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653" r:id="rId3"/>
  </p:sldMasterIdLst>
  <p:notesMasterIdLst>
    <p:notesMasterId r:id="rId5"/>
  </p:notesMasterIdLst>
  <p:handoutMasterIdLst>
    <p:handoutMasterId r:id="rId25"/>
  </p:handoutMasterIdLst>
  <p:sldIdLst>
    <p:sldId id="1764" r:id="rId4"/>
    <p:sldId id="1854" r:id="rId6"/>
    <p:sldId id="1855" r:id="rId7"/>
    <p:sldId id="2380" r:id="rId8"/>
    <p:sldId id="2381" r:id="rId9"/>
    <p:sldId id="2382" r:id="rId10"/>
    <p:sldId id="1857" r:id="rId11"/>
    <p:sldId id="1856" r:id="rId12"/>
    <p:sldId id="2383" r:id="rId13"/>
    <p:sldId id="2384" r:id="rId14"/>
    <p:sldId id="2385" r:id="rId15"/>
    <p:sldId id="2386" r:id="rId16"/>
    <p:sldId id="2387" r:id="rId17"/>
    <p:sldId id="2388" r:id="rId18"/>
    <p:sldId id="2389" r:id="rId19"/>
    <p:sldId id="2390" r:id="rId20"/>
    <p:sldId id="1861" r:id="rId21"/>
    <p:sldId id="1858" r:id="rId22"/>
    <p:sldId id="1859" r:id="rId23"/>
    <p:sldId id="1366" r:id="rId24"/>
  </p:sldIdLst>
  <p:sldSz cx="12192000" cy="6858000"/>
  <p:notesSz cx="6858000" cy="9144000"/>
  <p:embeddedFontLst>
    <p:embeddedFont>
      <p:font typeface="微软雅黑" panose="020B0503020204020204" pitchFamily="34" charset="-122"/>
      <p:regular r:id="rId30"/>
    </p:embeddedFont>
    <p:embeddedFont>
      <p:font typeface="Calibri" panose="020F0502020204030204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zh-CN"/>
    </a:defPPr>
    <a:lvl1pPr marL="0" algn="l" defTabSz="8166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305" algn="l" defTabSz="8166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610" algn="l" defTabSz="8166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280" algn="l" defTabSz="8166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585" algn="l" defTabSz="8166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890" algn="l" defTabSz="8166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9195" algn="l" defTabSz="8166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6865" algn="l" defTabSz="8166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5170" algn="l" defTabSz="8166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inmin" initials="" lastIdx="0" clrIdx="0"/>
  <p:cmAuthor id="7" name="1206988966@qq.com" initials="1" lastIdx="1" clrIdx="2"/>
  <p:cmAuthor id="1" name="幸全" initials="幸全" lastIdx="1" clrIdx="0"/>
  <p:cmAuthor id="8" name="姜伟光" initials="姜" lastIdx="1" clrIdx="0"/>
  <p:cmAuthor id="2" name="Administrator" initials="A" lastIdx="2" clrIdx="1"/>
  <p:cmAuthor id="3" name="Windows User" initials="W" lastIdx="15" clrIdx="2"/>
  <p:cmAuthor id="4" name="杨彬" initials="杨" lastIdx="8" clrIdx="3"/>
  <p:cmAuthor id="11" name="lenovo" initials="l" lastIdx="1" clrIdx="10"/>
  <p:cmAuthor id="5" name="宋洁然" initials="宋" lastIdx="2" clrIdx="1"/>
  <p:cmAuthor id="75" name="作者" initials="A" lastIdx="0" clrIdx="24"/>
  <p:cmAuthor id="12" name="DELL" initials="D" lastIdx="2" clrIdx="11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5DBF"/>
    <a:srgbClr val="D9E1F4"/>
    <a:srgbClr val="989EAB"/>
    <a:srgbClr val="FFFFFF"/>
    <a:srgbClr val="4874CB"/>
    <a:srgbClr val="00B0F0"/>
    <a:srgbClr val="DCE6F1"/>
    <a:srgbClr val="FF0000"/>
    <a:srgbClr val="E89410"/>
    <a:srgbClr val="E694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35" autoAdjust="0"/>
    <p:restoredTop sz="94607"/>
  </p:normalViewPr>
  <p:slideViewPr>
    <p:cSldViewPr showGuides="1">
      <p:cViewPr varScale="1">
        <p:scale>
          <a:sx n="68" d="100"/>
          <a:sy n="68" d="100"/>
        </p:scale>
        <p:origin x="888" y="66"/>
      </p:cViewPr>
      <p:guideLst>
        <p:guide orient="horz" pos="2269"/>
        <p:guide orient="horz" pos="185"/>
        <p:guide orient="horz" pos="4162"/>
        <p:guide pos="3988"/>
        <p:guide pos="256"/>
        <p:guide pos="69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5" Type="http://schemas.openxmlformats.org/officeDocument/2006/relationships/tags" Target="tags/tag101.xml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F6DEE-A00F-488A-AEA9-3DA0FA9B67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4BCF4-19A7-447E-AAD4-33EB6D25D8A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5786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28930" algn="l" defTabSz="65786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57860" algn="l" defTabSz="65786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986790" algn="l" defTabSz="65786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16355" algn="l" defTabSz="65786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645285" algn="l" defTabSz="65786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974215" algn="l" defTabSz="65786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03145" algn="l" defTabSz="65786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632075" algn="l" defTabSz="65786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4BCF4-19A7-447E-AAD4-33EB6D25D8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4BCF4-19A7-447E-AAD4-33EB6D25D8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4BCF4-19A7-447E-AAD4-33EB6D25D8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4BCF4-19A7-447E-AAD4-33EB6D25D8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4BCF4-19A7-447E-AAD4-33EB6D25D8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4BCF4-19A7-447E-AAD4-33EB6D25D8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4BCF4-19A7-447E-AAD4-33EB6D25D8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4BCF4-19A7-447E-AAD4-33EB6D25D8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4BCF4-19A7-447E-AAD4-33EB6D25D8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4BCF4-19A7-447E-AAD4-33EB6D25D8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4BCF4-19A7-447E-AAD4-33EB6D25D8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4BCF4-19A7-447E-AAD4-33EB6D25D8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4BCF4-19A7-447E-AAD4-33EB6D25D8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4BCF4-19A7-447E-AAD4-33EB6D25D8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4BCF4-19A7-447E-AAD4-33EB6D25D8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4BCF4-19A7-447E-AAD4-33EB6D25D8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4BCF4-19A7-447E-AAD4-33EB6D25D8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五边形 2"/>
          <p:cNvSpPr>
            <a:spLocks noChangeArrowheads="1"/>
          </p:cNvSpPr>
          <p:nvPr userDrawn="1"/>
        </p:nvSpPr>
        <p:spPr bwMode="auto">
          <a:xfrm>
            <a:off x="1" y="293995"/>
            <a:ext cx="698227" cy="471488"/>
          </a:xfrm>
          <a:prstGeom prst="homePlate">
            <a:avLst>
              <a:gd name="adj" fmla="val 49904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lIns="91396" tIns="45698" rIns="91396" bIns="45698"/>
          <a:lstStyle/>
          <a:p>
            <a:endParaRPr lang="zh-CN" altLang="en-US" sz="2135"/>
          </a:p>
        </p:txBody>
      </p:sp>
      <p:sp>
        <p:nvSpPr>
          <p:cNvPr id="7" name="燕尾形 8"/>
          <p:cNvSpPr>
            <a:spLocks noChangeArrowheads="1"/>
          </p:cNvSpPr>
          <p:nvPr userDrawn="1"/>
        </p:nvSpPr>
        <p:spPr bwMode="auto">
          <a:xfrm>
            <a:off x="566516" y="293995"/>
            <a:ext cx="431632" cy="471488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lIns="91396" tIns="45698" rIns="91396" bIns="45698"/>
          <a:lstStyle/>
          <a:p>
            <a:endParaRPr lang="zh-CN" altLang="en-US" sz="2135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 hasCustomPrompt="1"/>
          </p:nvPr>
        </p:nvSpPr>
        <p:spPr>
          <a:xfrm>
            <a:off x="1120765" y="294049"/>
            <a:ext cx="3247492" cy="471377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0" i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这里是标题</a:t>
            </a:r>
            <a:endParaRPr kumimoji="1" lang="zh-CN" altLang="en-US" dirty="0"/>
          </a:p>
        </p:txBody>
      </p:sp>
    </p:spTree>
  </p:cSld>
  <p:clrMapOvr>
    <a:masterClrMapping/>
  </p:clrMapOvr>
  <p:transition spd="slow" advClick="0" advTm="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1" y="6356351"/>
            <a:ext cx="28448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7" Type="http://schemas.openxmlformats.org/officeDocument/2006/relationships/theme" Target="../theme/theme2.xml"/><Relationship Id="rId16" Type="http://schemas.openxmlformats.org/officeDocument/2006/relationships/tags" Target="../tags/tag66.xml"/><Relationship Id="rId15" Type="http://schemas.openxmlformats.org/officeDocument/2006/relationships/tags" Target="../tags/tag65.xml"/><Relationship Id="rId14" Type="http://schemas.openxmlformats.org/officeDocument/2006/relationships/tags" Target="../tags/tag64.xml"/><Relationship Id="rId13" Type="http://schemas.openxmlformats.org/officeDocument/2006/relationships/tags" Target="../tags/tag63.xml"/><Relationship Id="rId12" Type="http://schemas.openxmlformats.org/officeDocument/2006/relationships/tags" Target="../tags/tag62.xml"/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  <p:hf sldNum="0" hdr="0" ftr="0" dt="0"/>
  <p:txStyles>
    <p:titleStyle>
      <a:lvl1pPr algn="ctr" defTabSz="1089025" rtl="0" eaLnBrk="1" latinLnBrk="0" hangingPunct="1">
        <a:spcBef>
          <a:spcPct val="0"/>
        </a:spcBef>
        <a:buNone/>
        <a:defRPr sz="53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305" indent="-408305" algn="l" defTabSz="1089025" rtl="0" eaLnBrk="1" latinLnBrk="0" hangingPunct="1">
        <a:spcBef>
          <a:spcPts val="130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884555" indent="-340360" algn="l" defTabSz="1089025" rtl="0" eaLnBrk="1" latinLnBrk="0" hangingPunct="1">
        <a:spcBef>
          <a:spcPts val="130"/>
        </a:spcBef>
        <a:buFont typeface="Arial" panose="020B0604020202020204" pitchFamily="34" charset="0"/>
        <a:buChar char="–"/>
        <a:defRPr sz="3335" kern="1200">
          <a:solidFill>
            <a:schemeClr val="tx1"/>
          </a:solidFill>
          <a:latin typeface="+mn-lt"/>
          <a:ea typeface="+mn-ea"/>
          <a:cs typeface="+mn-cs"/>
        </a:defRPr>
      </a:lvl2pPr>
      <a:lvl3pPr marL="1360805" indent="-271780" algn="l" defTabSz="1089025" rtl="0" eaLnBrk="1" latinLnBrk="0" hangingPunct="1">
        <a:spcBef>
          <a:spcPts val="130"/>
        </a:spcBef>
        <a:buFont typeface="Arial" panose="020B0604020202020204" pitchFamily="34" charset="0"/>
        <a:buChar char="•"/>
        <a:defRPr sz="2935" kern="1200">
          <a:solidFill>
            <a:schemeClr val="tx1"/>
          </a:solidFill>
          <a:latin typeface="+mn-lt"/>
          <a:ea typeface="+mn-ea"/>
          <a:cs typeface="+mn-cs"/>
        </a:defRPr>
      </a:lvl3pPr>
      <a:lvl4pPr marL="1905000" indent="-271780" algn="l" defTabSz="1089025" rtl="0" eaLnBrk="1" latinLnBrk="0" hangingPunct="1">
        <a:spcBef>
          <a:spcPts val="13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560" indent="-271780" algn="l" defTabSz="1089025" rtl="0" eaLnBrk="1" latinLnBrk="0" hangingPunct="1">
        <a:spcBef>
          <a:spcPts val="13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55" indent="-271780" algn="l" defTabSz="1089025" rtl="0" eaLnBrk="1" latinLnBrk="0" hangingPunct="1">
        <a:spcBef>
          <a:spcPts val="13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585" indent="-271780" algn="l" defTabSz="1089025" rtl="0" eaLnBrk="1" latinLnBrk="0" hangingPunct="1">
        <a:spcBef>
          <a:spcPts val="13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780" indent="-271780" algn="l" defTabSz="1089025" rtl="0" eaLnBrk="1" latinLnBrk="0" hangingPunct="1">
        <a:spcBef>
          <a:spcPts val="13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975" indent="-271780" algn="l" defTabSz="1089025" rtl="0" eaLnBrk="1" latinLnBrk="0" hangingPunct="1">
        <a:spcBef>
          <a:spcPts val="13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902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544195" algn="l" defTabSz="108902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2pPr>
      <a:lvl3pPr marL="1089025" algn="l" defTabSz="108902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5" algn="l" defTabSz="108902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4pPr>
      <a:lvl5pPr marL="2176780" algn="l" defTabSz="108902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5pPr>
      <a:lvl6pPr marL="2720975" algn="l" defTabSz="108902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6pPr>
      <a:lvl7pPr marL="3265805" algn="l" defTabSz="108902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7pPr>
      <a:lvl8pPr marL="3809365" algn="l" defTabSz="108902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8pPr>
      <a:lvl9pPr marL="4353560" algn="l" defTabSz="108902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84.xml"/><Relationship Id="rId2" Type="http://schemas.openxmlformats.org/officeDocument/2006/relationships/image" Target="../media/image3.jpeg"/><Relationship Id="rId1" Type="http://schemas.openxmlformats.org/officeDocument/2006/relationships/tags" Target="../tags/tag83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image" Target="../media/image3.jpeg"/><Relationship Id="rId1" Type="http://schemas.openxmlformats.org/officeDocument/2006/relationships/tags" Target="../tags/tag85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image" Target="../media/image3.jpeg"/><Relationship Id="rId1" Type="http://schemas.openxmlformats.org/officeDocument/2006/relationships/tags" Target="../tags/tag89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tags" Target="../tags/tag92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tags" Target="../tags/tag93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tags" Target="../tags/tag94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tags" Target="../tags/tag95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7.xml"/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tags" Target="../tags/tag96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9.xml"/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tags" Target="../tags/tag98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tags" Target="../tags/tag67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0.xml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6.jpeg"/><Relationship Id="rId3" Type="http://schemas.openxmlformats.org/officeDocument/2006/relationships/tags" Target="../tags/tag71.xml"/><Relationship Id="rId2" Type="http://schemas.openxmlformats.org/officeDocument/2006/relationships/image" Target="../media/image3.jpeg"/><Relationship Id="rId1" Type="http://schemas.openxmlformats.org/officeDocument/2006/relationships/tags" Target="../tags/tag7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.jpeg"/><Relationship Id="rId1" Type="http://schemas.openxmlformats.org/officeDocument/2006/relationships/tags" Target="../tags/tag72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image" Target="../media/image3.jpeg"/><Relationship Id="rId1" Type="http://schemas.openxmlformats.org/officeDocument/2006/relationships/tags" Target="../tags/tag73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tags" Target="../tags/tag76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image" Target="../media/image3.jpeg"/><Relationship Id="rId1" Type="http://schemas.openxmlformats.org/officeDocument/2006/relationships/tags" Target="../tags/tag77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1.xml"/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tags" Target="../tags/tag8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.jpeg"/><Relationship Id="rId1" Type="http://schemas.openxmlformats.org/officeDocument/2006/relationships/tags" Target="../tags/tag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任意多边形: 形状 29"/>
          <p:cNvSpPr/>
          <p:nvPr/>
        </p:nvSpPr>
        <p:spPr>
          <a:xfrm rot="360772">
            <a:off x="8790719" y="3856473"/>
            <a:ext cx="3146736" cy="2717137"/>
          </a:xfrm>
          <a:custGeom>
            <a:avLst/>
            <a:gdLst>
              <a:gd name="connsiteX0" fmla="*/ 0 w 6385560"/>
              <a:gd name="connsiteY0" fmla="*/ 0 h 5013960"/>
              <a:gd name="connsiteX1" fmla="*/ 2209800 w 6385560"/>
              <a:gd name="connsiteY1" fmla="*/ 441960 h 5013960"/>
              <a:gd name="connsiteX2" fmla="*/ 6385560 w 6385560"/>
              <a:gd name="connsiteY2" fmla="*/ 5013960 h 5013960"/>
              <a:gd name="connsiteX3" fmla="*/ 4145280 w 6385560"/>
              <a:gd name="connsiteY3" fmla="*/ 4648200 h 5013960"/>
              <a:gd name="connsiteX4" fmla="*/ 0 w 6385560"/>
              <a:gd name="connsiteY4" fmla="*/ 0 h 5013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5560" h="5013960">
                <a:moveTo>
                  <a:pt x="0" y="0"/>
                </a:moveTo>
                <a:lnTo>
                  <a:pt x="2209800" y="441960"/>
                </a:lnTo>
                <a:lnTo>
                  <a:pt x="6385560" y="5013960"/>
                </a:lnTo>
                <a:lnTo>
                  <a:pt x="4145280" y="4648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1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05560" y="3873851"/>
            <a:ext cx="2368259" cy="106133"/>
            <a:chOff x="1162050" y="-571500"/>
            <a:chExt cx="1375051" cy="0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1162050" y="-571500"/>
              <a:ext cx="666750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870351" y="-571500"/>
              <a:ext cx="666750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任意多边形: 形状 28"/>
          <p:cNvSpPr/>
          <p:nvPr/>
        </p:nvSpPr>
        <p:spPr>
          <a:xfrm rot="652831">
            <a:off x="5483453" y="550514"/>
            <a:ext cx="6240973" cy="4263444"/>
          </a:xfrm>
          <a:custGeom>
            <a:avLst/>
            <a:gdLst>
              <a:gd name="connsiteX0" fmla="*/ 0 w 6385560"/>
              <a:gd name="connsiteY0" fmla="*/ 0 h 5013960"/>
              <a:gd name="connsiteX1" fmla="*/ 2209800 w 6385560"/>
              <a:gd name="connsiteY1" fmla="*/ 441960 h 5013960"/>
              <a:gd name="connsiteX2" fmla="*/ 6385560 w 6385560"/>
              <a:gd name="connsiteY2" fmla="*/ 5013960 h 5013960"/>
              <a:gd name="connsiteX3" fmla="*/ 4145280 w 6385560"/>
              <a:gd name="connsiteY3" fmla="*/ 4648200 h 5013960"/>
              <a:gd name="connsiteX4" fmla="*/ 0 w 6385560"/>
              <a:gd name="connsiteY4" fmla="*/ 0 h 5013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5560" h="5013960">
                <a:moveTo>
                  <a:pt x="0" y="0"/>
                </a:moveTo>
                <a:lnTo>
                  <a:pt x="2209800" y="441960"/>
                </a:lnTo>
                <a:lnTo>
                  <a:pt x="6385560" y="5013960"/>
                </a:lnTo>
                <a:lnTo>
                  <a:pt x="4145280" y="46482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1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任意多边形: 形状 1"/>
          <p:cNvSpPr/>
          <p:nvPr/>
        </p:nvSpPr>
        <p:spPr>
          <a:xfrm>
            <a:off x="7071332" y="-45719"/>
            <a:ext cx="5150971" cy="6934200"/>
          </a:xfrm>
          <a:custGeom>
            <a:avLst/>
            <a:gdLst>
              <a:gd name="connsiteX0" fmla="*/ 0 w 5151120"/>
              <a:gd name="connsiteY0" fmla="*/ 0 h 6934200"/>
              <a:gd name="connsiteX1" fmla="*/ 4785360 w 5151120"/>
              <a:gd name="connsiteY1" fmla="*/ 6918960 h 6934200"/>
              <a:gd name="connsiteX2" fmla="*/ 5151120 w 5151120"/>
              <a:gd name="connsiteY2" fmla="*/ 6934200 h 6934200"/>
              <a:gd name="connsiteX3" fmla="*/ 5151120 w 5151120"/>
              <a:gd name="connsiteY3" fmla="*/ 15240 h 6934200"/>
              <a:gd name="connsiteX4" fmla="*/ 0 w 5151120"/>
              <a:gd name="connsiteY4" fmla="*/ 0 h 693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1120" h="6934200">
                <a:moveTo>
                  <a:pt x="0" y="0"/>
                </a:moveTo>
                <a:lnTo>
                  <a:pt x="4785360" y="6918960"/>
                </a:lnTo>
                <a:lnTo>
                  <a:pt x="5151120" y="6934200"/>
                </a:lnTo>
                <a:lnTo>
                  <a:pt x="5151120" y="152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1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任意多边形: 形状 2"/>
          <p:cNvSpPr/>
          <p:nvPr/>
        </p:nvSpPr>
        <p:spPr>
          <a:xfrm>
            <a:off x="10336612" y="26272"/>
            <a:ext cx="1920624" cy="7002295"/>
          </a:xfrm>
          <a:custGeom>
            <a:avLst/>
            <a:gdLst>
              <a:gd name="connsiteX0" fmla="*/ 1920240 w 1950720"/>
              <a:gd name="connsiteY0" fmla="*/ 0 h 6934200"/>
              <a:gd name="connsiteX1" fmla="*/ 0 w 1950720"/>
              <a:gd name="connsiteY1" fmla="*/ 4602480 h 6934200"/>
              <a:gd name="connsiteX2" fmla="*/ 1600200 w 1950720"/>
              <a:gd name="connsiteY2" fmla="*/ 6934200 h 6934200"/>
              <a:gd name="connsiteX3" fmla="*/ 1950720 w 1950720"/>
              <a:gd name="connsiteY3" fmla="*/ 6918960 h 6934200"/>
              <a:gd name="connsiteX4" fmla="*/ 1920240 w 1950720"/>
              <a:gd name="connsiteY4" fmla="*/ 0 h 693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20" h="6934200">
                <a:moveTo>
                  <a:pt x="1920240" y="0"/>
                </a:moveTo>
                <a:lnTo>
                  <a:pt x="0" y="4602480"/>
                </a:lnTo>
                <a:lnTo>
                  <a:pt x="1600200" y="6934200"/>
                </a:lnTo>
                <a:lnTo>
                  <a:pt x="1950720" y="6918960"/>
                </a:lnTo>
                <a:lnTo>
                  <a:pt x="1920240" y="0"/>
                </a:lnTo>
                <a:close/>
              </a:path>
            </a:pathLst>
          </a:custGeom>
          <a:blipFill>
            <a:blip r:embed="rId2">
              <a:grayscl/>
            </a:blip>
            <a:stretch>
              <a:fillRect l="1" r="-256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1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51384" y="2923572"/>
            <a:ext cx="5012349" cy="769417"/>
          </a:xfrm>
          <a:prstGeom prst="rect">
            <a:avLst/>
          </a:prstGeom>
        </p:spPr>
        <p:txBody>
          <a:bodyPr wrap="none" lIns="91416" tIns="45708" rIns="91416" bIns="45708">
            <a:spAutoFit/>
          </a:bodyPr>
          <a:lstStyle/>
          <a:p>
            <a:pPr algn="l"/>
            <a:r>
              <a:rPr lang="en-US" altLang="zh-CN" sz="4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DRG</a:t>
            </a:r>
            <a:r>
              <a:rPr lang="zh-CN" altLang="en-US" sz="4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付费</a:t>
            </a:r>
            <a:r>
              <a:rPr lang="en-US" altLang="zh-CN" sz="4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2.0</a:t>
            </a:r>
            <a:r>
              <a:rPr lang="zh-CN" altLang="en-US" sz="4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版介绍</a:t>
            </a:r>
            <a:endParaRPr lang="zh-CN" altLang="en-US" sz="44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2" descr="C:\Users\Administrator\Desktop\20200114134909278dfdd5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1" y="297831"/>
            <a:ext cx="1040384" cy="11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Administrator\Desktop\未标题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624" y="272840"/>
            <a:ext cx="3677869" cy="27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120775" y="294005"/>
            <a:ext cx="8394700" cy="471170"/>
          </a:xfrm>
        </p:spPr>
        <p:txBody>
          <a:bodyPr/>
          <a:lstStyle/>
          <a:p>
            <a:pPr algn="l"/>
            <a:r>
              <a:rPr lang="en-US" altLang="zh-CN" sz="3735" dirty="0">
                <a:sym typeface="+mn-ea"/>
              </a:rPr>
              <a:t>ADRG</a:t>
            </a:r>
            <a:r>
              <a:rPr lang="zh-CN" altLang="en-US" sz="3735" dirty="0">
                <a:sym typeface="+mn-ea"/>
              </a:rPr>
              <a:t>变化</a:t>
            </a:r>
            <a:endParaRPr lang="zh-CN" altLang="en-US" sz="3735" dirty="0">
              <a:sym typeface="+mn-ea"/>
            </a:endParaRPr>
          </a:p>
        </p:txBody>
      </p:sp>
      <p:pic>
        <p:nvPicPr>
          <p:cNvPr id="19" name="Picture 2" descr="C:\Users\Administrator\Desktop\20200114134909278dfdd5v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557" y="44466"/>
            <a:ext cx="1040384" cy="11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1154999" y="908720"/>
            <a:ext cx="9934557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逻辑更加精细，更多复合手术、联合手术有了细分组</a:t>
            </a:r>
            <a:r>
              <a:rPr lang="zh-CN" altLang="en-US" b="0" i="0" dirty="0">
                <a:solidFill>
                  <a:srgbClr val="40404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3"/>
            </p:custDataLst>
          </p:nvPr>
        </p:nvGraphicFramePr>
        <p:xfrm>
          <a:off x="623392" y="1669056"/>
          <a:ext cx="11322685" cy="4910963"/>
        </p:xfrm>
        <a:graphic>
          <a:graphicData uri="http://schemas.openxmlformats.org/drawingml/2006/table">
            <a:tbl>
              <a:tblPr/>
              <a:tblGrid>
                <a:gridCol w="1602105"/>
                <a:gridCol w="2486025"/>
                <a:gridCol w="1810385"/>
                <a:gridCol w="5424170"/>
              </a:tblGrid>
              <a:tr h="687705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ADRG</a:t>
                      </a:r>
                      <a:endParaRPr lang="en-US" altLang="zh-CN" sz="12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ADRG</a:t>
                      </a:r>
                      <a:r>
                        <a:rPr lang="zh-CN" altLang="en-US" sz="12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名称</a:t>
                      </a:r>
                      <a:endParaRPr lang="zh-CN" altLang="en-US" sz="12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入组逻辑</a:t>
                      </a:r>
                      <a:endParaRPr lang="zh-CN" altLang="en-US" sz="12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入组逻辑</a:t>
                      </a:r>
                      <a:endParaRPr lang="zh-CN" altLang="en-US" sz="12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0875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BR1</a:t>
                      </a:r>
                      <a:endParaRPr lang="en-US" altLang="zh-CN" sz="12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脑卒中</a:t>
                      </a:r>
                      <a:endParaRPr lang="zh-CN" altLang="en-US" sz="12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诊断</a:t>
                      </a:r>
                      <a:endParaRPr lang="zh-CN" altLang="en-US" sz="12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包含以下主要诊断：</a:t>
                      </a:r>
                      <a:r>
                        <a:rPr lang="en-US" altLang="zh-CN" sz="12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I63.900</a:t>
                      </a:r>
                      <a:r>
                        <a:rPr lang="zh-CN" altLang="en-US" sz="12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脑梗死</a:t>
                      </a:r>
                      <a:endParaRPr lang="zh-CN" altLang="en-US" sz="12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9950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BE1</a:t>
                      </a:r>
                      <a:endParaRPr lang="en-US" altLang="zh-CN" sz="12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颈及脑血管手术</a:t>
                      </a:r>
                      <a:endParaRPr lang="zh-CN" altLang="en-US" sz="12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手术</a:t>
                      </a:r>
                      <a:endParaRPr lang="zh-CN" altLang="en-US" sz="12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包含以下主要手术或操作：</a:t>
                      </a:r>
                      <a:r>
                        <a:rPr lang="zh-CN" altLang="en-US" sz="1200" b="1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00.6500x008经皮颅内动脉支架置入术；</a:t>
                      </a:r>
                      <a:r>
                        <a:rPr lang="zh-CN" altLang="en-US" sz="12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39.7400x002经皮颅内动脉取栓术；</a:t>
                      </a:r>
                      <a:endParaRPr lang="zh-CN" altLang="en-US" sz="12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89025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BB1</a:t>
                      </a:r>
                      <a:endParaRPr lang="en-US" altLang="zh-CN" sz="12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神经系统复合手术</a:t>
                      </a:r>
                      <a:endParaRPr lang="zh-CN" altLang="en-US" sz="12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多组手术</a:t>
                      </a:r>
                      <a:endParaRPr lang="zh-CN" altLang="en-US" sz="12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同时包含以下手术或操作：00.6500x008经皮颅内动脉支架置入术</a:t>
                      </a:r>
                      <a:r>
                        <a:rPr lang="en-US" altLang="zh-CN" sz="12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</a:t>
                      </a:r>
                      <a:r>
                        <a:rPr lang="zh-CN" altLang="en-US" sz="1200" b="1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39.7400x002经皮颅内动脉取栓术</a:t>
                      </a:r>
                      <a:endParaRPr lang="zh-CN" altLang="en-US" sz="12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40410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BB2</a:t>
                      </a:r>
                      <a:endParaRPr lang="en-US" altLang="zh-CN" sz="12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伴出血诊断的颅脑手术</a:t>
                      </a:r>
                      <a:endParaRPr lang="zh-CN" altLang="en-US" sz="12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诊断</a:t>
                      </a:r>
                      <a:r>
                        <a:rPr lang="en-US" altLang="zh-CN" sz="12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</a:t>
                      </a:r>
                      <a:r>
                        <a:rPr lang="zh-CN" altLang="en-US" sz="12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手术</a:t>
                      </a:r>
                      <a:endParaRPr lang="zh-CN" altLang="en-US" sz="12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包含以下主要诊断：I61.903脑血肿</a:t>
                      </a:r>
                      <a:r>
                        <a:rPr lang="en-US" altLang="zh-CN" sz="12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+01.2408颅内血肿清除术</a:t>
                      </a:r>
                      <a:endParaRPr lang="en-US" altLang="zh-CN" sz="12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9950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AH2</a:t>
                      </a:r>
                      <a:endParaRPr lang="zh-CN" altLang="en-US" sz="12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" indent="0" algn="ctr" fontAlgn="ctr"/>
                      <a:r>
                        <a:rPr lang="zh-CN" altLang="en-US" sz="12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有创呼吸机支持≥96 小时</a:t>
                      </a:r>
                      <a:endParaRPr lang="zh-CN" altLang="en-US" sz="12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" indent="0" algn="l" fontAlgn="ctr"/>
                      <a:r>
                        <a:rPr lang="zh-CN" altLang="en-US" sz="12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其他诊断或手术+手术</a:t>
                      </a:r>
                      <a:endParaRPr lang="zh-CN" altLang="en-US" sz="12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1" i="0" spc="13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（其他诊断或手术或操作 1）+手术或操作 2：</a:t>
                      </a:r>
                      <a:r>
                        <a:rPr lang="en-US" altLang="zh-CN" sz="1200" b="1" i="0" spc="13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Z93.000气管造口状态+96.7201呼吸机治疗[</a:t>
                      </a:r>
                      <a:r>
                        <a:rPr lang="en-US" altLang="zh-CN" sz="1200" b="1" i="0" spc="130" dirty="0" err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大于等于</a:t>
                      </a:r>
                      <a:r>
                        <a:rPr lang="en-US" altLang="zh-CN" sz="1200" b="1" i="0" spc="13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96 </a:t>
                      </a:r>
                      <a:r>
                        <a:rPr lang="en-US" altLang="zh-CN" sz="1200" b="1" i="0" spc="130" dirty="0" err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小时</a:t>
                      </a:r>
                      <a:r>
                        <a:rPr lang="en-US" altLang="zh-CN" sz="1200" b="1" i="0" spc="13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]</a:t>
                      </a:r>
                      <a:endParaRPr lang="en-US" altLang="zh-CN" sz="1200" b="1" i="0" spc="13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623392" y="3068960"/>
            <a:ext cx="11322685" cy="174053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120775" y="294005"/>
            <a:ext cx="8394700" cy="471170"/>
          </a:xfrm>
        </p:spPr>
        <p:txBody>
          <a:bodyPr/>
          <a:lstStyle/>
          <a:p>
            <a:pPr algn="l"/>
            <a:r>
              <a:rPr lang="en-US" altLang="zh-CN" sz="3735" dirty="0">
                <a:sym typeface="+mn-ea"/>
              </a:rPr>
              <a:t>ADRG</a:t>
            </a:r>
            <a:r>
              <a:rPr lang="zh-CN" altLang="en-US" sz="3735" dirty="0">
                <a:sym typeface="+mn-ea"/>
              </a:rPr>
              <a:t>变化</a:t>
            </a:r>
            <a:endParaRPr lang="zh-CN" altLang="en-US" sz="3735" dirty="0">
              <a:sym typeface="+mn-ea"/>
            </a:endParaRPr>
          </a:p>
        </p:txBody>
      </p:sp>
      <p:pic>
        <p:nvPicPr>
          <p:cNvPr id="19" name="Picture 2" descr="C:\Users\Administrator\Desktop\20200114134909278dfdd5v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557" y="44466"/>
            <a:ext cx="1040384" cy="11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等腰三角形 2"/>
          <p:cNvSpPr/>
          <p:nvPr>
            <p:custDataLst>
              <p:tags r:id="rId3"/>
            </p:custDataLst>
          </p:nvPr>
        </p:nvSpPr>
        <p:spPr>
          <a:xfrm rot="16200000">
            <a:off x="2951069" y="3340916"/>
            <a:ext cx="531397" cy="19769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2"/>
          <p:cNvSpPr txBox="1"/>
          <p:nvPr>
            <p:custDataLst>
              <p:tags r:id="rId4"/>
            </p:custDataLst>
          </p:nvPr>
        </p:nvSpPr>
        <p:spPr>
          <a:xfrm>
            <a:off x="452939" y="5474597"/>
            <a:ext cx="1633084" cy="89344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zh-CN" altLang="en-US" sz="2800" b="1" kern="12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en-US" altLang="zh-CN" sz="1200" cap="all" dirty="0">
                <a:solidFill>
                  <a:schemeClr val="bg1"/>
                </a:solidFill>
              </a:rPr>
              <a:t>BRAND VISION</a:t>
            </a:r>
            <a:endParaRPr lang="en-US" altLang="zh-CN" sz="1200" cap="all" dirty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5035" y="3621405"/>
            <a:ext cx="496189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CHS1.1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BR2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脑缺血性疾患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457200" indent="-457200" fontAlgn="auto">
              <a:lnSpc>
                <a:spcPct val="150000"/>
              </a:lnSpc>
              <a:buFont typeface="+mj-ea"/>
              <a:buAutoNum type="circleNumDbPlain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I63.906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基底节脑梗死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          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457200" indent="-457200" fontAlgn="auto">
              <a:lnSpc>
                <a:spcPct val="150000"/>
              </a:lnSpc>
              <a:buFont typeface="+mj-ea"/>
              <a:buAutoNum type="circleNumDbPlain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I63.801腔隙性脑梗死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457200" indent="-457200" fontAlgn="auto">
              <a:lnSpc>
                <a:spcPct val="150000"/>
              </a:lnSpc>
              <a:buFont typeface="+mj-ea"/>
              <a:buAutoNum type="circleNumDbPlain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G45.900短暂性大脑缺血性发作          </a:t>
            </a:r>
            <a:endParaRPr lang="en-US" altLang="zh-CN" sz="2400" b="1" u="sng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5"/>
            </p:custDataLst>
          </p:nvPr>
        </p:nvGraphicFramePr>
        <p:xfrm>
          <a:off x="915035" y="2013585"/>
          <a:ext cx="10526395" cy="1261745"/>
        </p:xfrm>
        <a:graphic>
          <a:graphicData uri="http://schemas.openxmlformats.org/drawingml/2006/table">
            <a:tbl>
              <a:tblPr/>
              <a:tblGrid>
                <a:gridCol w="3487420"/>
                <a:gridCol w="3717290"/>
                <a:gridCol w="3321685"/>
              </a:tblGrid>
              <a:tr h="4298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CHS1.1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CHS2.0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变化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9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BR1颅内出血性疾患</a:t>
                      </a:r>
                      <a:endParaRPr lang="zh-CN" altLang="en-US" sz="18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BR1脑卒中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名称内涵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98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BR2脑缺血性疾患</a:t>
                      </a:r>
                      <a:endParaRPr lang="zh-CN" altLang="en-US" sz="18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BR2其他脑缺血性疾病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名称内涵</a:t>
                      </a:r>
                      <a:endParaRPr lang="zh-CN" altLang="en-US" sz="18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915035" y="1275715"/>
            <a:ext cx="108305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脑卒中分组变化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87120" y="2411730"/>
            <a:ext cx="3143885" cy="8636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4267835" y="2560320"/>
            <a:ext cx="1357630" cy="12128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4221480" y="2588260"/>
            <a:ext cx="1497330" cy="41846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4984115" y="2932430"/>
            <a:ext cx="2585085" cy="280035"/>
          </a:xfrm>
          <a:prstGeom prst="rect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右大括号 14"/>
          <p:cNvSpPr/>
          <p:nvPr/>
        </p:nvSpPr>
        <p:spPr>
          <a:xfrm>
            <a:off x="5967730" y="5085184"/>
            <a:ext cx="256540" cy="688340"/>
          </a:xfrm>
          <a:prstGeom prst="rightBrace">
            <a:avLst/>
          </a:prstGeom>
          <a:ln w="2857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625465" y="4408805"/>
            <a:ext cx="35845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→(CHS2.0)BR1脑卒中</a:t>
            </a:r>
            <a:endParaRPr lang="en-US" altLang="zh-CN" sz="24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376670" y="5281295"/>
            <a:ext cx="52406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(CHS2.0)BR2其他脑缺血性疾病</a:t>
            </a:r>
            <a:endParaRPr lang="en-US" altLang="zh-CN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120775" y="294005"/>
            <a:ext cx="8418195" cy="471170"/>
          </a:xfrm>
        </p:spPr>
        <p:txBody>
          <a:bodyPr/>
          <a:lstStyle/>
          <a:p>
            <a:pPr algn="l"/>
            <a:r>
              <a:rPr lang="zh-CN" altLang="en-US" sz="3735" dirty="0">
                <a:sym typeface="+mn-ea"/>
              </a:rPr>
              <a:t>国家局2.0版分组方案与上版本对比</a:t>
            </a:r>
            <a:endParaRPr lang="zh-CN" altLang="en-US" sz="3735" dirty="0">
              <a:sym typeface="+mn-ea"/>
            </a:endParaRPr>
          </a:p>
        </p:txBody>
      </p:sp>
      <p:pic>
        <p:nvPicPr>
          <p:cNvPr id="19" name="Picture 2" descr="C:\Users\Administrator\Desktop\20200114134909278dfdd5v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557" y="44466"/>
            <a:ext cx="1040384" cy="11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表格 5"/>
          <p:cNvGraphicFramePr/>
          <p:nvPr>
            <p:custDataLst>
              <p:tags r:id="rId3"/>
            </p:custDataLst>
          </p:nvPr>
        </p:nvGraphicFramePr>
        <p:xfrm>
          <a:off x="147320" y="3357136"/>
          <a:ext cx="11831953" cy="1080000"/>
        </p:xfrm>
        <a:graphic>
          <a:graphicData uri="http://schemas.openxmlformats.org/drawingml/2006/table">
            <a:tbl>
              <a:tblPr/>
              <a:tblGrid>
                <a:gridCol w="1690279"/>
                <a:gridCol w="1690279"/>
                <a:gridCol w="1690279"/>
                <a:gridCol w="1690279"/>
                <a:gridCol w="1690279"/>
                <a:gridCol w="1690279"/>
                <a:gridCol w="1690279"/>
              </a:tblGrid>
              <a:tr h="27000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4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版本号</a:t>
                      </a:r>
                      <a:endParaRPr lang="zh-CN" altLang="en-US" sz="14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874CB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14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DRG</a:t>
                      </a:r>
                      <a:r>
                        <a:rPr lang="zh-CN" altLang="en-US" sz="14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组数</a:t>
                      </a:r>
                      <a:endParaRPr lang="zh-CN" altLang="en-US" sz="14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874CB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4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外科手术组</a:t>
                      </a:r>
                      <a:endParaRPr lang="zh-CN" altLang="en-US" sz="14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874CB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4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非手术室操作组</a:t>
                      </a:r>
                      <a:endParaRPr lang="zh-CN" altLang="en-US" sz="14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874CB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4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内科诊疗组</a:t>
                      </a:r>
                      <a:endParaRPr lang="zh-CN" altLang="en-US" sz="14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874CB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14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MCC</a:t>
                      </a:r>
                      <a:endParaRPr lang="en-US" altLang="zh-CN" sz="14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874CB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14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CC</a:t>
                      </a:r>
                      <a:endParaRPr lang="en-US" altLang="zh-CN" sz="14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874CB"/>
                    </a:solidFill>
                  </a:tcPr>
                </a:tc>
              </a:tr>
              <a:tr h="27000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CHS1.1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628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235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34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359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4678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16595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</a:tr>
              <a:tr h="27000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CHS.2.0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634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251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57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326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4477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8009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000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相较于上版本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提升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1.09%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提升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6.81%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提升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67.64%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降低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9.19%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降低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4.29%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400" b="0" i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降低</a:t>
                      </a:r>
                      <a:r>
                        <a:rPr lang="en-US" altLang="zh-CN" sz="1400" b="0" i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51.73%</a:t>
                      </a:r>
                      <a:endParaRPr lang="en-US" altLang="zh-CN" sz="1400" b="0" i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</a:tr>
            </a:tbl>
          </a:graphicData>
        </a:graphic>
      </p:graphicFrame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191135" y="2132856"/>
            <a:ext cx="11683365" cy="863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DRG</a:t>
            </a:r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2.0版本的DRG组同比上版本提升了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1.09%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CC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表的变化尤为明显，降低了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51.73%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，提高了能够影响资源消耗的其他诊断的定位精准度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120775" y="294005"/>
            <a:ext cx="8418195" cy="471170"/>
          </a:xfrm>
        </p:spPr>
        <p:txBody>
          <a:bodyPr/>
          <a:lstStyle/>
          <a:p>
            <a:pPr algn="l"/>
            <a:r>
              <a:rPr lang="zh-CN" altLang="en-US" sz="3735" dirty="0">
                <a:sym typeface="+mn-ea"/>
              </a:rPr>
              <a:t>国家局2.0版分组方案与上版本对比</a:t>
            </a:r>
            <a:endParaRPr lang="zh-CN" altLang="en-US" sz="3735" dirty="0">
              <a:sym typeface="+mn-ea"/>
            </a:endParaRPr>
          </a:p>
        </p:txBody>
      </p:sp>
      <p:pic>
        <p:nvPicPr>
          <p:cNvPr id="19" name="Picture 2" descr="C:\Users\Administrator\Desktop\20200114134909278dfdd5v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557" y="44466"/>
            <a:ext cx="1040384" cy="11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1154999" y="908720"/>
            <a:ext cx="9934557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不作为分组规则的疾病诊断列表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629429"/>
            <a:ext cx="6251575" cy="51181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526020" y="1902460"/>
            <a:ext cx="4025900" cy="4661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包括：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buFont typeface="+mj-lt"/>
              <a:buAutoNum type="arabicPeriod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B95-B98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病原学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buFont typeface="+mj-lt"/>
              <a:buAutoNum type="arabicPeriod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I25.2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陈旧性心肌梗死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buFont typeface="+mj-lt"/>
              <a:buAutoNum type="arabicPeriod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I50.9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心功能分级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buFont typeface="+mj-lt"/>
              <a:buAutoNum type="arabicPeriod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O26.9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孕周、产次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buFont typeface="+mj-lt"/>
              <a:buAutoNum type="arabicPeriod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R65全身炎症反应综合征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buFont typeface="+mj-lt"/>
              <a:buAutoNum type="arabicPeriod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V-Y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损伤中毒外因编码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buFont typeface="+mj-lt"/>
              <a:buAutoNum type="arabicPeriod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Z33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妊娠状态，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Z37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分娩结局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buFont typeface="+mj-lt"/>
              <a:buAutoNum type="arabicPeriod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Z80-Z99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个人史及术后状态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其他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120775" y="294005"/>
            <a:ext cx="8418195" cy="471170"/>
          </a:xfrm>
        </p:spPr>
        <p:txBody>
          <a:bodyPr/>
          <a:lstStyle/>
          <a:p>
            <a:pPr algn="l"/>
            <a:r>
              <a:rPr lang="zh-CN" altLang="en-US" sz="3735" dirty="0">
                <a:sym typeface="+mn-ea"/>
              </a:rPr>
              <a:t>国家局2.0版分组方案与上版本对比</a:t>
            </a:r>
            <a:endParaRPr lang="zh-CN" altLang="en-US" sz="3735" dirty="0">
              <a:sym typeface="+mn-ea"/>
            </a:endParaRPr>
          </a:p>
        </p:txBody>
      </p:sp>
      <p:pic>
        <p:nvPicPr>
          <p:cNvPr id="19" name="Picture 2" descr="C:\Users\Administrator\Desktop\20200114134909278dfdd5v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557" y="44466"/>
            <a:ext cx="1040384" cy="11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1154999" y="908720"/>
            <a:ext cx="9934557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不作为分组规则的手术操作列表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5" y="1638935"/>
            <a:ext cx="7247255" cy="49149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259445" y="2204864"/>
            <a:ext cx="3412490" cy="2999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包括：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buFont typeface="+mj-lt"/>
              <a:buAutoNum type="arabicPeriod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00.3计算机辅助外科手术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00.74-00.78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轴面材料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第十八章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常规影像学操作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各类活组织检查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17.9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中医操作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其他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120775" y="294005"/>
            <a:ext cx="8418195" cy="471170"/>
          </a:xfrm>
        </p:spPr>
        <p:txBody>
          <a:bodyPr/>
          <a:lstStyle/>
          <a:p>
            <a:pPr algn="l"/>
            <a:r>
              <a:rPr lang="zh-CN" altLang="en-US" sz="3735" dirty="0">
                <a:sym typeface="+mn-ea"/>
              </a:rPr>
              <a:t>国家局2.0版分组方案与上版本对比</a:t>
            </a:r>
            <a:endParaRPr lang="zh-CN" altLang="en-US" sz="3735" dirty="0">
              <a:sym typeface="+mn-ea"/>
            </a:endParaRPr>
          </a:p>
        </p:txBody>
      </p:sp>
      <p:pic>
        <p:nvPicPr>
          <p:cNvPr id="19" name="Picture 2" descr="C:\Users\Administrator\Desktop\20200114134909278dfdd5v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557" y="44466"/>
            <a:ext cx="1040384" cy="11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1154999" y="908720"/>
            <a:ext cx="9934557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部分灰码的入组调整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12" y="2060848"/>
            <a:ext cx="4963160" cy="33877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637025" y="1950361"/>
            <a:ext cx="5715559" cy="3782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定义：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为了保证数据的上报质量，代码被标记为灰色，以“00结尾”为特征，相当于ICD亚目，一定程度上反映诊断描述过粗，无法体现医生的诊断能力。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入组：</a:t>
            </a:r>
            <a:r>
              <a:rPr lang="en-US" altLang="zh-CN" sz="1800" b="1" u="sng" dirty="0" err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对于目前灰码下无扩展码</a:t>
            </a:r>
            <a:r>
              <a:rPr lang="en-US" altLang="zh-CN" sz="1800" b="1" u="sng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zh-CN" altLang="en-US" sz="1800" b="1" u="sng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且仅有该灰码</a:t>
            </a:r>
            <a:r>
              <a:rPr lang="en-US" altLang="zh-CN" sz="1800" b="1" u="sng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能真实反映临床操作内涵的编码，给与纳入分组方案，解决了编码员无码可用的困境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。例如，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神经内科脑梗死静脉溶栓，“99.1000血栓溶解药的注射或输注”灰码无法上传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120775" y="294005"/>
            <a:ext cx="8418195" cy="471170"/>
          </a:xfrm>
        </p:spPr>
        <p:txBody>
          <a:bodyPr/>
          <a:lstStyle/>
          <a:p>
            <a:pPr algn="l"/>
            <a:r>
              <a:rPr lang="zh-CN" altLang="en-US" sz="3735" dirty="0">
                <a:sym typeface="+mn-ea"/>
              </a:rPr>
              <a:t>国家局2.0版分组方案与上版本对比</a:t>
            </a:r>
            <a:endParaRPr lang="zh-CN" altLang="en-US" sz="3735" dirty="0">
              <a:sym typeface="+mn-ea"/>
            </a:endParaRPr>
          </a:p>
        </p:txBody>
      </p:sp>
      <p:pic>
        <p:nvPicPr>
          <p:cNvPr id="19" name="Picture 2" descr="C:\Users\Administrator\Desktop\20200114134909278dfdd5v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557" y="44466"/>
            <a:ext cx="1040384" cy="11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1154999" y="908720"/>
            <a:ext cx="9934557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部分灰码的入组调整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724386"/>
            <a:ext cx="5949950" cy="4838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224" y="2420981"/>
            <a:ext cx="4721225" cy="4260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任意多边形: 形状 29"/>
          <p:cNvSpPr/>
          <p:nvPr/>
        </p:nvSpPr>
        <p:spPr>
          <a:xfrm rot="360772">
            <a:off x="8790719" y="3856473"/>
            <a:ext cx="3146736" cy="2717137"/>
          </a:xfrm>
          <a:custGeom>
            <a:avLst/>
            <a:gdLst>
              <a:gd name="connsiteX0" fmla="*/ 0 w 6385560"/>
              <a:gd name="connsiteY0" fmla="*/ 0 h 5013960"/>
              <a:gd name="connsiteX1" fmla="*/ 2209800 w 6385560"/>
              <a:gd name="connsiteY1" fmla="*/ 441960 h 5013960"/>
              <a:gd name="connsiteX2" fmla="*/ 6385560 w 6385560"/>
              <a:gd name="connsiteY2" fmla="*/ 5013960 h 5013960"/>
              <a:gd name="connsiteX3" fmla="*/ 4145280 w 6385560"/>
              <a:gd name="connsiteY3" fmla="*/ 4648200 h 5013960"/>
              <a:gd name="connsiteX4" fmla="*/ 0 w 6385560"/>
              <a:gd name="connsiteY4" fmla="*/ 0 h 5013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5560" h="5013960">
                <a:moveTo>
                  <a:pt x="0" y="0"/>
                </a:moveTo>
                <a:lnTo>
                  <a:pt x="2209800" y="441960"/>
                </a:lnTo>
                <a:lnTo>
                  <a:pt x="6385560" y="5013960"/>
                </a:lnTo>
                <a:lnTo>
                  <a:pt x="4145280" y="4648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1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05560" y="3873851"/>
            <a:ext cx="2368259" cy="106133"/>
            <a:chOff x="1162050" y="-571500"/>
            <a:chExt cx="1375051" cy="0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1162050" y="-571500"/>
              <a:ext cx="666750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870351" y="-571500"/>
              <a:ext cx="666750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任意多边形: 形状 28"/>
          <p:cNvSpPr/>
          <p:nvPr/>
        </p:nvSpPr>
        <p:spPr>
          <a:xfrm rot="652831">
            <a:off x="5483453" y="550514"/>
            <a:ext cx="6240973" cy="4263444"/>
          </a:xfrm>
          <a:custGeom>
            <a:avLst/>
            <a:gdLst>
              <a:gd name="connsiteX0" fmla="*/ 0 w 6385560"/>
              <a:gd name="connsiteY0" fmla="*/ 0 h 5013960"/>
              <a:gd name="connsiteX1" fmla="*/ 2209800 w 6385560"/>
              <a:gd name="connsiteY1" fmla="*/ 441960 h 5013960"/>
              <a:gd name="connsiteX2" fmla="*/ 6385560 w 6385560"/>
              <a:gd name="connsiteY2" fmla="*/ 5013960 h 5013960"/>
              <a:gd name="connsiteX3" fmla="*/ 4145280 w 6385560"/>
              <a:gd name="connsiteY3" fmla="*/ 4648200 h 5013960"/>
              <a:gd name="connsiteX4" fmla="*/ 0 w 6385560"/>
              <a:gd name="connsiteY4" fmla="*/ 0 h 5013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5560" h="5013960">
                <a:moveTo>
                  <a:pt x="0" y="0"/>
                </a:moveTo>
                <a:lnTo>
                  <a:pt x="2209800" y="441960"/>
                </a:lnTo>
                <a:lnTo>
                  <a:pt x="6385560" y="5013960"/>
                </a:lnTo>
                <a:lnTo>
                  <a:pt x="4145280" y="46482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1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任意多边形: 形状 1"/>
          <p:cNvSpPr/>
          <p:nvPr/>
        </p:nvSpPr>
        <p:spPr>
          <a:xfrm>
            <a:off x="7071332" y="-45719"/>
            <a:ext cx="5150971" cy="6934200"/>
          </a:xfrm>
          <a:custGeom>
            <a:avLst/>
            <a:gdLst>
              <a:gd name="connsiteX0" fmla="*/ 0 w 5151120"/>
              <a:gd name="connsiteY0" fmla="*/ 0 h 6934200"/>
              <a:gd name="connsiteX1" fmla="*/ 4785360 w 5151120"/>
              <a:gd name="connsiteY1" fmla="*/ 6918960 h 6934200"/>
              <a:gd name="connsiteX2" fmla="*/ 5151120 w 5151120"/>
              <a:gd name="connsiteY2" fmla="*/ 6934200 h 6934200"/>
              <a:gd name="connsiteX3" fmla="*/ 5151120 w 5151120"/>
              <a:gd name="connsiteY3" fmla="*/ 15240 h 6934200"/>
              <a:gd name="connsiteX4" fmla="*/ 0 w 5151120"/>
              <a:gd name="connsiteY4" fmla="*/ 0 h 693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1120" h="6934200">
                <a:moveTo>
                  <a:pt x="0" y="0"/>
                </a:moveTo>
                <a:lnTo>
                  <a:pt x="4785360" y="6918960"/>
                </a:lnTo>
                <a:lnTo>
                  <a:pt x="5151120" y="6934200"/>
                </a:lnTo>
                <a:lnTo>
                  <a:pt x="5151120" y="152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1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任意多边形: 形状 2"/>
          <p:cNvSpPr/>
          <p:nvPr/>
        </p:nvSpPr>
        <p:spPr>
          <a:xfrm>
            <a:off x="10336612" y="26272"/>
            <a:ext cx="1920624" cy="7002295"/>
          </a:xfrm>
          <a:custGeom>
            <a:avLst/>
            <a:gdLst>
              <a:gd name="connsiteX0" fmla="*/ 1920240 w 1950720"/>
              <a:gd name="connsiteY0" fmla="*/ 0 h 6934200"/>
              <a:gd name="connsiteX1" fmla="*/ 0 w 1950720"/>
              <a:gd name="connsiteY1" fmla="*/ 4602480 h 6934200"/>
              <a:gd name="connsiteX2" fmla="*/ 1600200 w 1950720"/>
              <a:gd name="connsiteY2" fmla="*/ 6934200 h 6934200"/>
              <a:gd name="connsiteX3" fmla="*/ 1950720 w 1950720"/>
              <a:gd name="connsiteY3" fmla="*/ 6918960 h 6934200"/>
              <a:gd name="connsiteX4" fmla="*/ 1920240 w 1950720"/>
              <a:gd name="connsiteY4" fmla="*/ 0 h 693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20" h="6934200">
                <a:moveTo>
                  <a:pt x="1920240" y="0"/>
                </a:moveTo>
                <a:lnTo>
                  <a:pt x="0" y="4602480"/>
                </a:lnTo>
                <a:lnTo>
                  <a:pt x="1600200" y="6934200"/>
                </a:lnTo>
                <a:lnTo>
                  <a:pt x="1950720" y="6918960"/>
                </a:lnTo>
                <a:lnTo>
                  <a:pt x="1920240" y="0"/>
                </a:lnTo>
                <a:close/>
              </a:path>
            </a:pathLst>
          </a:custGeom>
          <a:blipFill>
            <a:blip r:embed="rId2">
              <a:grayscl/>
            </a:blip>
            <a:stretch>
              <a:fillRect l="1" r="-256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1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51384" y="2923572"/>
            <a:ext cx="6705120" cy="769417"/>
          </a:xfrm>
          <a:prstGeom prst="rect">
            <a:avLst/>
          </a:prstGeom>
        </p:spPr>
        <p:txBody>
          <a:bodyPr wrap="none" lIns="91416" tIns="45708" rIns="91416" bIns="45708">
            <a:spAutoFit/>
          </a:bodyPr>
          <a:lstStyle/>
          <a:p>
            <a:pPr algn="l"/>
            <a:r>
              <a:rPr lang="zh-CN" altLang="en-US" sz="4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湖南省</a:t>
            </a:r>
            <a:r>
              <a:rPr lang="en-US" altLang="zh-CN" sz="4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DRG2.0</a:t>
            </a:r>
            <a:r>
              <a:rPr lang="zh-CN" altLang="en-US" sz="4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版分组介绍</a:t>
            </a:r>
            <a:endParaRPr lang="zh-CN" altLang="en-US" sz="44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2" descr="C:\Users\Administrator\Desktop\20200114134909278dfdd5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1" y="297831"/>
            <a:ext cx="1040384" cy="11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Administrator\Desktop\未标题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624" y="272840"/>
            <a:ext cx="3677869" cy="27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120764" y="294049"/>
            <a:ext cx="7183481" cy="471377"/>
          </a:xfrm>
        </p:spPr>
        <p:txBody>
          <a:bodyPr/>
          <a:lstStyle/>
          <a:p>
            <a:pPr algn="l"/>
            <a:r>
              <a:rPr lang="zh-CN" altLang="en-US" sz="3735" dirty="0">
                <a:sym typeface="+mn-ea"/>
              </a:rPr>
              <a:t>湖南省2.0版分组方案推进</a:t>
            </a:r>
            <a:endParaRPr lang="zh-CN" altLang="en-US" sz="3735" dirty="0">
              <a:sym typeface="+mn-ea"/>
            </a:endParaRPr>
          </a:p>
        </p:txBody>
      </p:sp>
      <p:pic>
        <p:nvPicPr>
          <p:cNvPr id="19" name="Picture 2" descr="C:\Users\Administrator\Desktop\20200114134909278dfdd5v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557" y="44466"/>
            <a:ext cx="1040384" cy="11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176" y="1303610"/>
            <a:ext cx="3811270" cy="5365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335280" y="1228045"/>
            <a:ext cx="6979285" cy="54413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algn="just" fontAlgn="auto">
              <a:lnSpc>
                <a:spcPct val="200000"/>
              </a:lnSpc>
              <a:buFont typeface="Wingdings" panose="05000000000000000000" charset="0"/>
              <a:buNone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湖南省医保局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2024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月下发了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《关于落实按病组和病种分值付费2.0版分组方案并深人推进相关工作的通知》湘医保办发</a:t>
            </a:r>
            <a:r>
              <a:rPr lang="zh-CN" sz="1800" b="1" dirty="0">
                <a:ln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汉仪正圆-55W" panose="00020600040101010101" pitchFamily="18" charset="-122"/>
              </a:rPr>
              <a:t>〔202</a:t>
            </a:r>
            <a:r>
              <a:rPr lang="en-US" altLang="zh-CN" sz="1800" b="1" dirty="0">
                <a:ln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汉仪正圆-55W" panose="00020600040101010101" pitchFamily="18" charset="-122"/>
              </a:rPr>
              <a:t>4</a:t>
            </a:r>
            <a:r>
              <a:rPr lang="zh-CN" sz="1800" b="1" dirty="0">
                <a:ln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汉仪正圆-55W" panose="00020600040101010101" pitchFamily="18" charset="-122"/>
              </a:rPr>
              <a:t>〕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6号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文件明确深入推进改革相关工作。</a:t>
            </a:r>
            <a:endPara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just" fontAlgn="auto">
              <a:lnSpc>
                <a:spcPct val="200000"/>
              </a:lnSpc>
              <a:buFont typeface="Wingdings" panose="05000000000000000000" charset="0"/>
              <a:buNone/>
            </a:pPr>
            <a:endPara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just" fontAlgn="auto">
              <a:lnSpc>
                <a:spcPct val="200000"/>
              </a:lnSpc>
              <a:buFont typeface="Wingdings" panose="05000000000000000000" charset="0"/>
              <a:buNone/>
            </a:pPr>
            <a:r>
              <a:rPr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一、及时调整优化本地本组，推进2.0版分组落地应用。</a:t>
            </a:r>
            <a:endParaRPr sz="1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just" fontAlgn="auto">
              <a:lnSpc>
                <a:spcPct val="200000"/>
              </a:lnSpc>
              <a:buFont typeface="Wingdings" panose="05000000000000000000" charset="0"/>
              <a:buNone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二、完善用好特病单议机制，促进医疗机构合理收治。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just" fontAlgn="auto">
              <a:lnSpc>
                <a:spcPct val="200000"/>
              </a:lnSpc>
              <a:buFont typeface="Wingdings" panose="05000000000000000000" charset="0"/>
              <a:buNone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三、提升经办服务管理能力，助力 DRG/DIP 付费平稳运行。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just" fontAlgn="auto">
              <a:lnSpc>
                <a:spcPct val="200000"/>
              </a:lnSpc>
              <a:buFont typeface="Wingdings" panose="05000000000000000000" charset="0"/>
              <a:buNone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四、加强数据信息公开公示，争取医疗机构支持理解。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just" fontAlgn="auto">
              <a:lnSpc>
                <a:spcPct val="200000"/>
              </a:lnSpc>
              <a:buFont typeface="Wingdings" panose="05000000000000000000" charset="0"/>
              <a:buNone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五、加大政策宣传培训力度，引导医疗机构协同改革。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120764" y="294049"/>
            <a:ext cx="7183481" cy="471377"/>
          </a:xfrm>
        </p:spPr>
        <p:txBody>
          <a:bodyPr/>
          <a:lstStyle/>
          <a:p>
            <a:pPr algn="l"/>
            <a:r>
              <a:rPr lang="zh-CN" altLang="en-US" sz="3735" dirty="0">
                <a:sym typeface="+mn-ea"/>
              </a:rPr>
              <a:t>株洲市2.0版分组方案推进</a:t>
            </a:r>
            <a:endParaRPr lang="zh-CN" altLang="en-US" sz="3735" dirty="0">
              <a:sym typeface="+mn-ea"/>
            </a:endParaRPr>
          </a:p>
        </p:txBody>
      </p:sp>
      <p:pic>
        <p:nvPicPr>
          <p:cNvPr id="19" name="Picture 2" descr="C:\Users\Administrator\Desktop\20200114134909278dfdd5v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557" y="44466"/>
            <a:ext cx="1040384" cy="11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325" y="1303610"/>
            <a:ext cx="3811270" cy="5365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335280" y="1277828"/>
            <a:ext cx="6979285" cy="54635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algn="just" fontAlgn="auto">
              <a:lnSpc>
                <a:spcPct val="200000"/>
              </a:lnSpc>
              <a:buFont typeface="Wingdings" panose="05000000000000000000" charset="0"/>
              <a:buNone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按照湖南省医保局的统筹规划，依据长株潭衡统一部署，结合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湘医保办发</a:t>
            </a:r>
            <a:r>
              <a:rPr lang="zh-CN" sz="1800" b="1" dirty="0">
                <a:ln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汉仪正圆-55W" panose="00020600040101010101" pitchFamily="18" charset="-122"/>
              </a:rPr>
              <a:t>〔202</a:t>
            </a:r>
            <a:r>
              <a:rPr lang="en-US" altLang="zh-CN" sz="1800" b="1" dirty="0">
                <a:ln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汉仪正圆-55W" panose="00020600040101010101" pitchFamily="18" charset="-122"/>
              </a:rPr>
              <a:t>4</a:t>
            </a:r>
            <a:r>
              <a:rPr lang="zh-CN" sz="1800" b="1" dirty="0">
                <a:ln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汉仪正圆-55W" panose="00020600040101010101" pitchFamily="18" charset="-122"/>
              </a:rPr>
              <a:t>〕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6号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等文件要求，株洲市医保局针对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2.0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版本分组方案推进主要工作如下：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just" fontAlgn="auto">
              <a:lnSpc>
                <a:spcPct val="200000"/>
              </a:lnSpc>
              <a:buFont typeface="Wingdings" panose="05000000000000000000" charset="0"/>
              <a:buNone/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just" fontAlgn="auto">
              <a:lnSpc>
                <a:spcPct val="200000"/>
              </a:lnSpc>
              <a:buFont typeface="Wingdings" panose="05000000000000000000" charset="0"/>
              <a:buNone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一、按照省局要求，于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2025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起全面启用新版分组。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just" fontAlgn="auto">
              <a:lnSpc>
                <a:spcPct val="200000"/>
              </a:lnSpc>
              <a:buFont typeface="Wingdings" panose="05000000000000000000" charset="0"/>
              <a:buNone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二、依据省局提供长株潭衡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2.0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版分组测算数据，计划于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2024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召开株洲市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2.0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版本分组方案的权重协商谈判工作。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just" fontAlgn="auto">
              <a:lnSpc>
                <a:spcPct val="200000"/>
              </a:lnSpc>
              <a:buFont typeface="Wingdings" panose="05000000000000000000" charset="0"/>
              <a:buNone/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120764" y="294049"/>
            <a:ext cx="7183481" cy="471377"/>
          </a:xfrm>
        </p:spPr>
        <p:txBody>
          <a:bodyPr/>
          <a:lstStyle/>
          <a:p>
            <a:pPr algn="l"/>
            <a:r>
              <a:rPr lang="zh-CN" altLang="en-US" sz="3735" dirty="0">
                <a:sym typeface="+mn-ea"/>
              </a:rPr>
              <a:t>国家局2.0版分组方案下发</a:t>
            </a:r>
            <a:endParaRPr lang="zh-CN" altLang="en-US" sz="3735" dirty="0">
              <a:sym typeface="+mn-ea"/>
            </a:endParaRPr>
          </a:p>
        </p:txBody>
      </p:sp>
      <p:pic>
        <p:nvPicPr>
          <p:cNvPr id="19" name="Picture 2" descr="C:\Users\Administrator\Desktop\20200114134909278dfdd5v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557" y="44466"/>
            <a:ext cx="1040384" cy="11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3" y="1134353"/>
            <a:ext cx="3967991" cy="42858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5991395" y="1159411"/>
            <a:ext cx="6153277" cy="56541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algn="just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通知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主要包括三部分内容：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800" b="1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（一）新版分组落地执行，规范各地分组；</a:t>
            </a:r>
            <a:endParaRPr lang="en-US" altLang="zh-CN" sz="1800" b="1" i="0" dirty="0">
              <a:solidFill>
                <a:srgbClr val="333333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0236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800" b="1" i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1800" b="1" i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800" b="1" i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800" b="1" i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800" b="1" i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31</a:t>
            </a:r>
            <a:r>
              <a:rPr lang="zh-CN" altLang="en-US" sz="1800" b="1" i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  </a:t>
            </a:r>
            <a:r>
              <a:rPr lang="zh-CN" altLang="en-US" sz="18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en-US" altLang="zh-CN" sz="18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0236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用好特例单议机制     </a:t>
            </a:r>
            <a:endParaRPr lang="en-US" altLang="zh-CN" sz="18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0236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培训工作</a:t>
            </a:r>
            <a:endParaRPr lang="en-US" altLang="zh-CN" sz="18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800" b="1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（二）提升结算清算水平，减轻医疗机构资金压力</a:t>
            </a:r>
            <a:endParaRPr lang="en-US" altLang="zh-CN" sz="1800" b="1" i="0" dirty="0">
              <a:solidFill>
                <a:srgbClr val="333333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02360" lvl="2" indent="-285750" algn="just" fontAlgn="auto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要求次年</a:t>
            </a:r>
            <a:r>
              <a:rPr lang="en-US" altLang="zh-CN" sz="18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8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月底前全面完成前一年度基金清算</a:t>
            </a:r>
            <a:endParaRPr lang="en-US" altLang="zh-CN" sz="18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02360" lvl="2" indent="-285750" algn="just" fontAlgn="auto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定期向医疗机构反馈入组、结算信息</a:t>
            </a:r>
            <a:endParaRPr lang="en-US" altLang="zh-CN" sz="18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02360" lvl="2" indent="-285750" algn="just" fontAlgn="auto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全面清理应付未付费用</a:t>
            </a:r>
            <a:endParaRPr lang="en-US" altLang="zh-CN" sz="18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800" b="1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（三）加强改革协同，做到公开透明</a:t>
            </a:r>
            <a:endParaRPr lang="en-US" altLang="zh-CN" sz="1800" b="1" i="0" dirty="0">
              <a:solidFill>
                <a:srgbClr val="333333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0236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要合理编制医保基金支出预算</a:t>
            </a:r>
            <a:endParaRPr lang="en-US" altLang="zh-CN" sz="18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0236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注重来自临床一线的意见</a:t>
            </a:r>
            <a:endParaRPr lang="en-US" altLang="zh-CN" sz="18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0236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健全谈判协商机制</a:t>
            </a:r>
            <a:endParaRPr lang="zh-CN" altLang="en-US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335360" y="5522947"/>
            <a:ext cx="5904656" cy="13624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国家医疗保障局于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2024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17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《关于印发按病组（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DRG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）和病种分值（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DIP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）付费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2.0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版分组方案并深入推进相关工作的通知》</a:t>
            </a: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任意多边形: 形状 29"/>
          <p:cNvSpPr/>
          <p:nvPr/>
        </p:nvSpPr>
        <p:spPr>
          <a:xfrm rot="360772">
            <a:off x="8790719" y="3856473"/>
            <a:ext cx="3146736" cy="2717137"/>
          </a:xfrm>
          <a:custGeom>
            <a:avLst/>
            <a:gdLst>
              <a:gd name="connsiteX0" fmla="*/ 0 w 6385560"/>
              <a:gd name="connsiteY0" fmla="*/ 0 h 5013960"/>
              <a:gd name="connsiteX1" fmla="*/ 2209800 w 6385560"/>
              <a:gd name="connsiteY1" fmla="*/ 441960 h 5013960"/>
              <a:gd name="connsiteX2" fmla="*/ 6385560 w 6385560"/>
              <a:gd name="connsiteY2" fmla="*/ 5013960 h 5013960"/>
              <a:gd name="connsiteX3" fmla="*/ 4145280 w 6385560"/>
              <a:gd name="connsiteY3" fmla="*/ 4648200 h 5013960"/>
              <a:gd name="connsiteX4" fmla="*/ 0 w 6385560"/>
              <a:gd name="connsiteY4" fmla="*/ 0 h 5013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5560" h="5013960">
                <a:moveTo>
                  <a:pt x="0" y="0"/>
                </a:moveTo>
                <a:lnTo>
                  <a:pt x="2209800" y="441960"/>
                </a:lnTo>
                <a:lnTo>
                  <a:pt x="6385560" y="5013960"/>
                </a:lnTo>
                <a:lnTo>
                  <a:pt x="4145280" y="4648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135"/>
          </a:p>
        </p:txBody>
      </p:sp>
      <p:sp>
        <p:nvSpPr>
          <p:cNvPr id="29" name="任意多边形: 形状 28"/>
          <p:cNvSpPr/>
          <p:nvPr/>
        </p:nvSpPr>
        <p:spPr>
          <a:xfrm rot="652831">
            <a:off x="5362591" y="550937"/>
            <a:ext cx="6240973" cy="4263444"/>
          </a:xfrm>
          <a:custGeom>
            <a:avLst/>
            <a:gdLst>
              <a:gd name="connsiteX0" fmla="*/ 0 w 6385560"/>
              <a:gd name="connsiteY0" fmla="*/ 0 h 5013960"/>
              <a:gd name="connsiteX1" fmla="*/ 2209800 w 6385560"/>
              <a:gd name="connsiteY1" fmla="*/ 441960 h 5013960"/>
              <a:gd name="connsiteX2" fmla="*/ 6385560 w 6385560"/>
              <a:gd name="connsiteY2" fmla="*/ 5013960 h 5013960"/>
              <a:gd name="connsiteX3" fmla="*/ 4145280 w 6385560"/>
              <a:gd name="connsiteY3" fmla="*/ 4648200 h 5013960"/>
              <a:gd name="connsiteX4" fmla="*/ 0 w 6385560"/>
              <a:gd name="connsiteY4" fmla="*/ 0 h 5013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5560" h="5013960">
                <a:moveTo>
                  <a:pt x="0" y="0"/>
                </a:moveTo>
                <a:lnTo>
                  <a:pt x="2209800" y="441960"/>
                </a:lnTo>
                <a:lnTo>
                  <a:pt x="6385560" y="5013960"/>
                </a:lnTo>
                <a:lnTo>
                  <a:pt x="4145280" y="46482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135"/>
          </a:p>
        </p:txBody>
      </p:sp>
      <p:sp>
        <p:nvSpPr>
          <p:cNvPr id="2" name="任意多边形: 形状 1"/>
          <p:cNvSpPr/>
          <p:nvPr/>
        </p:nvSpPr>
        <p:spPr>
          <a:xfrm>
            <a:off x="7071332" y="-45719"/>
            <a:ext cx="5150971" cy="6934200"/>
          </a:xfrm>
          <a:custGeom>
            <a:avLst/>
            <a:gdLst>
              <a:gd name="connsiteX0" fmla="*/ 0 w 5151120"/>
              <a:gd name="connsiteY0" fmla="*/ 0 h 6934200"/>
              <a:gd name="connsiteX1" fmla="*/ 4785360 w 5151120"/>
              <a:gd name="connsiteY1" fmla="*/ 6918960 h 6934200"/>
              <a:gd name="connsiteX2" fmla="*/ 5151120 w 5151120"/>
              <a:gd name="connsiteY2" fmla="*/ 6934200 h 6934200"/>
              <a:gd name="connsiteX3" fmla="*/ 5151120 w 5151120"/>
              <a:gd name="connsiteY3" fmla="*/ 15240 h 6934200"/>
              <a:gd name="connsiteX4" fmla="*/ 0 w 5151120"/>
              <a:gd name="connsiteY4" fmla="*/ 0 h 693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1120" h="6934200">
                <a:moveTo>
                  <a:pt x="0" y="0"/>
                </a:moveTo>
                <a:lnTo>
                  <a:pt x="4785360" y="6918960"/>
                </a:lnTo>
                <a:lnTo>
                  <a:pt x="5151120" y="6934200"/>
                </a:lnTo>
                <a:lnTo>
                  <a:pt x="5151120" y="152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135"/>
          </a:p>
        </p:txBody>
      </p:sp>
      <p:sp>
        <p:nvSpPr>
          <p:cNvPr id="3" name="任意多边形: 形状 2"/>
          <p:cNvSpPr/>
          <p:nvPr/>
        </p:nvSpPr>
        <p:spPr>
          <a:xfrm>
            <a:off x="10336612" y="26272"/>
            <a:ext cx="1920624" cy="7002295"/>
          </a:xfrm>
          <a:custGeom>
            <a:avLst/>
            <a:gdLst>
              <a:gd name="connsiteX0" fmla="*/ 1920240 w 1950720"/>
              <a:gd name="connsiteY0" fmla="*/ 0 h 6934200"/>
              <a:gd name="connsiteX1" fmla="*/ 0 w 1950720"/>
              <a:gd name="connsiteY1" fmla="*/ 4602480 h 6934200"/>
              <a:gd name="connsiteX2" fmla="*/ 1600200 w 1950720"/>
              <a:gd name="connsiteY2" fmla="*/ 6934200 h 6934200"/>
              <a:gd name="connsiteX3" fmla="*/ 1950720 w 1950720"/>
              <a:gd name="connsiteY3" fmla="*/ 6918960 h 6934200"/>
              <a:gd name="connsiteX4" fmla="*/ 1920240 w 1950720"/>
              <a:gd name="connsiteY4" fmla="*/ 0 h 693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20" h="6934200">
                <a:moveTo>
                  <a:pt x="1920240" y="0"/>
                </a:moveTo>
                <a:lnTo>
                  <a:pt x="0" y="4602480"/>
                </a:lnTo>
                <a:lnTo>
                  <a:pt x="1600200" y="6934200"/>
                </a:lnTo>
                <a:lnTo>
                  <a:pt x="1950720" y="6918960"/>
                </a:lnTo>
                <a:lnTo>
                  <a:pt x="1920240" y="0"/>
                </a:lnTo>
                <a:close/>
              </a:path>
            </a:pathLst>
          </a:custGeom>
          <a:blipFill>
            <a:blip r:embed="rId2">
              <a:grayscl/>
            </a:blip>
            <a:stretch>
              <a:fillRect l="1" r="-256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135"/>
          </a:p>
        </p:txBody>
      </p:sp>
      <p:pic>
        <p:nvPicPr>
          <p:cNvPr id="10" name="Picture 2" descr="C:\Users\Administrator\Desktop\20200114134909278dfdd5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1" y="297831"/>
            <a:ext cx="1040384" cy="11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Administrator\Desktop\未标题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624" y="272840"/>
            <a:ext cx="3677869" cy="27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>
            <a:off x="722739" y="2797404"/>
            <a:ext cx="2467610" cy="1013460"/>
          </a:xfrm>
          <a:prstGeom prst="rect">
            <a:avLst/>
          </a:prstGeom>
        </p:spPr>
        <p:txBody>
          <a:bodyPr wrap="none" lIns="91416" tIns="45708" rIns="91416" bIns="45708">
            <a:spAutoFit/>
          </a:bodyPr>
          <a:lstStyle/>
          <a:p>
            <a:r>
              <a:rPr lang="zh-CN" altLang="en-US" sz="6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谢谢！</a:t>
            </a:r>
            <a:endParaRPr lang="zh-CN" altLang="en-US" sz="6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120764" y="294049"/>
            <a:ext cx="7183481" cy="471377"/>
          </a:xfrm>
        </p:spPr>
        <p:txBody>
          <a:bodyPr/>
          <a:lstStyle/>
          <a:p>
            <a:pPr algn="l"/>
            <a:r>
              <a:rPr lang="zh-CN" altLang="en-US" sz="3735" dirty="0">
                <a:sym typeface="+mn-ea"/>
              </a:rPr>
              <a:t>国家局2.0版分组方案剖析</a:t>
            </a:r>
            <a:endParaRPr lang="zh-CN" altLang="en-US" sz="3735" dirty="0">
              <a:sym typeface="+mn-ea"/>
            </a:endParaRPr>
          </a:p>
        </p:txBody>
      </p:sp>
      <p:pic>
        <p:nvPicPr>
          <p:cNvPr id="19" name="Picture 2" descr="C:\Users\Administrator\Desktop\20200114134909278dfdd5v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557" y="44466"/>
            <a:ext cx="1040384" cy="11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86055" y="857885"/>
            <a:ext cx="7576820" cy="58204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200000"/>
              </a:lnSpc>
              <a:buFont typeface="Wingdings" panose="05000000000000000000" charset="0"/>
              <a:buNone/>
            </a:pPr>
            <a:r>
              <a:rPr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CHS-DRG（2.0版）基本结构包括主要诊断大类（MDC）、</a:t>
            </a:r>
            <a:r>
              <a:rPr sz="18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核心疾病诊断相关分组（ADRG）和疾病诊断相关分组（DRG）三个部分</a:t>
            </a:r>
            <a:r>
              <a:rPr 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sz="1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Ø"/>
            </a:pPr>
            <a:r>
              <a:rPr sz="1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MDC</a:t>
            </a:r>
            <a:r>
              <a:rPr lang="zh-CN" sz="1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以医疗保障疾病诊断分类与代码和手术操作分类与代码为基础，以解剖部位、生理系统和疾病性质为主要分类特征，设置了</a:t>
            </a:r>
            <a:r>
              <a:rPr 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26个MDC</a:t>
            </a:r>
            <a:r>
              <a:rPr 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en-US" sz="1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ADRG</a:t>
            </a:r>
            <a:r>
              <a:rPr lang="zh-CN" sz="1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按照“治疗路径相似，资源消耗相近”原则，以临床专业规范和数据校验结果为依据编制ADRG，ADRG分为外科手术组、非手术室操作组和内科诊疗组。共有</a:t>
            </a:r>
            <a:r>
              <a:rPr 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409个</a:t>
            </a:r>
            <a:r>
              <a:rPr lang="zh-CN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ADRG</a:t>
            </a:r>
            <a:r>
              <a:rPr 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DRG</a:t>
            </a:r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在每个ADRG下，综合考虑病例的合并症或并发症、个体特征等因素，运用统计学方法，并结合麻醉风险分级，共有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634个DRG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，包括251个外科手术组，57个非手术室操作组及326个内科诊疗组。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4"/>
        </p:blipFill>
        <p:spPr>
          <a:xfrm>
            <a:off x="7712075" y="692785"/>
            <a:ext cx="4137025" cy="6081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120775" y="294005"/>
            <a:ext cx="8394700" cy="471170"/>
          </a:xfrm>
        </p:spPr>
        <p:txBody>
          <a:bodyPr/>
          <a:lstStyle/>
          <a:p>
            <a:pPr algn="l"/>
            <a:r>
              <a:rPr lang="zh-CN" altLang="en-US" sz="3735" dirty="0">
                <a:sym typeface="+mn-ea"/>
              </a:rPr>
              <a:t>国家局2.0版分组方案与上版本对比</a:t>
            </a:r>
            <a:endParaRPr lang="zh-CN" altLang="en-US" sz="3735" dirty="0">
              <a:sym typeface="+mn-ea"/>
            </a:endParaRPr>
          </a:p>
        </p:txBody>
      </p:sp>
      <p:pic>
        <p:nvPicPr>
          <p:cNvPr id="19" name="Picture 2" descr="C:\Users\Administrator\Desktop\20200114134909278dfdd5v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557" y="44466"/>
            <a:ext cx="1040384" cy="11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1271464" y="2132856"/>
            <a:ext cx="10081120" cy="279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MDC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变化：部分名称改变，特殊组（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MDCP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）取消了主诊限制表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42900" indent="-342900" fontAlgn="auto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ADRG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变化：组数与逻辑改变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42900" indent="-342900" fontAlgn="auto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DRG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变化：组数与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CC/MCC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改变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42900" indent="-342900" fontAlgn="auto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新增《不作为分组规则的疾病诊断和手术操作列表》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42900" indent="-342900" fontAlgn="auto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部分灰码的入组调整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120775" y="294005"/>
            <a:ext cx="8394700" cy="471170"/>
          </a:xfrm>
        </p:spPr>
        <p:txBody>
          <a:bodyPr/>
          <a:lstStyle/>
          <a:p>
            <a:pPr algn="l"/>
            <a:r>
              <a:rPr lang="en-US" altLang="zh-CN" sz="3735" dirty="0">
                <a:sym typeface="+mn-ea"/>
              </a:rPr>
              <a:t>MDC</a:t>
            </a:r>
            <a:r>
              <a:rPr lang="zh-CN" altLang="en-US" sz="3735" dirty="0">
                <a:sym typeface="+mn-ea"/>
              </a:rPr>
              <a:t>变化</a:t>
            </a:r>
            <a:endParaRPr lang="zh-CN" altLang="en-US" sz="3735" dirty="0">
              <a:sym typeface="+mn-ea"/>
            </a:endParaRPr>
          </a:p>
        </p:txBody>
      </p:sp>
      <p:pic>
        <p:nvPicPr>
          <p:cNvPr id="19" name="Picture 2" descr="C:\Users\Administrator\Desktop\20200114134909278dfdd5v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557" y="44466"/>
            <a:ext cx="1040384" cy="11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表格 3"/>
          <p:cNvGraphicFramePr/>
          <p:nvPr>
            <p:custDataLst>
              <p:tags r:id="rId3"/>
            </p:custDataLst>
          </p:nvPr>
        </p:nvGraphicFramePr>
        <p:xfrm>
          <a:off x="794266" y="1980391"/>
          <a:ext cx="4725670" cy="4832985"/>
        </p:xfrm>
        <a:graphic>
          <a:graphicData uri="http://schemas.openxmlformats.org/drawingml/2006/table">
            <a:tbl>
              <a:tblPr/>
              <a:tblGrid>
                <a:gridCol w="532130"/>
                <a:gridCol w="892175"/>
                <a:gridCol w="3301365"/>
              </a:tblGrid>
              <a:tr h="314960">
                <a:tc>
                  <a:txBody>
                    <a:bodyPr/>
                    <a:lstStyle/>
                    <a:p>
                      <a:pPr marL="68580" indent="0" algn="ctr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MDC编码(CHS1.1)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MDC名称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3990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MDCA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先期分组疾病及相关操作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</a:tr>
              <a:tr h="173990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MDCB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神经系统疾病及功能障碍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MDCC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眼疾病及功能障碍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990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MDCD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头颈、耳、鼻、口、咽疾病及功能障碍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990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MDCE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呼吸系统疾病及功能障碍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990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MDCF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循环系统疾病及功能障碍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MDCG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消化系统疾病及功能障碍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990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MDCH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肝、胆、胰疾病及功能障碍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990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MDCI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 dirty="0" err="1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肌肉、骨骼疾病及功能障碍</a:t>
                      </a:r>
                      <a:endParaRPr lang="en-US" altLang="zh-CN" sz="9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2720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MDCJ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皮肤、皮下组织及乳腺疾病及功能障碍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MDCK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内分泌、营养、代谢疾病及功能障碍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990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MDCL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肾脏及泌尿系统疾病及功能障碍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MDCM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男性生殖系统疾病及功能障碍 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990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MDCN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女性生殖系统疾病及功能障碍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MDCO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妊娠、分娩及产褥期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990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MDCP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新生儿及其他围产期新生儿疾病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990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MDCQ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血液、造血器官及免疫疾病和功能障碍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2720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MDCR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骨髓增生疾病和功能障碍，低分化肿瘤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MDCS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感染及寄生虫病 (全身性或不明确部位的)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MDCT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精神疾病及功能障碍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MDCU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酒精/药物使用及其引起的器质性精神功能障碍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MDCV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创伤、中毒及药物毒性反应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MDCW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烧伤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990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MDCX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影响健康因素及其他就医情况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MDCY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HIV感染疾病及相关操作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990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MDCZ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 dirty="0" err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多发严重创伤</a:t>
                      </a:r>
                      <a:endParaRPr lang="en-US" altLang="zh-CN" sz="9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表格 4"/>
          <p:cNvGraphicFramePr/>
          <p:nvPr>
            <p:custDataLst>
              <p:tags r:id="rId4"/>
            </p:custDataLst>
          </p:nvPr>
        </p:nvGraphicFramePr>
        <p:xfrm>
          <a:off x="6220013" y="1986106"/>
          <a:ext cx="4628515" cy="4827270"/>
        </p:xfrm>
        <a:graphic>
          <a:graphicData uri="http://schemas.openxmlformats.org/drawingml/2006/table">
            <a:tbl>
              <a:tblPr/>
              <a:tblGrid>
                <a:gridCol w="480060"/>
                <a:gridCol w="872490"/>
                <a:gridCol w="3275965"/>
              </a:tblGrid>
              <a:tr h="322580"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31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 编码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CHS2.0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altLang="en-US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31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 名称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31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2085"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MDCA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先期分组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</a:tr>
              <a:tr h="172720"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MDCB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神经系统疾病及功能障碍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MDCC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眼疾病及功能障碍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MDCD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头颈、耳、鼻、 口、咽疾病及功能障碍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2720"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MDCE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呼吸系统疾病及功能障碍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MDCF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循环系统疾病及功能障碍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2720"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MDCG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消化道疾病及功能障碍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990"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MDCH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肝、胆、胰疾病及功能障碍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2720"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MDCI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骨骼、肌肉疾病及功能障碍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MDCJ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乳房、皮肤疾病及功能障碍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MDCK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内分泌、营养、代谢疾病及功能障碍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2720"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MDCL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泌尿系统疾病及功能障碍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990"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MDCM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男性生殖系统疾病及功能障碍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2085"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MDCN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女性生殖系统疾病及功能障碍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2720"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MDCO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妊娠、分娩及产褥期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MDCP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新生儿疾病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7165"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MDCQ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血液、免疫疾病及功能障碍</a:t>
                      </a:r>
                      <a:endParaRPr lang="en-US" altLang="zh-CN" sz="9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69545"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MDCR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骨髓增生疾病及功能障碍，低分化肿瘤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MDCS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感染及寄生虫病 (全身性或不明确部位的)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2085"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MDCT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精神疾病及功能障碍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990"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MDCU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酒精/药物使用及其引起的器质性精神功能障碍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MDCV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创伤、中毒及药物毒性反应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MDCW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烧伤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MDCX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影响健康因素及其他就医情况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MDCY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HIV 感染疾病及相关操作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7165"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MDCZ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eaLnBrk="0" fontAlgn="base">
                        <a:buClrTx/>
                        <a:buSzTx/>
                        <a:buFontTx/>
                      </a:pPr>
                      <a:r>
                        <a:rPr lang="en-US" altLang="zh-CN" sz="900" dirty="0" err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多发严重创伤</a:t>
                      </a:r>
                      <a:endParaRPr lang="en-US" altLang="zh-CN" sz="9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598387" y="993502"/>
            <a:ext cx="10538173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仍为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26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MDC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（包括：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1.先期分组(MDC-A) 、2.新生儿疾病 (MDC-P)、3.HIV感染疾病及相关操作(MDC-Y)、 4,多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发严重创伤(MDC-Z)   和5.常规分组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部分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MDC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名称发生改变。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原则上，不同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MDC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间的主要诊断表是互斥的，即一个主要诊断唯一入组一个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MDC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120775" y="294005"/>
            <a:ext cx="8394700" cy="471170"/>
          </a:xfrm>
        </p:spPr>
        <p:txBody>
          <a:bodyPr/>
          <a:lstStyle/>
          <a:p>
            <a:pPr algn="l"/>
            <a:r>
              <a:rPr lang="en-US" altLang="zh-CN" sz="3735" dirty="0">
                <a:sym typeface="+mn-ea"/>
              </a:rPr>
              <a:t>MDC</a:t>
            </a:r>
            <a:r>
              <a:rPr lang="zh-CN" altLang="en-US" sz="3735" dirty="0">
                <a:sym typeface="+mn-ea"/>
              </a:rPr>
              <a:t>变化</a:t>
            </a:r>
            <a:endParaRPr lang="zh-CN" altLang="en-US" sz="3735" dirty="0">
              <a:sym typeface="+mn-ea"/>
            </a:endParaRPr>
          </a:p>
        </p:txBody>
      </p:sp>
      <p:pic>
        <p:nvPicPr>
          <p:cNvPr id="19" name="Picture 2" descr="C:\Users\Administrator\Desktop\20200114134909278dfdd5v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557" y="44466"/>
            <a:ext cx="1040384" cy="11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3008692"/>
            <a:ext cx="4104456" cy="347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1154999" y="1031507"/>
            <a:ext cx="9934557" cy="18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新生儿手术组入组不再考虑主要诊断条件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800" i="0" dirty="0">
                <a:solidFill>
                  <a:srgbClr val="40404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    新生儿疾病</a:t>
            </a:r>
            <a:r>
              <a:rPr lang="en-US" altLang="zh-CN" sz="1800" i="0" dirty="0">
                <a:solidFill>
                  <a:srgbClr val="40404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MDCP</a:t>
            </a:r>
            <a:r>
              <a:rPr lang="zh-CN" altLang="en-US" sz="1800" i="0" dirty="0">
                <a:solidFill>
                  <a:srgbClr val="40404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800" i="0" dirty="0">
                <a:solidFill>
                  <a:srgbClr val="40404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2.0</a:t>
            </a:r>
            <a:r>
              <a:rPr lang="zh-CN" altLang="en-US" sz="1800" i="0" dirty="0">
                <a:solidFill>
                  <a:srgbClr val="40404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版本没有</a:t>
            </a:r>
            <a:r>
              <a:rPr lang="en-US" altLang="zh-CN" sz="1800" i="0" dirty="0">
                <a:solidFill>
                  <a:srgbClr val="40404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MDCP</a:t>
            </a:r>
            <a:r>
              <a:rPr lang="zh-CN" altLang="en-US" sz="1800" i="0" dirty="0">
                <a:solidFill>
                  <a:srgbClr val="40404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主诊表，</a:t>
            </a:r>
            <a:r>
              <a:rPr lang="en-US" altLang="zh-CN" sz="1800" i="0" dirty="0">
                <a:solidFill>
                  <a:srgbClr val="40404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MDCP</a:t>
            </a:r>
            <a:r>
              <a:rPr lang="zh-CN" altLang="en-US" sz="1800" i="0" dirty="0">
                <a:solidFill>
                  <a:srgbClr val="40404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的含义由新生儿及其他围产期新生儿疾病调整为新生儿年龄小于</a:t>
            </a:r>
            <a:r>
              <a:rPr lang="en-US" altLang="zh-CN" sz="1800" i="0" dirty="0">
                <a:solidFill>
                  <a:srgbClr val="40404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29</a:t>
            </a:r>
            <a:r>
              <a:rPr lang="zh-CN" altLang="en-US" sz="1800" i="0" dirty="0">
                <a:solidFill>
                  <a:srgbClr val="40404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天或源于新生儿诊断的婴儿病例分入</a:t>
            </a:r>
            <a:r>
              <a:rPr lang="en-US" altLang="zh-CN" sz="1800" i="0" dirty="0">
                <a:solidFill>
                  <a:srgbClr val="40404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MDCP(</a:t>
            </a:r>
            <a:r>
              <a:rPr lang="zh-CN" altLang="en-US" sz="1800" i="0" dirty="0">
                <a:solidFill>
                  <a:srgbClr val="40404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新生儿疾病</a:t>
            </a:r>
            <a:r>
              <a:rPr lang="en-US" altLang="zh-CN" sz="1800" i="0" dirty="0">
                <a:solidFill>
                  <a:srgbClr val="40404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1800" i="0" dirty="0">
                <a:solidFill>
                  <a:srgbClr val="40404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。也就是说，</a:t>
            </a:r>
            <a:r>
              <a:rPr lang="en-US" altLang="zh-CN" sz="1800" i="0" dirty="0">
                <a:solidFill>
                  <a:srgbClr val="40404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2.0</a:t>
            </a:r>
            <a:r>
              <a:rPr lang="zh-CN" altLang="en-US" sz="1800" i="0" dirty="0">
                <a:solidFill>
                  <a:srgbClr val="40404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版本对于年龄小于</a:t>
            </a:r>
            <a:r>
              <a:rPr lang="en-US" altLang="zh-CN" sz="1800" i="0" dirty="0">
                <a:solidFill>
                  <a:srgbClr val="40404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29</a:t>
            </a:r>
            <a:r>
              <a:rPr lang="zh-CN" altLang="en-US" sz="1800" i="0" dirty="0">
                <a:solidFill>
                  <a:srgbClr val="40404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天的新生儿手术组入组不再考虑主诊断条件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3009718"/>
            <a:ext cx="4176454" cy="347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120775" y="294005"/>
            <a:ext cx="8418195" cy="471170"/>
          </a:xfrm>
        </p:spPr>
        <p:txBody>
          <a:bodyPr/>
          <a:lstStyle/>
          <a:p>
            <a:pPr algn="l"/>
            <a:r>
              <a:rPr lang="zh-CN" altLang="en-US" sz="3735" dirty="0">
                <a:sym typeface="+mn-ea"/>
              </a:rPr>
              <a:t>国家局2.0版分组方案与上版本对比</a:t>
            </a:r>
            <a:endParaRPr lang="zh-CN" altLang="en-US" sz="3735" dirty="0">
              <a:sym typeface="+mn-ea"/>
            </a:endParaRPr>
          </a:p>
        </p:txBody>
      </p:sp>
      <p:pic>
        <p:nvPicPr>
          <p:cNvPr id="19" name="Picture 2" descr="C:\Users\Administrator\Desktop\20200114134909278dfdd5v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557" y="44466"/>
            <a:ext cx="1040384" cy="11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表格 3"/>
          <p:cNvGraphicFramePr/>
          <p:nvPr>
            <p:custDataLst>
              <p:tags r:id="rId3"/>
            </p:custDataLst>
          </p:nvPr>
        </p:nvGraphicFramePr>
        <p:xfrm>
          <a:off x="147320" y="3428633"/>
          <a:ext cx="11832590" cy="1082040"/>
        </p:xfrm>
        <a:graphic>
          <a:graphicData uri="http://schemas.openxmlformats.org/drawingml/2006/table">
            <a:tbl>
              <a:tblPr/>
              <a:tblGrid>
                <a:gridCol w="2077720"/>
                <a:gridCol w="2438400"/>
                <a:gridCol w="2438400"/>
                <a:gridCol w="2439035"/>
                <a:gridCol w="2439035"/>
              </a:tblGrid>
              <a:tr h="27051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4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版本号</a:t>
                      </a:r>
                      <a:endParaRPr lang="zh-CN" altLang="en-US" sz="14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874CB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14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ADRG</a:t>
                      </a:r>
                      <a:r>
                        <a:rPr lang="zh-CN" altLang="en-US" sz="14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组数</a:t>
                      </a:r>
                      <a:endParaRPr lang="zh-CN" altLang="en-US" sz="14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874CB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4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外科手术组</a:t>
                      </a:r>
                      <a:endParaRPr lang="zh-CN" altLang="en-US" sz="14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874CB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4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非手术室操作组</a:t>
                      </a:r>
                      <a:endParaRPr lang="zh-CN" altLang="en-US" sz="14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874CB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4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内科诊疗组</a:t>
                      </a:r>
                      <a:endParaRPr lang="zh-CN" altLang="en-US" sz="14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874CB"/>
                    </a:solidFill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CHS1.1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376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166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186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CHS2.0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409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182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37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190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相较于上版本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提升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8.78%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提升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9.64%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提升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54.17%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提升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2.15%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4"/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20015" y="2420888"/>
            <a:ext cx="11683365" cy="863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ADRG</a:t>
            </a:r>
            <a: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sz="1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2.0版本的ADRG组同比上版本提升了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8.78%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1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更加精细和全面,促使医疗服务更加个性化、医保支付更加精准化。</a:t>
            </a:r>
            <a:endParaRPr sz="1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120775" y="294005"/>
            <a:ext cx="8394700" cy="471170"/>
          </a:xfrm>
        </p:spPr>
        <p:txBody>
          <a:bodyPr/>
          <a:lstStyle/>
          <a:p>
            <a:pPr algn="l"/>
            <a:r>
              <a:rPr lang="en-US" altLang="zh-CN" sz="3735" dirty="0">
                <a:sym typeface="+mn-ea"/>
              </a:rPr>
              <a:t>ADRG</a:t>
            </a:r>
            <a:r>
              <a:rPr lang="zh-CN" altLang="en-US" sz="3735" dirty="0">
                <a:sym typeface="+mn-ea"/>
              </a:rPr>
              <a:t>变化</a:t>
            </a:r>
            <a:endParaRPr lang="zh-CN" altLang="en-US" sz="3735" dirty="0">
              <a:sym typeface="+mn-ea"/>
            </a:endParaRPr>
          </a:p>
        </p:txBody>
      </p:sp>
      <p:pic>
        <p:nvPicPr>
          <p:cNvPr id="19" name="Picture 2" descr="C:\Users\Administrator\Desktop\20200114134909278dfdd5v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557" y="44466"/>
            <a:ext cx="1040384" cy="11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700808"/>
            <a:ext cx="6960502" cy="4217298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7464152" y="1844824"/>
            <a:ext cx="4464496" cy="42172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fontAlgn="auto">
              <a:lnSpc>
                <a:spcPct val="200000"/>
              </a:lnSpc>
            </a:pPr>
            <a:r>
              <a:rPr lang="zh-CN" sz="1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分组变化</a:t>
            </a:r>
            <a:endParaRPr lang="en-US" altLang="zh-CN" sz="1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 fontAlgn="auto">
              <a:lnSpc>
                <a:spcPct val="200000"/>
              </a:lnSpc>
            </a:pPr>
            <a:r>
              <a:rPr 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HS-DRG（2.0版）分组方案对临床意见比较集中的问题进行研究分析，重点对重症医学、血液免疫、肿瘤、烧伤、口腔颌面外科等13个学科，以及联合手术、复合手术问题，进行了优化完善，既回应了临床合理诉求，又契合临床实际情况</a:t>
            </a:r>
            <a:endParaRPr sz="1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120775" y="294005"/>
            <a:ext cx="8394700" cy="471170"/>
          </a:xfrm>
        </p:spPr>
        <p:txBody>
          <a:bodyPr/>
          <a:lstStyle/>
          <a:p>
            <a:pPr algn="l"/>
            <a:r>
              <a:rPr lang="en-US" altLang="zh-CN" sz="3735" dirty="0">
                <a:sym typeface="+mn-ea"/>
              </a:rPr>
              <a:t>ADRG</a:t>
            </a:r>
            <a:r>
              <a:rPr lang="zh-CN" altLang="en-US" sz="3735" dirty="0">
                <a:sym typeface="+mn-ea"/>
              </a:rPr>
              <a:t>变化</a:t>
            </a:r>
            <a:endParaRPr lang="zh-CN" altLang="en-US" sz="3735" dirty="0">
              <a:sym typeface="+mn-ea"/>
            </a:endParaRPr>
          </a:p>
        </p:txBody>
      </p:sp>
      <p:pic>
        <p:nvPicPr>
          <p:cNvPr id="19" name="Picture 2" descr="C:\Users\Administrator\Desktop\20200114134909278dfdd5v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557" y="44466"/>
            <a:ext cx="1040384" cy="11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1154999" y="908720"/>
            <a:ext cx="9934557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新增非手术室操作组：解决无组可入的窘境</a:t>
            </a:r>
            <a:r>
              <a:rPr lang="zh-CN" altLang="en-US" b="0" i="0" dirty="0">
                <a:solidFill>
                  <a:srgbClr val="40404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1158875" y="2258231"/>
          <a:ext cx="9874250" cy="4483137"/>
        </p:xfrm>
        <a:graphic>
          <a:graphicData uri="http://schemas.openxmlformats.org/drawingml/2006/table">
            <a:tbl>
              <a:tblPr/>
              <a:tblGrid>
                <a:gridCol w="1863725"/>
                <a:gridCol w="5492750"/>
                <a:gridCol w="2517775"/>
              </a:tblGrid>
              <a:tr h="707427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9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ADRG</a:t>
                      </a:r>
                      <a:endParaRPr lang="en-US" altLang="zh-CN" sz="19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900" b="1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ADRG</a:t>
                      </a:r>
                      <a:r>
                        <a:rPr lang="zh-CN" altLang="en-US" sz="1900" b="1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名称</a:t>
                      </a:r>
                      <a:endParaRPr lang="en-US" altLang="zh-CN" sz="19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9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涉及科室</a:t>
                      </a:r>
                      <a:endParaRPr lang="zh-CN" altLang="en-US" sz="19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9285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7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EK1</a:t>
                      </a:r>
                      <a:endParaRPr lang="en-US" altLang="zh-CN" sz="17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700" b="1" i="0" spc="13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有创呼吸机治疗小于96小时</a:t>
                      </a:r>
                      <a:endParaRPr lang="zh-CN" altLang="en-US" sz="1700" b="1" i="0" spc="13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700" b="1" i="0" spc="13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呼吸、重症医学</a:t>
                      </a:r>
                      <a:endParaRPr lang="zh-CN" altLang="en-US" sz="1700" b="1" i="0" spc="13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9285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7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EK2</a:t>
                      </a:r>
                      <a:endParaRPr lang="en-US" altLang="zh-CN" sz="17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700" b="1" i="0" spc="13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伴肺水肿和呼吸衰竭的无创呼吸支持技术</a:t>
                      </a:r>
                      <a:endParaRPr lang="zh-CN" altLang="en-US" sz="1700" b="1" i="0" spc="13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700" b="1" i="0" spc="13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呼吸、重症医学</a:t>
                      </a:r>
                      <a:endParaRPr lang="zh-CN" altLang="en-US" sz="1700" b="1" i="0" spc="13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9285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7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FL4</a:t>
                      </a:r>
                      <a:endParaRPr lang="en-US" altLang="zh-CN" sz="17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7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先天性心脏病介入治疗</a:t>
                      </a:r>
                      <a:endParaRPr lang="zh-CN" altLang="en-US" sz="17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700" b="1" i="0" spc="13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小儿外科</a:t>
                      </a:r>
                      <a:endParaRPr lang="zh-CN" altLang="en-US" sz="1700" b="1" i="0" spc="13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9285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7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RL1</a:t>
                      </a:r>
                      <a:endParaRPr lang="en-US" altLang="zh-CN" sz="17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7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恶性及增生性疾病放射治疗（体外照射）</a:t>
                      </a:r>
                      <a:endParaRPr lang="zh-CN" altLang="en-US" sz="17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700" b="1" i="0" spc="13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肿瘤科</a:t>
                      </a:r>
                      <a:endParaRPr lang="zh-CN" altLang="en-US" sz="1700" b="1" i="0" spc="13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9285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7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RL2</a:t>
                      </a:r>
                      <a:endParaRPr lang="en-US" altLang="zh-CN" sz="17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7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恶性及增生性疾病放射治疗（近距离照射）</a:t>
                      </a:r>
                      <a:endParaRPr lang="zh-CN" altLang="en-US" sz="17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700" b="1" i="0" spc="13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肿瘤科</a:t>
                      </a:r>
                      <a:endParaRPr lang="zh-CN" altLang="en-US" sz="1700" b="1" i="0" spc="13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9285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7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RP1</a:t>
                      </a:r>
                      <a:endParaRPr lang="en-US" altLang="zh-CN" sz="17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700" b="1" i="0" spc="13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恶性及增生性疾病的终末期治疗</a:t>
                      </a:r>
                      <a:endParaRPr lang="zh-CN" altLang="en-US" sz="1700" b="1" i="0" spc="13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700" b="1" i="0" spc="13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肿瘤科</a:t>
                      </a:r>
                      <a:endParaRPr lang="zh-CN" altLang="en-US" sz="1700" b="1" i="0" spc="13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185966" y="1556792"/>
            <a:ext cx="11174730" cy="4996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  <a:buClr>
                <a:srgbClr val="000000"/>
              </a:buClr>
            </a:pPr>
            <a:r>
              <a:rPr lang="en-US" altLang="zh-CN" sz="2000" b="1" dirty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使用有创呼吸机治疗只有大于96小时组，2.0新增了有创呼吸机使用小于96小时EK1组</a:t>
            </a:r>
            <a:endParaRPr lang="en-US" altLang="zh-CN" sz="2000" b="1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MH_CONTENTSID" val="295"/>
  <p:tag name="MH_SECTIONID" val="296,297,298,299,"/>
  <p:tag name="KSO_WPP_MARK_KEY" val="d4be69a0-4085-4697-864b-bb6419d6206a"/>
  <p:tag name="COMMONDATA" val="eyJoZGlkIjoiYjEyYjkwNzIxZjE3ZDlkNDM1NTg4NWNiZjY5ZDY2N2MifQ=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PLACING_PICTURE_USER_VIEWPORT" val="{&quot;height&quot;:1755.8188976377953,&quot;width&quot;:1638.4}"/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PLACING_PICTURE_USER_VIEWPORT" val="{&quot;height&quot;:1755.8188976377953,&quot;width&quot;:1638.4}"/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UNIT_PLACING_PICTURE_USER_VIEWPORT" val="{&quot;height&quot;:1755.8188976377953,&quot;width&quot;:1638.4}"/>
  <p:tag name="KSO_WM_BEAUTIFY_FLAG" val=""/>
</p:tagLst>
</file>

<file path=ppt/tags/tag73.xml><?xml version="1.0" encoding="utf-8"?>
<p:tagLst xmlns:p="http://schemas.openxmlformats.org/presentationml/2006/main">
  <p:tag name="KSO_WM_UNIT_PLACING_PICTURE_USER_VIEWPORT" val="{&quot;height&quot;:1755.8188976377953,&quot;width&quot;:1638.4}"/>
  <p:tag name="KSO_WM_BEAUTIFY_FLAG" val=""/>
</p:tagLst>
</file>

<file path=ppt/tags/tag74.xml><?xml version="1.0" encoding="utf-8"?>
<p:tagLst xmlns:p="http://schemas.openxmlformats.org/presentationml/2006/main">
  <p:tag name="TABLE_ENDDRAG_ORIGIN_RECT" val="372*380"/>
  <p:tag name="TABLE_ENDDRAG_RECT" val="56*140*372*380"/>
</p:tagLst>
</file>

<file path=ppt/tags/tag75.xml><?xml version="1.0" encoding="utf-8"?>
<p:tagLst xmlns:p="http://schemas.openxmlformats.org/presentationml/2006/main">
  <p:tag name="TABLE_ENDDRAG_ORIGIN_RECT" val="364*376"/>
  <p:tag name="TABLE_ENDDRAG_RECT" val="472*140*364*376"/>
</p:tagLst>
</file>

<file path=ppt/tags/tag76.xml><?xml version="1.0" encoding="utf-8"?>
<p:tagLst xmlns:p="http://schemas.openxmlformats.org/presentationml/2006/main">
  <p:tag name="KSO_WM_UNIT_PLACING_PICTURE_USER_VIEWPORT" val="{&quot;height&quot;:1755.8188976377953,&quot;width&quot;:1638.4}"/>
  <p:tag name="KSO_WM_BEAUTIFY_FLAG" val=""/>
</p:tagLst>
</file>

<file path=ppt/tags/tag77.xml><?xml version="1.0" encoding="utf-8"?>
<p:tagLst xmlns:p="http://schemas.openxmlformats.org/presentationml/2006/main">
  <p:tag name="KSO_WM_UNIT_PLACING_PICTURE_USER_VIEWPORT" val="{&quot;height&quot;:1755.8188976377953,&quot;width&quot;:1638.4}"/>
  <p:tag name="KSO_WM_BEAUTIFY_FLAG" val=""/>
</p:tagLst>
</file>

<file path=ppt/tags/tag78.xml><?xml version="1.0" encoding="utf-8"?>
<p:tagLst xmlns:p="http://schemas.openxmlformats.org/presentationml/2006/main">
  <p:tag name="TABLE_ENDDRAG_ORIGIN_RECT" val="931*85"/>
  <p:tag name="TABLE_ENDDRAG_RECT" val="11*150*931*85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PLACING_PICTURE_USER_VIEWPORT" val="{&quot;height&quot;:1755.8188976377953,&quot;width&quot;:1638.4}"/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UNIT_PLACING_PICTURE_USER_VIEWPORT" val="{&quot;height&quot;:1755.8188976377953,&quot;width&quot;:1638.4}"/>
  <p:tag name="KSO_WM_BEAUTIFY_FLAG" val=""/>
</p:tagLst>
</file>

<file path=ppt/tags/tag83.xml><?xml version="1.0" encoding="utf-8"?>
<p:tagLst xmlns:p="http://schemas.openxmlformats.org/presentationml/2006/main">
  <p:tag name="KSO_WM_UNIT_PLACING_PICTURE_USER_VIEWPORT" val="{&quot;height&quot;:1755.8188976377953,&quot;width&quot;:1638.4}"/>
  <p:tag name="KSO_WM_BEAUTIFY_FLAG" val=""/>
</p:tagLst>
</file>

<file path=ppt/tags/tag84.xml><?xml version="1.0" encoding="utf-8"?>
<p:tagLst xmlns:p="http://schemas.openxmlformats.org/presentationml/2006/main">
  <p:tag name="TABLE_ENDDRAG_ORIGIN_RECT" val="891*361"/>
  <p:tag name="TABLE_ENDDRAG_RECT" val="44*145*891*361"/>
</p:tagLst>
</file>

<file path=ppt/tags/tag85.xml><?xml version="1.0" encoding="utf-8"?>
<p:tagLst xmlns:p="http://schemas.openxmlformats.org/presentationml/2006/main">
  <p:tag name="KSO_WM_UNIT_PLACING_PICTURE_USER_VIEWPORT" val="{&quot;height&quot;:1755.8188976377953,&quot;width&quot;:1638.4}"/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TABLE_ENDDRAG_ORIGIN_RECT" val="828*236"/>
  <p:tag name="TABLE_ENDDRAG_RECT" val="75*154*828*236"/>
</p:tagLst>
</file>

<file path=ppt/tags/tag89.xml><?xml version="1.0" encoding="utf-8"?>
<p:tagLst xmlns:p="http://schemas.openxmlformats.org/presentationml/2006/main">
  <p:tag name="KSO_WM_UNIT_PLACING_PICTURE_USER_VIEWPORT" val="{&quot;height&quot;:1755.8188976377953,&quot;width&quot;:1638.4}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TABLE_ENDDRAG_ORIGIN_RECT" val="931*148"/>
  <p:tag name="TABLE_ENDDRAG_RECT" val="11*415*931*148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UNIT_PLACING_PICTURE_USER_VIEWPORT" val="{&quot;height&quot;:1755.8188976377953,&quot;width&quot;:1638.4}"/>
  <p:tag name="KSO_WM_BEAUTIFY_FLAG" val=""/>
</p:tagLst>
</file>

<file path=ppt/tags/tag93.xml><?xml version="1.0" encoding="utf-8"?>
<p:tagLst xmlns:p="http://schemas.openxmlformats.org/presentationml/2006/main">
  <p:tag name="KSO_WM_UNIT_PLACING_PICTURE_USER_VIEWPORT" val="{&quot;height&quot;:1755.8188976377953,&quot;width&quot;:1638.4}"/>
  <p:tag name="KSO_WM_BEAUTIFY_FLAG" val=""/>
</p:tagLst>
</file>

<file path=ppt/tags/tag94.xml><?xml version="1.0" encoding="utf-8"?>
<p:tagLst xmlns:p="http://schemas.openxmlformats.org/presentationml/2006/main">
  <p:tag name="KSO_WM_UNIT_PLACING_PICTURE_USER_VIEWPORT" val="{&quot;height&quot;:1755.8188976377953,&quot;width&quot;:1638.4}"/>
  <p:tag name="KSO_WM_BEAUTIFY_FLAG" val=""/>
</p:tagLst>
</file>

<file path=ppt/tags/tag95.xml><?xml version="1.0" encoding="utf-8"?>
<p:tagLst xmlns:p="http://schemas.openxmlformats.org/presentationml/2006/main">
  <p:tag name="KSO_WM_UNIT_PLACING_PICTURE_USER_VIEWPORT" val="{&quot;height&quot;:1755.8188976377953,&quot;width&quot;:1638.4}"/>
  <p:tag name="KSO_WM_BEAUTIFY_FLAG" val=""/>
</p:tagLst>
</file>

<file path=ppt/tags/tag96.xml><?xml version="1.0" encoding="utf-8"?>
<p:tagLst xmlns:p="http://schemas.openxmlformats.org/presentationml/2006/main">
  <p:tag name="KSO_WM_UNIT_PLACING_PICTURE_USER_VIEWPORT" val="{&quot;height&quot;:1755.8188976377953,&quot;width&quot;:1638.4}"/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UNIT_PLACING_PICTURE_USER_VIEWPORT" val="{&quot;height&quot;:1755.8188976377953,&quot;width&quot;:1638.4}"/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千图网海量PPT模板www.58pic.com">
  <a:themeElements>
    <a:clrScheme name="自定义 49">
      <a:dk1>
        <a:srgbClr val="424242"/>
      </a:dk1>
      <a:lt1>
        <a:srgbClr val="FFFFFF"/>
      </a:lt1>
      <a:dk2>
        <a:srgbClr val="000000"/>
      </a:dk2>
      <a:lt2>
        <a:srgbClr val="FEFFFF"/>
      </a:lt2>
      <a:accent1>
        <a:srgbClr val="3E5DBF"/>
      </a:accent1>
      <a:accent2>
        <a:srgbClr val="4283B7"/>
      </a:accent2>
      <a:accent3>
        <a:srgbClr val="919191"/>
      </a:accent3>
      <a:accent4>
        <a:srgbClr val="445FB9"/>
      </a:accent4>
      <a:accent5>
        <a:srgbClr val="5283B3"/>
      </a:accent5>
      <a:accent6>
        <a:srgbClr val="595959"/>
      </a:accent6>
      <a:hlink>
        <a:srgbClr val="0000FF"/>
      </a:hlink>
      <a:folHlink>
        <a:srgbClr val="800080"/>
      </a:folHlink>
    </a:clrScheme>
    <a:fontScheme name="自定义 1">
      <a:majorFont>
        <a:latin typeface="思源黑体 CN Light"/>
        <a:ea typeface="思源黑体 CN Bold"/>
        <a:cs typeface=""/>
      </a:majorFont>
      <a:minorFont>
        <a:latin typeface="思源黑体 CN Light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4145</Words>
  <Application>WPS 演示</Application>
  <PresentationFormat>宽屏</PresentationFormat>
  <Paragraphs>674</Paragraphs>
  <Slides>20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汉仪正圆-55W</vt:lpstr>
      <vt:lpstr>思源黑体 CN Light</vt:lpstr>
      <vt:lpstr>黑体</vt:lpstr>
      <vt:lpstr>思源黑体 CN Bold</vt:lpstr>
      <vt:lpstr>千图网海量PPT模板www.58pic.com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九月 </cp:lastModifiedBy>
  <cp:revision>1480</cp:revision>
  <dcterms:created xsi:type="dcterms:W3CDTF">2022-12-19T06:32:00Z</dcterms:created>
  <dcterms:modified xsi:type="dcterms:W3CDTF">2024-12-04T07:48:37Z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332B859219BF4853A561ED2BBF4A2132</vt:lpwstr>
  </property>
  <property fmtid="{D5CDD505-2E9C-101B-9397-08002B2CF9AE}" pid="3" name="KSOProductBuildVer">
    <vt:lpwstr>2052-11.1.0.10314</vt:lpwstr>
  </property>
</Properties>
</file>