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2.svg" ContentType="image/svg+xml"/>
  <Override PartName="/ppt/media/image14.svg" ContentType="image/svg+xml"/>
  <Override PartName="/ppt/media/image16.svg" ContentType="image/svg+xml"/>
  <Override PartName="/ppt/media/image29.svg" ContentType="image/svg+xml"/>
  <Override PartName="/ppt/media/image31.svg" ContentType="image/svg+xml"/>
  <Override PartName="/ppt/media/image33.svg" ContentType="image/svg+xml"/>
  <Override PartName="/ppt/media/image36.svg" ContentType="image/svg+xml"/>
  <Override PartName="/ppt/media/image38.svg" ContentType="image/svg+xml"/>
  <Override PartName="/ppt/media/image54.svg" ContentType="image/svg+xml"/>
  <Override PartName="/ppt/media/image56.svg" ContentType="image/svg+xml"/>
  <Override PartName="/ppt/media/image58.svg" ContentType="image/svg+xml"/>
  <Override PartName="/ppt/media/image6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9"/>
  </p:handoutMasterIdLst>
  <p:sldIdLst>
    <p:sldId id="459" r:id="rId3"/>
    <p:sldId id="1339" r:id="rId5"/>
    <p:sldId id="697" r:id="rId6"/>
    <p:sldId id="698" r:id="rId7"/>
    <p:sldId id="1414" r:id="rId8"/>
    <p:sldId id="1093" r:id="rId9"/>
    <p:sldId id="577" r:id="rId10"/>
    <p:sldId id="996" r:id="rId11"/>
    <p:sldId id="1097" r:id="rId12"/>
    <p:sldId id="1095" r:id="rId13"/>
    <p:sldId id="1094" r:id="rId14"/>
    <p:sldId id="1229" r:id="rId15"/>
    <p:sldId id="1099" r:id="rId16"/>
    <p:sldId id="1100" r:id="rId17"/>
    <p:sldId id="1101" r:id="rId18"/>
    <p:sldId id="1415" r:id="rId19"/>
    <p:sldId id="895" r:id="rId20"/>
    <p:sldId id="1029" r:id="rId21"/>
    <p:sldId id="1030" r:id="rId22"/>
    <p:sldId id="1026" r:id="rId23"/>
    <p:sldId id="1031" r:id="rId24"/>
    <p:sldId id="1408" r:id="rId25"/>
    <p:sldId id="1409" r:id="rId26"/>
    <p:sldId id="1419" r:id="rId27"/>
    <p:sldId id="1517" r:id="rId28"/>
    <p:sldId id="1410" r:id="rId29"/>
    <p:sldId id="1421" r:id="rId30"/>
    <p:sldId id="1518" r:id="rId31"/>
    <p:sldId id="1423" r:id="rId32"/>
    <p:sldId id="1411" r:id="rId33"/>
    <p:sldId id="1413" r:id="rId34"/>
    <p:sldId id="1412" r:id="rId35"/>
    <p:sldId id="1416" r:id="rId36"/>
    <p:sldId id="1425" r:id="rId37"/>
    <p:sldId id="1427" r:id="rId38"/>
    <p:sldId id="1428" r:id="rId39"/>
    <p:sldId id="1429" r:id="rId40"/>
    <p:sldId id="1430" r:id="rId41"/>
    <p:sldId id="1431" r:id="rId42"/>
    <p:sldId id="1432" r:id="rId43"/>
    <p:sldId id="1433" r:id="rId44"/>
    <p:sldId id="1434" r:id="rId45"/>
    <p:sldId id="1437" r:id="rId46"/>
    <p:sldId id="1439" r:id="rId47"/>
    <p:sldId id="1440" r:id="rId48"/>
    <p:sldId id="1441" r:id="rId49"/>
    <p:sldId id="1442" r:id="rId50"/>
    <p:sldId id="1496" r:id="rId51"/>
    <p:sldId id="1497" r:id="rId52"/>
    <p:sldId id="1498" r:id="rId53"/>
    <p:sldId id="1500" r:id="rId54"/>
    <p:sldId id="1514" r:id="rId55"/>
    <p:sldId id="1513" r:id="rId56"/>
    <p:sldId id="1501" r:id="rId57"/>
    <p:sldId id="1512" r:id="rId58"/>
    <p:sldId id="1502" r:id="rId59"/>
    <p:sldId id="1506" r:id="rId60"/>
    <p:sldId id="1505" r:id="rId61"/>
    <p:sldId id="1504" r:id="rId62"/>
    <p:sldId id="1507" r:id="rId63"/>
    <p:sldId id="1508" r:id="rId64"/>
    <p:sldId id="1511" r:id="rId65"/>
    <p:sldId id="1567" r:id="rId66"/>
    <p:sldId id="1102" r:id="rId67"/>
    <p:sldId id="1149" r:id="rId68"/>
    <p:sldId id="1152" r:id="rId69"/>
    <p:sldId id="1153" r:id="rId70"/>
    <p:sldId id="1155" r:id="rId71"/>
    <p:sldId id="1156" r:id="rId72"/>
    <p:sldId id="1157" r:id="rId73"/>
    <p:sldId id="1158" r:id="rId74"/>
    <p:sldId id="1324" r:id="rId75"/>
    <p:sldId id="1515" r:id="rId76"/>
    <p:sldId id="1580" r:id="rId77"/>
    <p:sldId id="462" r:id="rId78"/>
  </p:sldIdLst>
  <p:sldSz cx="9144000" cy="5144770"/>
  <p:notesSz cx="6858000" cy="9144000"/>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5" userDrawn="1">
          <p15:clr>
            <a:srgbClr val="A4A3A4"/>
          </p15:clr>
        </p15:guide>
        <p15:guide id="2" pos="28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97AE"/>
    <a:srgbClr val="001848"/>
    <a:srgbClr val="043468"/>
    <a:srgbClr val="29DB9E"/>
    <a:srgbClr val="63ECBD"/>
    <a:srgbClr val="F79646"/>
    <a:srgbClr val="00B0F0"/>
    <a:srgbClr val="0065B0"/>
    <a:srgbClr val="036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74"/>
  </p:normalViewPr>
  <p:slideViewPr>
    <p:cSldViewPr snapToObjects="1" showGuides="1">
      <p:cViewPr varScale="1">
        <p:scale>
          <a:sx n="143" d="100"/>
          <a:sy n="143" d="100"/>
        </p:scale>
        <p:origin x="132" y="150"/>
      </p:cViewPr>
      <p:guideLst>
        <p:guide orient="horz" pos="1315"/>
        <p:guide pos="2894"/>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gs" Target="tags/tag449.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handoutMaster" Target="handoutMasters/handoutMaster1.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5FFB-28EB-4EB8-844D-D8EB7630FC6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36C69-5596-48B2-9F7E-3ECED8C99C8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14981-ABF2-4E33-A02B-8FEA545FDE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按照</a:t>
            </a:r>
            <a:r>
              <a:rPr lang="en-US" altLang="zh-CN"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CHS-DRG2.0</a:t>
            </a:r>
            <a:r>
              <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分组规范，三个其他诊断均属于</a:t>
            </a:r>
            <a:r>
              <a:rPr lang="en-US" altLang="zh-CN"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MCC</a:t>
            </a:r>
            <a:r>
              <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范围，故该病例入</a:t>
            </a:r>
            <a:r>
              <a:rPr lang="en-US" altLang="zh-CN"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OB15</a:t>
            </a:r>
            <a:r>
              <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altLang="en-US"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对于从原ADRG拆分出的新组，需满足入组病例数不少于总病例数的万分之一，且拆分后形成的两组新ADRG例均费用差距不少于较小值的20%;或新ADRG入组病例数介于总病例数的万分之一至十万分之三之间，且拆分后形成的两组新ADRG例均费用差距大于较小值的1倍。</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14981-ABF2-4E33-A02B-8FEA545FDE4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2.0版合并症或并发症筛选方法由原回归观测病例费用差异结合黄金分割原则划分形成，调整为综合考虑疾病严重程度、分组效能、病例数、资源消耗等因素的多目标同时优化的大数据人工智能遗传算法形成。按原规则不当填选的合并症或并发症在提升病例权重的同时，也在一定程度上稀释了该病组的总权重和组间资源消耗差异，在新算法对照分析下，导致大量原合并症或并发症病种被调出目录。提示医院在填报医保结算清单时，应严格遵循客观、真实、规范原则，准确反映患者诊断、手术操作和医疗收费信息，避免不当数据影响合并症或并发症评估、划分，进而影响医院医保支付返还。</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2.0版合并症或并发症筛选方法由原回归观测病例费用差异结合黄金分割原则划分形成，调整为综合考虑疾病严重程度、分组效能、病例数、资源消耗等因素的多目标同时优化的大数据人工智能遗传算法形成。按原规则不当填选的合并症或并发症在提升病例权重的同时，也在一定程度上稀释了该病组的总权重和组间资源消耗差异，在新算法对照分析下，导致大量原合并症或并发症病种被调出目录。提示医院在填报医保结算清单时，应严格遵循客观、真实、规范原则，准确反映患者诊断、手术操作和医疗收费信息，避免不当数据影响合并症或并发症评估、划分，进而影响医院医保支付返还。</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眼底病合并白内障疾病和青光眼合并白内障疾病已经是我国比较常见的眼病，通常采用一次性联合手术方案解决患者需求。增加联合手术的分组对患者、医保、医院和学科都是极为有利的。</a:t>
            </a:r>
            <a:endParaRPr lang="zh-CN" altLang="en-US"/>
          </a:p>
          <a:p>
            <a:r>
              <a:rPr lang="zh-CN" altLang="en-US">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眼科疾病很少单纯通过虹膜手术进行治疗，听取临床专家的意见；</a:t>
            </a:r>
            <a:endParaRPr lang="zh-CN" altLang="en-US">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心脏大血管外科</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普外科</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普外科</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普外科</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2024年4月17-20日，国家医保局曾召开5场座谈会，邀请医疗机构负责同志代表，医疗机构医保办负责同志代表，一线医务人员、护理人员代表参加，听取了关于DRG/DIP分组、医保费用结算、协同改革等方面的意见。而这些意见和建议，也帮助形成了2.0版的分组方案。</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此篇删除</a:t>
            </a: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14981-ABF2-4E33-A02B-8FEA545FDE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zh-CN" dirty="0">
                <a:effectLst/>
                <a:latin typeface="Times New Roman" panose="02020603050405020304" charset="0"/>
                <a:cs typeface="Times New Roman" panose="02020603050405020304" charset="0"/>
                <a:sym typeface="+mn-ea"/>
              </a:rPr>
              <a:t>（1）以结算清单的主要诊断为依据，以解剖和生理系统为主要分类特征，参照 ICD-10 将病例分为主要诊断大类（Major diagnostic categories，MDC）。</a:t>
            </a:r>
            <a:endParaRPr lang="zh-CN" altLang="zh-CN" kern="1200" dirty="0">
              <a:solidFill>
                <a:schemeClr val="tx1"/>
              </a:solidFill>
              <a:effectLst/>
              <a:latin typeface="Times New Roman" panose="02020603050405020304" charset="0"/>
              <a:ea typeface="+mn-ea"/>
              <a:cs typeface="Times New Roman" panose="02020603050405020304" charset="0"/>
            </a:endParaRPr>
          </a:p>
          <a:p>
            <a:r>
              <a:rPr lang="zh-CN" altLang="zh-CN" dirty="0">
                <a:effectLst/>
                <a:latin typeface="Times New Roman" panose="02020603050405020304" charset="0"/>
                <a:cs typeface="Times New Roman" panose="02020603050405020304" charset="0"/>
                <a:sym typeface="+mn-ea"/>
              </a:rPr>
              <a:t>（2）在各大类下，再根据治疗方式将病例分为“手术”、“非手术” 和“操作”三类，并在各类下将主要诊断和或主要操作相同的病例合并成核心疾病诊断相关组（ADRG），在这部分分类过程中，主要以临床经验分类为主，考虑临床相似性，统计分析作为辅助。</a:t>
            </a:r>
            <a:endParaRPr lang="zh-CN" altLang="zh-CN" kern="1200" dirty="0">
              <a:solidFill>
                <a:schemeClr val="tx1"/>
              </a:solidFill>
              <a:effectLst/>
              <a:latin typeface="Times New Roman" panose="02020603050405020304" charset="0"/>
              <a:ea typeface="+mn-ea"/>
              <a:cs typeface="Times New Roman" panose="02020603050405020304" charset="0"/>
            </a:endParaRPr>
          </a:p>
          <a:p>
            <a:r>
              <a:rPr lang="zh-CN" altLang="zh-CN" dirty="0">
                <a:effectLst/>
                <a:latin typeface="Times New Roman" panose="02020603050405020304" charset="0"/>
                <a:cs typeface="Times New Roman" panose="02020603050405020304" charset="0"/>
                <a:sym typeface="+mn-ea"/>
              </a:rPr>
              <a:t>（3）综合考虑病例的其他个体特征、合并症和并发症，将相近的诊断相关分组细分为诊断相关组，即 DRG，这一过程中，主要以统计分析寻找分类节点，考虑资源消耗的相似性</a:t>
            </a:r>
            <a:endParaRPr lang="zh-CN" altLang="zh-CN" kern="1200" dirty="0">
              <a:solidFill>
                <a:schemeClr val="tx1"/>
              </a:solidFill>
              <a:effectLst/>
              <a:latin typeface="Times New Roman" panose="02020603050405020304" charset="0"/>
              <a:ea typeface="+mn-ea"/>
              <a:cs typeface="Times New Roman" panose="02020603050405020304" charset="0"/>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0F0F0"/>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90471"/>
          <a:stretch>
            <a:fillRect/>
          </a:stretch>
        </p:blipFill>
        <p:spPr>
          <a:xfrm rot="10800000">
            <a:off x="0" y="244722"/>
            <a:ext cx="9144000" cy="490295"/>
          </a:xfrm>
          <a:prstGeom prst="rect">
            <a:avLst/>
          </a:prstGeom>
        </p:spPr>
      </p:pic>
      <p:sp>
        <p:nvSpPr>
          <p:cNvPr id="3" name="平行四边形 2"/>
          <p:cNvSpPr/>
          <p:nvPr userDrawn="1"/>
        </p:nvSpPr>
        <p:spPr>
          <a:xfrm>
            <a:off x="323528" y="244721"/>
            <a:ext cx="1512168" cy="490297"/>
          </a:xfrm>
          <a:prstGeom prst="parallelogram">
            <a:avLst>
              <a:gd name="adj" fmla="val 49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554" y="377032"/>
            <a:ext cx="1044116" cy="225674"/>
          </a:xfrm>
          <a:prstGeom prst="rect">
            <a:avLst/>
          </a:prstGeom>
        </p:spPr>
      </p:pic>
      <p:pic>
        <p:nvPicPr>
          <p:cNvPr id="16" name="图片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5913" b="91987"/>
          <a:stretch>
            <a:fillRect/>
          </a:stretch>
        </p:blipFill>
        <p:spPr>
          <a:xfrm rot="10800000">
            <a:off x="0" y="5037075"/>
            <a:ext cx="9144000" cy="1080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chemeClr val="bg1">
            <a:lumMod val="95000"/>
          </a:schemeClr>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6" t="3815" r="6" b="87788"/>
          <a:stretch>
            <a:fillRect/>
          </a:stretch>
        </p:blipFill>
        <p:spPr>
          <a:xfrm rot="10800000">
            <a:off x="3537" y="166258"/>
            <a:ext cx="9144000" cy="432048"/>
          </a:xfrm>
          <a:prstGeom prst="rect">
            <a:avLst/>
          </a:prstGeom>
        </p:spPr>
      </p:pic>
      <p:sp>
        <p:nvSpPr>
          <p:cNvPr id="14" name="矩形 13"/>
          <p:cNvSpPr/>
          <p:nvPr userDrawn="1"/>
        </p:nvSpPr>
        <p:spPr>
          <a:xfrm>
            <a:off x="467544" y="166257"/>
            <a:ext cx="1152128" cy="43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402" y="264196"/>
            <a:ext cx="1044116" cy="2256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6E2BE75-5238-49B9-9621-1609383536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05E9F2-AC98-424C-AA95-BBCB48C865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1848"/>
        </a:solidFill>
        <a:effectLst/>
      </p:bgPr>
    </p:bg>
    <p:spTree>
      <p:nvGrpSpPr>
        <p:cNvPr id="1" name=""/>
        <p:cNvGrpSpPr/>
        <p:nvPr/>
      </p:nvGrpSpPr>
      <p:grpSpPr>
        <a:xfrm>
          <a:off x="0" y="0"/>
          <a:ext cx="0" cy="0"/>
          <a:chOff x="0" y="0"/>
          <a:chExt cx="0" cy="0"/>
        </a:xfrm>
      </p:grpSpPr>
      <p:sp>
        <p:nvSpPr>
          <p:cNvPr id="2" name="矩形 1"/>
          <p:cNvSpPr/>
          <p:nvPr userDrawn="1"/>
        </p:nvSpPr>
        <p:spPr>
          <a:xfrm>
            <a:off x="6246" y="4748776"/>
            <a:ext cx="9137754" cy="409228"/>
          </a:xfrm>
          <a:prstGeom prst="rect">
            <a:avLst/>
          </a:prstGeom>
          <a:solidFill>
            <a:srgbClr val="04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971585" y="628328"/>
            <a:ext cx="8172450" cy="0"/>
          </a:xfrm>
          <a:prstGeom prst="line">
            <a:avLst/>
          </a:prstGeom>
          <a:ln w="12700">
            <a:solidFill>
              <a:srgbClr val="0297AE"/>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2535" y="4735860"/>
            <a:ext cx="9146535" cy="0"/>
          </a:xfrm>
          <a:prstGeom prst="line">
            <a:avLst/>
          </a:prstGeom>
          <a:ln w="19050">
            <a:solidFill>
              <a:srgbClr val="0297A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83" t="88550" r="9392" b="8737"/>
          <a:stretch>
            <a:fillRect/>
          </a:stretch>
        </p:blipFill>
        <p:spPr>
          <a:xfrm>
            <a:off x="0" y="4953408"/>
            <a:ext cx="9144000" cy="19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solidFill>
            <a:schemeClr val="bg1">
              <a:lumMod val="85000"/>
            </a:schemeClr>
          </a:solid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空白">
    <p:bg>
      <p:bgPr>
        <a:solidFill>
          <a:srgbClr val="001848"/>
        </a:solidFill>
        <a:effectLst/>
      </p:bgPr>
    </p:bg>
    <p:spTree>
      <p:nvGrpSpPr>
        <p:cNvPr id="1" name=""/>
        <p:cNvGrpSpPr/>
        <p:nvPr/>
      </p:nvGrpSpPr>
      <p:grpSpPr>
        <a:xfrm>
          <a:off x="0" y="0"/>
          <a:ext cx="0" cy="0"/>
          <a:chOff x="0" y="0"/>
          <a:chExt cx="0" cy="0"/>
        </a:xfrm>
      </p:grpSpPr>
      <p:sp>
        <p:nvSpPr>
          <p:cNvPr id="2" name="矩形 1"/>
          <p:cNvSpPr/>
          <p:nvPr userDrawn="1"/>
        </p:nvSpPr>
        <p:spPr>
          <a:xfrm>
            <a:off x="6246" y="4748776"/>
            <a:ext cx="9137754" cy="409228"/>
          </a:xfrm>
          <a:prstGeom prst="rect">
            <a:avLst/>
          </a:prstGeom>
          <a:solidFill>
            <a:srgbClr val="04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2591470" y="628328"/>
            <a:ext cx="6552565" cy="0"/>
          </a:xfrm>
          <a:prstGeom prst="line">
            <a:avLst/>
          </a:prstGeom>
          <a:ln w="12700">
            <a:solidFill>
              <a:srgbClr val="0297AE"/>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2535" y="4735860"/>
            <a:ext cx="9146535" cy="0"/>
          </a:xfrm>
          <a:prstGeom prst="line">
            <a:avLst/>
          </a:prstGeom>
          <a:ln w="19050">
            <a:solidFill>
              <a:srgbClr val="0297AE"/>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a:xfrm>
            <a:off x="321945" y="340360"/>
            <a:ext cx="2287270" cy="590550"/>
            <a:chOff x="507" y="536"/>
            <a:chExt cx="3602" cy="930"/>
          </a:xfrm>
        </p:grpSpPr>
        <p:sp>
          <p:nvSpPr>
            <p:cNvPr id="12" name="文本框 11"/>
            <p:cNvSpPr txBox="1"/>
            <p:nvPr userDrawn="1"/>
          </p:nvSpPr>
          <p:spPr>
            <a:xfrm>
              <a:off x="1852" y="592"/>
              <a:ext cx="2247" cy="822"/>
            </a:xfrm>
            <a:prstGeom prst="rect">
              <a:avLst/>
            </a:prstGeom>
            <a:noFill/>
          </p:spPr>
          <p:txBody>
            <a:bodyPr wrap="square" rtlCol="0">
              <a:spAutoFit/>
            </a:bodyPr>
            <a:p>
              <a:pPr algn="ctr"/>
              <a:r>
                <a:rPr lang="zh-CN" altLang="en-US" sz="1400">
                  <a:solidFill>
                    <a:schemeClr val="bg1"/>
                  </a:solidFill>
                  <a:latin typeface="微软雅黑" panose="020B0503020204020204" pitchFamily="34" charset="-122"/>
                  <a:ea typeface="微软雅黑" panose="020B0503020204020204" pitchFamily="34" charset="-122"/>
                </a:rPr>
                <a:t>中国医疗保障</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4" name="图片 13" descr="f583567ce3b17daea2105c25a632ab8"/>
            <p:cNvPicPr>
              <a:picLocks noChangeAspect="1"/>
            </p:cNvPicPr>
            <p:nvPr userDrawn="1"/>
          </p:nvPicPr>
          <p:blipFill>
            <a:blip r:embed="rId2"/>
            <a:stretch>
              <a:fillRect/>
            </a:stretch>
          </p:blipFill>
          <p:spPr>
            <a:xfrm>
              <a:off x="507" y="536"/>
              <a:ext cx="1447" cy="931"/>
            </a:xfrm>
            <a:prstGeom prst="rect">
              <a:avLst/>
            </a:prstGeom>
          </p:spPr>
        </p:pic>
        <p:sp>
          <p:nvSpPr>
            <p:cNvPr id="15" name="文本框 14"/>
            <p:cNvSpPr txBox="1"/>
            <p:nvPr userDrawn="1"/>
          </p:nvSpPr>
          <p:spPr>
            <a:xfrm>
              <a:off x="1841" y="989"/>
              <a:ext cx="2269" cy="337"/>
            </a:xfrm>
            <a:prstGeom prst="rect">
              <a:avLst/>
            </a:prstGeom>
            <a:noFill/>
          </p:spPr>
          <p:txBody>
            <a:bodyPr wrap="square" rtlCol="0">
              <a:spAutoFit/>
            </a:bodyPr>
            <a:p>
              <a:r>
                <a:rPr lang="en-US" altLang="zh-CN" sz="800">
                  <a:solidFill>
                    <a:schemeClr val="bg1"/>
                  </a:solidFill>
                </a:rPr>
                <a:t>CHINA HEALTHCARE SECURITY</a:t>
              </a:r>
              <a:endParaRPr lang="en-US" altLang="zh-CN" sz="8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solidFill>
            <a:schemeClr val="bg1">
              <a:lumMod val="85000"/>
            </a:schemeClr>
          </a:solid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1" y="884093"/>
            <a:ext cx="8368363" cy="173309"/>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EDITE SUBTITLE</a:t>
            </a:r>
            <a:endParaRPr lang="en-US" dirty="0" smtClean="0"/>
          </a:p>
        </p:txBody>
      </p:sp>
      <p:sp>
        <p:nvSpPr>
          <p:cNvPr id="9" name="Title 2"/>
          <p:cNvSpPr>
            <a:spLocks noGrp="1"/>
          </p:cNvSpPr>
          <p:nvPr>
            <p:ph type="title"/>
          </p:nvPr>
        </p:nvSpPr>
        <p:spPr>
          <a:xfrm>
            <a:off x="381001" y="341420"/>
            <a:ext cx="8368363" cy="495536"/>
          </a:xfrm>
          <a:prstGeom prst="rect">
            <a:avLst/>
          </a:prstGeom>
        </p:spPr>
        <p:txBody>
          <a:bodyPr lIns="0" tIns="0" rIns="0" bIns="0" anchor="ctr"/>
          <a:lstStyle>
            <a:lvl1pPr algn="ctr">
              <a:defRPr sz="3600">
                <a:solidFill>
                  <a:schemeClr val="bg1">
                    <a:lumMod val="50000"/>
                  </a:schemeClr>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001848"/>
        </a:solidFill>
        <a:effectLst/>
      </p:bgPr>
    </p:bg>
    <p:spTree>
      <p:nvGrpSpPr>
        <p:cNvPr id="1" name=""/>
        <p:cNvGrpSpPr/>
        <p:nvPr/>
      </p:nvGrpSpPr>
      <p:grpSpPr>
        <a:xfrm>
          <a:off x="0" y="0"/>
          <a:ext cx="0" cy="0"/>
          <a:chOff x="0" y="0"/>
          <a:chExt cx="0" cy="0"/>
        </a:xfrm>
      </p:grpSpPr>
      <p:sp>
        <p:nvSpPr>
          <p:cNvPr id="2" name="矩形 1"/>
          <p:cNvSpPr/>
          <p:nvPr userDrawn="1"/>
        </p:nvSpPr>
        <p:spPr>
          <a:xfrm>
            <a:off x="6246" y="4748776"/>
            <a:ext cx="9137754" cy="409228"/>
          </a:xfrm>
          <a:prstGeom prst="rect">
            <a:avLst/>
          </a:prstGeom>
          <a:solidFill>
            <a:srgbClr val="04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2051720" y="628328"/>
            <a:ext cx="7092280" cy="0"/>
          </a:xfrm>
          <a:prstGeom prst="line">
            <a:avLst/>
          </a:prstGeom>
          <a:ln w="12700">
            <a:solidFill>
              <a:srgbClr val="0297AE"/>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2535" y="4735860"/>
            <a:ext cx="9146535" cy="0"/>
          </a:xfrm>
          <a:prstGeom prst="line">
            <a:avLst/>
          </a:prstGeom>
          <a:ln w="19050">
            <a:solidFill>
              <a:srgbClr val="0297A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108" y="376471"/>
            <a:ext cx="1156116" cy="3964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ain_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
        <p:nvSpPr>
          <p:cNvPr id="3" name="任意多边形 2"/>
          <p:cNvSpPr/>
          <p:nvPr userDrawn="1"/>
        </p:nvSpPr>
        <p:spPr>
          <a:xfrm>
            <a:off x="1" y="294687"/>
            <a:ext cx="381000" cy="296046"/>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1" fmla="*/ 0 w 1161143"/>
              <a:gd name="connsiteY0-2" fmla="*/ 0 h 703723"/>
              <a:gd name="connsiteX1-3" fmla="*/ 70372 w 1161143"/>
              <a:gd name="connsiteY1-4" fmla="*/ 0 h 703723"/>
              <a:gd name="connsiteX2-5" fmla="*/ 1090771 w 1161143"/>
              <a:gd name="connsiteY2-6" fmla="*/ 0 h 703723"/>
              <a:gd name="connsiteX3-7" fmla="*/ 1161143 w 1161143"/>
              <a:gd name="connsiteY3-8" fmla="*/ 70372 h 703723"/>
              <a:gd name="connsiteX4-9" fmla="*/ 1161143 w 1161143"/>
              <a:gd name="connsiteY4-10" fmla="*/ 633351 h 703723"/>
              <a:gd name="connsiteX5-11" fmla="*/ 1090771 w 1161143"/>
              <a:gd name="connsiteY5-12" fmla="*/ 703723 h 703723"/>
              <a:gd name="connsiteX6-13" fmla="*/ 874714 w 1161143"/>
              <a:gd name="connsiteY6-14" fmla="*/ 703723 h 703723"/>
              <a:gd name="connsiteX7-15" fmla="*/ 70372 w 1161143"/>
              <a:gd name="connsiteY7-16" fmla="*/ 703723 h 703723"/>
              <a:gd name="connsiteX8-17" fmla="*/ 0 w 1161143"/>
              <a:gd name="connsiteY8-18" fmla="*/ 703723 h 703723"/>
              <a:gd name="connsiteX9-19" fmla="*/ 0 w 1161143"/>
              <a:gd name="connsiteY9-20" fmla="*/ 633351 h 703723"/>
              <a:gd name="connsiteX10-21" fmla="*/ 0 w 1161143"/>
              <a:gd name="connsiteY10-22" fmla="*/ 70372 h 703723"/>
              <a:gd name="connsiteX11-23" fmla="*/ 0 w 1161143"/>
              <a:gd name="connsiteY11-24" fmla="*/ 0 h 703723"/>
              <a:gd name="connsiteX0-25" fmla="*/ 0 w 1161143"/>
              <a:gd name="connsiteY0-26" fmla="*/ 0 h 703723"/>
              <a:gd name="connsiteX1-27" fmla="*/ 70372 w 1161143"/>
              <a:gd name="connsiteY1-28" fmla="*/ 0 h 703723"/>
              <a:gd name="connsiteX2-29" fmla="*/ 1090771 w 1161143"/>
              <a:gd name="connsiteY2-30" fmla="*/ 0 h 703723"/>
              <a:gd name="connsiteX3-31" fmla="*/ 1161143 w 1161143"/>
              <a:gd name="connsiteY3-32" fmla="*/ 70372 h 703723"/>
              <a:gd name="connsiteX4-33" fmla="*/ 1161143 w 1161143"/>
              <a:gd name="connsiteY4-34" fmla="*/ 633351 h 703723"/>
              <a:gd name="connsiteX5-35" fmla="*/ 1090771 w 1161143"/>
              <a:gd name="connsiteY5-36" fmla="*/ 703723 h 703723"/>
              <a:gd name="connsiteX6-37" fmla="*/ 70372 w 1161143"/>
              <a:gd name="connsiteY6-38" fmla="*/ 703723 h 703723"/>
              <a:gd name="connsiteX7-39" fmla="*/ 0 w 1161143"/>
              <a:gd name="connsiteY7-40" fmla="*/ 703723 h 703723"/>
              <a:gd name="connsiteX8-41" fmla="*/ 0 w 1161143"/>
              <a:gd name="connsiteY8-42" fmla="*/ 633351 h 703723"/>
              <a:gd name="connsiteX9-43" fmla="*/ 0 w 1161143"/>
              <a:gd name="connsiteY9-44" fmla="*/ 70372 h 703723"/>
              <a:gd name="connsiteX10-45" fmla="*/ 0 w 1161143"/>
              <a:gd name="connsiteY10-46" fmla="*/ 0 h 703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5" name="组合 4"/>
          <p:cNvGrpSpPr/>
          <p:nvPr userDrawn="1"/>
        </p:nvGrpSpPr>
        <p:grpSpPr>
          <a:xfrm>
            <a:off x="381002" y="249096"/>
            <a:ext cx="3179378" cy="595427"/>
            <a:chOff x="663032" y="329805"/>
            <a:chExt cx="4239170" cy="793656"/>
          </a:xfrm>
        </p:grpSpPr>
        <p:sp>
          <p:nvSpPr>
            <p:cNvPr id="6" name="文本框 5"/>
            <p:cNvSpPr txBox="1"/>
            <p:nvPr/>
          </p:nvSpPr>
          <p:spPr>
            <a:xfrm>
              <a:off x="663032" y="329805"/>
              <a:ext cx="3454401" cy="544166"/>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800" b="1" dirty="0" smtClean="0">
                  <a:solidFill>
                    <a:schemeClr val="tx1">
                      <a:lumMod val="75000"/>
                      <a:lumOff val="25000"/>
                    </a:schemeClr>
                  </a:solidFill>
                  <a:latin typeface="Century Gothic" panose="020B0502020202020204" pitchFamily="34" charset="0"/>
                  <a:ea typeface="+mj-ea"/>
                </a:rPr>
                <a:t>公司整体介绍</a:t>
              </a:r>
              <a:endParaRPr lang="zh-CN" altLang="en-US" sz="1800" b="1" dirty="0" smtClean="0">
                <a:solidFill>
                  <a:schemeClr val="tx1">
                    <a:lumMod val="75000"/>
                    <a:lumOff val="25000"/>
                  </a:schemeClr>
                </a:solidFill>
                <a:latin typeface="Century Gothic" panose="020B0502020202020204" pitchFamily="34" charset="0"/>
                <a:ea typeface="+mj-ea"/>
              </a:endParaRPr>
            </a:p>
          </p:txBody>
        </p:sp>
        <p:sp>
          <p:nvSpPr>
            <p:cNvPr id="8" name="文本框 7"/>
            <p:cNvSpPr txBox="1"/>
            <p:nvPr/>
          </p:nvSpPr>
          <p:spPr>
            <a:xfrm>
              <a:off x="1447803" y="719675"/>
              <a:ext cx="3454399" cy="403786"/>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
        <p:nvSpPr>
          <p:cNvPr id="3" name="任意多边形 2"/>
          <p:cNvSpPr/>
          <p:nvPr userDrawn="1"/>
        </p:nvSpPr>
        <p:spPr>
          <a:xfrm>
            <a:off x="1" y="294687"/>
            <a:ext cx="381000" cy="296046"/>
          </a:xfrm>
          <a:custGeom>
            <a:avLst/>
            <a:gdLst>
              <a:gd name="connsiteX0" fmla="*/ 0 w 1161143"/>
              <a:gd name="connsiteY0" fmla="*/ 0 h 703723"/>
              <a:gd name="connsiteX1" fmla="*/ 70372 w 1161143"/>
              <a:gd name="connsiteY1" fmla="*/ 0 h 703723"/>
              <a:gd name="connsiteX2" fmla="*/ 874714 w 1161143"/>
              <a:gd name="connsiteY2" fmla="*/ 0 h 703723"/>
              <a:gd name="connsiteX3" fmla="*/ 1090771 w 1161143"/>
              <a:gd name="connsiteY3" fmla="*/ 0 h 703723"/>
              <a:gd name="connsiteX4" fmla="*/ 1161143 w 1161143"/>
              <a:gd name="connsiteY4" fmla="*/ 70372 h 703723"/>
              <a:gd name="connsiteX5" fmla="*/ 1161143 w 1161143"/>
              <a:gd name="connsiteY5" fmla="*/ 633351 h 703723"/>
              <a:gd name="connsiteX6" fmla="*/ 1090771 w 1161143"/>
              <a:gd name="connsiteY6" fmla="*/ 703723 h 703723"/>
              <a:gd name="connsiteX7" fmla="*/ 874714 w 1161143"/>
              <a:gd name="connsiteY7" fmla="*/ 703723 h 703723"/>
              <a:gd name="connsiteX8" fmla="*/ 70372 w 1161143"/>
              <a:gd name="connsiteY8" fmla="*/ 703723 h 703723"/>
              <a:gd name="connsiteX9" fmla="*/ 0 w 1161143"/>
              <a:gd name="connsiteY9" fmla="*/ 703723 h 703723"/>
              <a:gd name="connsiteX10" fmla="*/ 0 w 1161143"/>
              <a:gd name="connsiteY10" fmla="*/ 633351 h 703723"/>
              <a:gd name="connsiteX11" fmla="*/ 0 w 1161143"/>
              <a:gd name="connsiteY11" fmla="*/ 70372 h 703723"/>
              <a:gd name="connsiteX0-1" fmla="*/ 0 w 1161143"/>
              <a:gd name="connsiteY0-2" fmla="*/ 0 h 703723"/>
              <a:gd name="connsiteX1-3" fmla="*/ 70372 w 1161143"/>
              <a:gd name="connsiteY1-4" fmla="*/ 0 h 703723"/>
              <a:gd name="connsiteX2-5" fmla="*/ 1090771 w 1161143"/>
              <a:gd name="connsiteY2-6" fmla="*/ 0 h 703723"/>
              <a:gd name="connsiteX3-7" fmla="*/ 1161143 w 1161143"/>
              <a:gd name="connsiteY3-8" fmla="*/ 70372 h 703723"/>
              <a:gd name="connsiteX4-9" fmla="*/ 1161143 w 1161143"/>
              <a:gd name="connsiteY4-10" fmla="*/ 633351 h 703723"/>
              <a:gd name="connsiteX5-11" fmla="*/ 1090771 w 1161143"/>
              <a:gd name="connsiteY5-12" fmla="*/ 703723 h 703723"/>
              <a:gd name="connsiteX6-13" fmla="*/ 874714 w 1161143"/>
              <a:gd name="connsiteY6-14" fmla="*/ 703723 h 703723"/>
              <a:gd name="connsiteX7-15" fmla="*/ 70372 w 1161143"/>
              <a:gd name="connsiteY7-16" fmla="*/ 703723 h 703723"/>
              <a:gd name="connsiteX8-17" fmla="*/ 0 w 1161143"/>
              <a:gd name="connsiteY8-18" fmla="*/ 703723 h 703723"/>
              <a:gd name="connsiteX9-19" fmla="*/ 0 w 1161143"/>
              <a:gd name="connsiteY9-20" fmla="*/ 633351 h 703723"/>
              <a:gd name="connsiteX10-21" fmla="*/ 0 w 1161143"/>
              <a:gd name="connsiteY10-22" fmla="*/ 70372 h 703723"/>
              <a:gd name="connsiteX11-23" fmla="*/ 0 w 1161143"/>
              <a:gd name="connsiteY11-24" fmla="*/ 0 h 703723"/>
              <a:gd name="connsiteX0-25" fmla="*/ 0 w 1161143"/>
              <a:gd name="connsiteY0-26" fmla="*/ 0 h 703723"/>
              <a:gd name="connsiteX1-27" fmla="*/ 70372 w 1161143"/>
              <a:gd name="connsiteY1-28" fmla="*/ 0 h 703723"/>
              <a:gd name="connsiteX2-29" fmla="*/ 1090771 w 1161143"/>
              <a:gd name="connsiteY2-30" fmla="*/ 0 h 703723"/>
              <a:gd name="connsiteX3-31" fmla="*/ 1161143 w 1161143"/>
              <a:gd name="connsiteY3-32" fmla="*/ 70372 h 703723"/>
              <a:gd name="connsiteX4-33" fmla="*/ 1161143 w 1161143"/>
              <a:gd name="connsiteY4-34" fmla="*/ 633351 h 703723"/>
              <a:gd name="connsiteX5-35" fmla="*/ 1090771 w 1161143"/>
              <a:gd name="connsiteY5-36" fmla="*/ 703723 h 703723"/>
              <a:gd name="connsiteX6-37" fmla="*/ 70372 w 1161143"/>
              <a:gd name="connsiteY6-38" fmla="*/ 703723 h 703723"/>
              <a:gd name="connsiteX7-39" fmla="*/ 0 w 1161143"/>
              <a:gd name="connsiteY7-40" fmla="*/ 703723 h 703723"/>
              <a:gd name="connsiteX8-41" fmla="*/ 0 w 1161143"/>
              <a:gd name="connsiteY8-42" fmla="*/ 633351 h 703723"/>
              <a:gd name="connsiteX9-43" fmla="*/ 0 w 1161143"/>
              <a:gd name="connsiteY9-44" fmla="*/ 70372 h 703723"/>
              <a:gd name="connsiteX10-45" fmla="*/ 0 w 1161143"/>
              <a:gd name="connsiteY10-46" fmla="*/ 0 h 703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61143" h="703723">
                <a:moveTo>
                  <a:pt x="0" y="0"/>
                </a:moveTo>
                <a:lnTo>
                  <a:pt x="70372" y="0"/>
                </a:lnTo>
                <a:lnTo>
                  <a:pt x="1090771" y="0"/>
                </a:lnTo>
                <a:cubicBezTo>
                  <a:pt x="1129636" y="0"/>
                  <a:pt x="1161143" y="31507"/>
                  <a:pt x="1161143" y="70372"/>
                </a:cubicBezTo>
                <a:lnTo>
                  <a:pt x="1161143" y="633351"/>
                </a:lnTo>
                <a:cubicBezTo>
                  <a:pt x="1161143" y="672216"/>
                  <a:pt x="1129636" y="703723"/>
                  <a:pt x="1090771" y="703723"/>
                </a:cubicBezTo>
                <a:lnTo>
                  <a:pt x="70372" y="703723"/>
                </a:lnTo>
                <a:lnTo>
                  <a:pt x="0" y="703723"/>
                </a:lnTo>
                <a:lnTo>
                  <a:pt x="0" y="633351"/>
                </a:lnTo>
                <a:lnTo>
                  <a:pt x="0" y="7037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5" name="组合 4"/>
          <p:cNvGrpSpPr/>
          <p:nvPr userDrawn="1"/>
        </p:nvGrpSpPr>
        <p:grpSpPr>
          <a:xfrm>
            <a:off x="381002" y="249096"/>
            <a:ext cx="3179378" cy="595427"/>
            <a:chOff x="663032" y="329805"/>
            <a:chExt cx="4239170" cy="793656"/>
          </a:xfrm>
        </p:grpSpPr>
        <p:sp>
          <p:nvSpPr>
            <p:cNvPr id="6" name="文本框 5"/>
            <p:cNvSpPr txBox="1"/>
            <p:nvPr/>
          </p:nvSpPr>
          <p:spPr>
            <a:xfrm>
              <a:off x="663032" y="329805"/>
              <a:ext cx="3454401" cy="544166"/>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800" b="1" dirty="0" smtClean="0">
                  <a:solidFill>
                    <a:schemeClr val="tx1">
                      <a:lumMod val="75000"/>
                      <a:lumOff val="25000"/>
                    </a:schemeClr>
                  </a:solidFill>
                  <a:latin typeface="Century Gothic" panose="020B0502020202020204" pitchFamily="34" charset="0"/>
                  <a:ea typeface="+mj-ea"/>
                </a:rPr>
                <a:t>公司整体介绍</a:t>
              </a:r>
              <a:endParaRPr lang="zh-CN" altLang="en-US" sz="1800" b="1" dirty="0" smtClean="0">
                <a:solidFill>
                  <a:schemeClr val="tx1">
                    <a:lumMod val="75000"/>
                    <a:lumOff val="25000"/>
                  </a:schemeClr>
                </a:solidFill>
                <a:latin typeface="Century Gothic" panose="020B0502020202020204" pitchFamily="34" charset="0"/>
                <a:ea typeface="+mj-ea"/>
              </a:endParaRPr>
            </a:p>
          </p:txBody>
        </p:sp>
        <p:sp>
          <p:nvSpPr>
            <p:cNvPr id="8" name="文本框 7"/>
            <p:cNvSpPr txBox="1"/>
            <p:nvPr/>
          </p:nvSpPr>
          <p:spPr>
            <a:xfrm>
              <a:off x="1447803" y="719675"/>
              <a:ext cx="3454399" cy="403786"/>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ea typeface="微软雅黑" panose="020B0503020204020204" pitchFamily="34" charset="-122"/>
              </a:defRPr>
            </a:lvl1pPr>
          </a:lstStyle>
          <a:p>
            <a:fld id="{BCFB351F-4591-4545-AFDE-48619BD66B44}"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ea typeface="微软雅黑" panose="020B0503020204020204" pitchFamily="34"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4E78560-5E68-4419-AE08-EFD6D0DE4F2A}"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184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Пользовательский макет">
    <p:bg>
      <p:bgPr>
        <a:solidFill>
          <a:schemeClr val="lt1"/>
        </a:solidFill>
        <a:effectLst/>
      </p:bgPr>
    </p:bg>
    <p:spTree>
      <p:nvGrpSpPr>
        <p:cNvPr id="1" name="Shape 18"/>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7_Пользовательский макет">
    <p:bg>
      <p:bgPr>
        <a:solidFill>
          <a:schemeClr val="lt1"/>
        </a:solidFill>
        <a:effectLst/>
      </p:bgPr>
    </p:bg>
    <p:spTree>
      <p:nvGrpSpPr>
        <p:cNvPr id="1" name="Shape 3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8_Пользовательский макет">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1" y="0"/>
            <a:ext cx="3323771" cy="5145088"/>
          </a:xfrm>
          <a:prstGeom prst="rect">
            <a:avLst/>
          </a:prstGeom>
          <a:solidFill>
            <a:schemeClr val="dk1">
              <a:alpha val="11372"/>
            </a:schemeClr>
          </a:solidFill>
          <a:ln>
            <a:noFill/>
          </a:ln>
        </p:spPr>
        <p:txBody>
          <a:bodyPr lIns="91425" tIns="91425" rIns="91425" bIns="91425" anchor="t" anchorCtr="0"/>
          <a:lstStyle>
            <a:lvl1pPr marL="0" marR="0" lvl="0" indent="0" algn="l" rtl="0">
              <a:lnSpc>
                <a:spcPct val="90000"/>
              </a:lnSpc>
              <a:spcBef>
                <a:spcPts val="750"/>
              </a:spcBef>
              <a:spcAft>
                <a:spcPts val="0"/>
              </a:spcAft>
              <a:buClr>
                <a:srgbClr val="D8D8D8"/>
              </a:buClr>
              <a:buFont typeface="Arial" panose="020B0604020202020204"/>
              <a:buNone/>
              <a:defRPr sz="1600" b="0" i="0" u="none" strike="noStrike" cap="none">
                <a:solidFill>
                  <a:srgbClr val="D8D8D8"/>
                </a:solidFill>
                <a:latin typeface="Lato"/>
                <a:ea typeface="Lato"/>
                <a:cs typeface="Lato"/>
                <a:sym typeface="Lato"/>
              </a:defRPr>
            </a:lvl1pPr>
            <a:lvl2pPr marL="514350" marR="0" lvl="1" indent="57150" algn="l" rtl="0">
              <a:lnSpc>
                <a:spcPct val="90000"/>
              </a:lnSpc>
              <a:spcBef>
                <a:spcPts val="375"/>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857250" marR="0" lvl="2" indent="19050" algn="l" rtl="0">
              <a:lnSpc>
                <a:spcPct val="90000"/>
              </a:lnSpc>
              <a:spcBef>
                <a:spcPts val="375"/>
              </a:spcBef>
              <a:spcAft>
                <a:spcPts val="0"/>
              </a:spcAft>
              <a:buClr>
                <a:schemeClr val="dk1"/>
              </a:buClr>
              <a:buSzPct val="100000"/>
              <a:buFont typeface="Arial" panose="020B0604020202020204"/>
              <a:buChar char="•"/>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200150" marR="0" lvl="3"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543050" marR="0" lvl="4"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885950" marR="0" lvl="5"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228850" marR="0" lvl="6"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571750" marR="0" lvl="7"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914650" marR="0" lvl="8"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1" name="Shape 41"/>
          <p:cNvSpPr>
            <a:spLocks noGrp="1"/>
          </p:cNvSpPr>
          <p:nvPr>
            <p:ph type="pic" idx="3"/>
          </p:nvPr>
        </p:nvSpPr>
        <p:spPr>
          <a:xfrm>
            <a:off x="4321628" y="0"/>
            <a:ext cx="4822371" cy="5145088"/>
          </a:xfrm>
          <a:prstGeom prst="rect">
            <a:avLst/>
          </a:prstGeom>
          <a:solidFill>
            <a:schemeClr val="dk1">
              <a:alpha val="11372"/>
            </a:schemeClr>
          </a:solidFill>
          <a:ln>
            <a:noFill/>
          </a:ln>
        </p:spPr>
        <p:txBody>
          <a:bodyPr lIns="91425" tIns="91425" rIns="91425" bIns="91425" anchor="t" anchorCtr="0"/>
          <a:lstStyle>
            <a:lvl1pPr marL="0" marR="0" lvl="0" indent="0" algn="l" rtl="0">
              <a:lnSpc>
                <a:spcPct val="90000"/>
              </a:lnSpc>
              <a:spcBef>
                <a:spcPts val="750"/>
              </a:spcBef>
              <a:spcAft>
                <a:spcPts val="0"/>
              </a:spcAft>
              <a:buClr>
                <a:srgbClr val="D8D8D8"/>
              </a:buClr>
              <a:buFont typeface="Arial" panose="020B0604020202020204"/>
              <a:buNone/>
              <a:defRPr sz="1600" b="0" i="0" u="none" strike="noStrike" cap="none">
                <a:solidFill>
                  <a:srgbClr val="D8D8D8"/>
                </a:solidFill>
                <a:latin typeface="Lato"/>
                <a:ea typeface="Lato"/>
                <a:cs typeface="Lato"/>
                <a:sym typeface="Lato"/>
              </a:defRPr>
            </a:lvl1pPr>
            <a:lvl2pPr marL="514350" marR="0" lvl="1" indent="57150" algn="l" rtl="0">
              <a:lnSpc>
                <a:spcPct val="90000"/>
              </a:lnSpc>
              <a:spcBef>
                <a:spcPts val="375"/>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857250" marR="0" lvl="2" indent="19050" algn="l" rtl="0">
              <a:lnSpc>
                <a:spcPct val="90000"/>
              </a:lnSpc>
              <a:spcBef>
                <a:spcPts val="375"/>
              </a:spcBef>
              <a:spcAft>
                <a:spcPts val="0"/>
              </a:spcAft>
              <a:buClr>
                <a:schemeClr val="dk1"/>
              </a:buClr>
              <a:buSzPct val="100000"/>
              <a:buFont typeface="Arial" panose="020B0604020202020204"/>
              <a:buChar char="•"/>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200150" marR="0" lvl="3"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543050" marR="0" lvl="4"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885950" marR="0" lvl="5"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228850" marR="0" lvl="6"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571750" marR="0" lvl="7"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914650" marR="0" lvl="8" indent="-3175" algn="l" rtl="0">
              <a:lnSpc>
                <a:spcPct val="90000"/>
              </a:lnSpc>
              <a:spcBef>
                <a:spcPts val="375"/>
              </a:spcBef>
              <a:spcAft>
                <a:spcPts val="0"/>
              </a:spcAft>
              <a:buClr>
                <a:schemeClr val="dk1"/>
              </a:buClr>
              <a:buSzPct val="100000"/>
              <a:buFont typeface="Arial" panose="020B0604020202020204"/>
              <a:buChar char="•"/>
              <a:defRPr sz="135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8760914" y="4686868"/>
            <a:ext cx="341875"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4"/>
          <p:cNvSpPr>
            <a:spLocks noGrp="1"/>
          </p:cNvSpPr>
          <p:nvPr>
            <p:ph type="sldNum" sz="quarter" idx="12"/>
          </p:nvPr>
        </p:nvSpPr>
        <p:spPr>
          <a:xfrm>
            <a:off x="8732405" y="4757119"/>
            <a:ext cx="457681" cy="274722"/>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dirty="0"/>
          </a:p>
        </p:txBody>
      </p:sp>
      <p:sp>
        <p:nvSpPr>
          <p:cNvPr id="5" name="Title 1"/>
          <p:cNvSpPr>
            <a:spLocks noGrp="1"/>
          </p:cNvSpPr>
          <p:nvPr>
            <p:ph type="title" hasCustomPrompt="1"/>
          </p:nvPr>
        </p:nvSpPr>
        <p:spPr>
          <a:xfrm>
            <a:off x="1752600" y="267554"/>
            <a:ext cx="5638800" cy="353633"/>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2514600" y="619654"/>
            <a:ext cx="4114800" cy="200808"/>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bg>
      <p:bgPr>
        <a:solidFill>
          <a:srgbClr val="001848"/>
        </a:solidFill>
        <a:effectLst/>
      </p:bgPr>
    </p:bg>
    <p:spTree>
      <p:nvGrpSpPr>
        <p:cNvPr id="1" name=""/>
        <p:cNvGrpSpPr/>
        <p:nvPr/>
      </p:nvGrpSpPr>
      <p:grpSpPr>
        <a:xfrm>
          <a:off x="0" y="0"/>
          <a:ext cx="0" cy="0"/>
          <a:chOff x="0" y="0"/>
          <a:chExt cx="0" cy="0"/>
        </a:xfrm>
      </p:grpSpPr>
      <p:grpSp>
        <p:nvGrpSpPr>
          <p:cNvPr id="16" name="组合 15"/>
          <p:cNvGrpSpPr/>
          <p:nvPr userDrawn="1"/>
        </p:nvGrpSpPr>
        <p:grpSpPr>
          <a:xfrm>
            <a:off x="321945" y="340360"/>
            <a:ext cx="2287270" cy="590550"/>
            <a:chOff x="507" y="536"/>
            <a:chExt cx="3602" cy="930"/>
          </a:xfrm>
        </p:grpSpPr>
        <p:sp>
          <p:nvSpPr>
            <p:cNvPr id="12" name="文本框 11"/>
            <p:cNvSpPr txBox="1"/>
            <p:nvPr userDrawn="1"/>
          </p:nvSpPr>
          <p:spPr>
            <a:xfrm>
              <a:off x="1852" y="592"/>
              <a:ext cx="2247" cy="822"/>
            </a:xfrm>
            <a:prstGeom prst="rect">
              <a:avLst/>
            </a:prstGeom>
            <a:noFill/>
          </p:spPr>
          <p:txBody>
            <a:bodyPr wrap="square" rtlCol="0">
              <a:spAutoFit/>
            </a:bodyPr>
            <a:p>
              <a:pPr algn="ctr"/>
              <a:r>
                <a:rPr lang="zh-CN" altLang="en-US" sz="1400">
                  <a:solidFill>
                    <a:schemeClr val="bg1"/>
                  </a:solidFill>
                  <a:latin typeface="微软雅黑" panose="020B0503020204020204" pitchFamily="34" charset="-122"/>
                  <a:ea typeface="微软雅黑" panose="020B0503020204020204" pitchFamily="34" charset="-122"/>
                </a:rPr>
                <a:t>中国医疗保障</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4" name="图片 13" descr="f583567ce3b17daea2105c25a632ab8"/>
            <p:cNvPicPr>
              <a:picLocks noChangeAspect="1"/>
            </p:cNvPicPr>
            <p:nvPr userDrawn="1"/>
          </p:nvPicPr>
          <p:blipFill>
            <a:blip r:embed="rId2"/>
            <a:stretch>
              <a:fillRect/>
            </a:stretch>
          </p:blipFill>
          <p:spPr>
            <a:xfrm>
              <a:off x="507" y="536"/>
              <a:ext cx="1447" cy="931"/>
            </a:xfrm>
            <a:prstGeom prst="rect">
              <a:avLst/>
            </a:prstGeom>
          </p:spPr>
        </p:pic>
        <p:sp>
          <p:nvSpPr>
            <p:cNvPr id="15" name="文本框 14"/>
            <p:cNvSpPr txBox="1"/>
            <p:nvPr userDrawn="1"/>
          </p:nvSpPr>
          <p:spPr>
            <a:xfrm>
              <a:off x="1841" y="989"/>
              <a:ext cx="2269" cy="337"/>
            </a:xfrm>
            <a:prstGeom prst="rect">
              <a:avLst/>
            </a:prstGeom>
            <a:noFill/>
          </p:spPr>
          <p:txBody>
            <a:bodyPr wrap="square" rtlCol="0">
              <a:spAutoFit/>
            </a:bodyPr>
            <a:p>
              <a:r>
                <a:rPr lang="en-US" altLang="zh-CN" sz="800">
                  <a:solidFill>
                    <a:schemeClr val="bg1"/>
                  </a:solidFill>
                </a:rPr>
                <a:t>CHINA HEALTHCARE SECURITY</a:t>
              </a:r>
              <a:endParaRPr lang="en-US" altLang="zh-CN" sz="8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001848"/>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340296"/>
            <a:ext cx="1130493" cy="387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1" y="136124"/>
            <a:ext cx="715174" cy="380545"/>
            <a:chOff x="0" y="180439"/>
            <a:chExt cx="953565" cy="507394"/>
          </a:xfrm>
          <a:solidFill>
            <a:srgbClr val="1F497D"/>
          </a:solidFill>
        </p:grpSpPr>
        <p:sp>
          <p:nvSpPr>
            <p:cNvPr id="8" name="矩形 7"/>
            <p:cNvSpPr/>
            <p:nvPr/>
          </p:nvSpPr>
          <p:spPr>
            <a:xfrm>
              <a:off x="0" y="180439"/>
              <a:ext cx="737301" cy="507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9" name="矩形 8"/>
            <p:cNvSpPr/>
            <p:nvPr/>
          </p:nvSpPr>
          <p:spPr>
            <a:xfrm>
              <a:off x="825910" y="180439"/>
              <a:ext cx="127655" cy="507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grpSp>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b="96185"/>
          <a:stretch>
            <a:fillRect/>
          </a:stretch>
        </p:blipFill>
        <p:spPr>
          <a:xfrm>
            <a:off x="-508" y="4948808"/>
            <a:ext cx="9144000" cy="196280"/>
          </a:xfrm>
          <a:prstGeom prst="rect">
            <a:avLst/>
          </a:prstGeom>
        </p:spPr>
      </p:pic>
      <p:pic>
        <p:nvPicPr>
          <p:cNvPr id="2" name="图片 1"/>
          <p:cNvPicPr>
            <a:picLocks noChangeAspect="1"/>
          </p:cNvPicPr>
          <p:nvPr userDrawn="1"/>
        </p:nvPicPr>
        <p:blipFill>
          <a:blip r:embed="rId3"/>
          <a:stretch>
            <a:fillRect/>
          </a:stretch>
        </p:blipFill>
        <p:spPr>
          <a:xfrm>
            <a:off x="1871980" y="1420495"/>
            <a:ext cx="1409700" cy="908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4" Type="http://schemas.openxmlformats.org/officeDocument/2006/relationships/theme" Target="../theme/theme1.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56E2BE75-5238-49B9-9621-160938353616}"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B05E9F2-AC98-424C-AA95-BBCB48C8659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62.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63.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65.xml"/><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8" Type="http://schemas.openxmlformats.org/officeDocument/2006/relationships/slideLayout" Target="../slideLayouts/slideLayout3.xml"/><Relationship Id="rId17" Type="http://schemas.openxmlformats.org/officeDocument/2006/relationships/tags" Target="../tags/tag80.xml"/><Relationship Id="rId16" Type="http://schemas.openxmlformats.org/officeDocument/2006/relationships/image" Target="../media/image29.svg"/><Relationship Id="rId15" Type="http://schemas.openxmlformats.org/officeDocument/2006/relationships/image" Target="../media/image28.png"/><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0" Type="http://schemas.openxmlformats.org/officeDocument/2006/relationships/slideLayout" Target="../slideLayouts/slideLayout3.xml"/><Relationship Id="rId4" Type="http://schemas.openxmlformats.org/officeDocument/2006/relationships/tags" Target="../tags/tag84.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83.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82.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image" Target="../media/image33.svg"/><Relationship Id="rId15" Type="http://schemas.openxmlformats.org/officeDocument/2006/relationships/image" Target="../media/image32.png"/><Relationship Id="rId14" Type="http://schemas.openxmlformats.org/officeDocument/2006/relationships/tags" Target="../tags/tag92.xml"/><Relationship Id="rId13" Type="http://schemas.openxmlformats.org/officeDocument/2006/relationships/image" Target="../media/image31.svg"/><Relationship Id="rId12" Type="http://schemas.openxmlformats.org/officeDocument/2006/relationships/image" Target="../media/image30.png"/><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5" Type="http://schemas.openxmlformats.org/officeDocument/2006/relationships/notesSlide" Target="../notesSlides/notesSlide13.xml"/><Relationship Id="rId24" Type="http://schemas.openxmlformats.org/officeDocument/2006/relationships/slideLayout" Target="../slideLayouts/slideLayout3.xml"/><Relationship Id="rId23" Type="http://schemas.openxmlformats.org/officeDocument/2006/relationships/tags" Target="../tags/tag132.xml"/><Relationship Id="rId22" Type="http://schemas.openxmlformats.org/officeDocument/2006/relationships/image" Target="../media/image29.svg"/><Relationship Id="rId21" Type="http://schemas.openxmlformats.org/officeDocument/2006/relationships/image" Target="../media/image28.png"/><Relationship Id="rId20" Type="http://schemas.openxmlformats.org/officeDocument/2006/relationships/tags" Target="../tags/tag131.xml"/><Relationship Id="rId2" Type="http://schemas.openxmlformats.org/officeDocument/2006/relationships/tags" Target="../tags/tag117.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image" Target="../media/image33.svg"/><Relationship Id="rId15" Type="http://schemas.openxmlformats.org/officeDocument/2006/relationships/image" Target="../media/image32.png"/><Relationship Id="rId14" Type="http://schemas.openxmlformats.org/officeDocument/2006/relationships/tags" Target="../tags/tag127.xml"/><Relationship Id="rId13" Type="http://schemas.openxmlformats.org/officeDocument/2006/relationships/image" Target="../media/image31.svg"/><Relationship Id="rId12" Type="http://schemas.openxmlformats.org/officeDocument/2006/relationships/image" Target="../media/image30.png"/><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4" Type="http://schemas.openxmlformats.org/officeDocument/2006/relationships/slideLayout" Target="../slideLayouts/slideLayout3.xml"/><Relationship Id="rId23" Type="http://schemas.openxmlformats.org/officeDocument/2006/relationships/tags" Target="../tags/tag149.xml"/><Relationship Id="rId22" Type="http://schemas.openxmlformats.org/officeDocument/2006/relationships/image" Target="../media/image29.svg"/><Relationship Id="rId21" Type="http://schemas.openxmlformats.org/officeDocument/2006/relationships/image" Target="../media/image28.png"/><Relationship Id="rId20" Type="http://schemas.openxmlformats.org/officeDocument/2006/relationships/tags" Target="../tags/tag148.xml"/><Relationship Id="rId2" Type="http://schemas.openxmlformats.org/officeDocument/2006/relationships/tags" Target="../tags/tag134.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image" Target="../media/image33.svg"/><Relationship Id="rId15" Type="http://schemas.openxmlformats.org/officeDocument/2006/relationships/image" Target="../media/image32.png"/><Relationship Id="rId14" Type="http://schemas.openxmlformats.org/officeDocument/2006/relationships/tags" Target="../tags/tag144.xml"/><Relationship Id="rId13" Type="http://schemas.openxmlformats.org/officeDocument/2006/relationships/image" Target="../media/image31.svg"/><Relationship Id="rId12" Type="http://schemas.openxmlformats.org/officeDocument/2006/relationships/image" Target="../media/image30.png"/><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21.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2" Type="http://schemas.openxmlformats.org/officeDocument/2006/relationships/notesSlide" Target="../notesSlides/notesSlide14.xml"/><Relationship Id="rId21" Type="http://schemas.openxmlformats.org/officeDocument/2006/relationships/slideLayout" Target="../slideLayouts/slideLayout3.xml"/><Relationship Id="rId20" Type="http://schemas.openxmlformats.org/officeDocument/2006/relationships/tags" Target="../tags/tag166.xml"/><Relationship Id="rId2" Type="http://schemas.openxmlformats.org/officeDocument/2006/relationships/tags" Target="../tags/tag151.xml"/><Relationship Id="rId19" Type="http://schemas.openxmlformats.org/officeDocument/2006/relationships/image" Target="../media/image28.png"/><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image" Target="../media/image32.png"/><Relationship Id="rId13" Type="http://schemas.openxmlformats.org/officeDocument/2006/relationships/tags" Target="../tags/tag161.xml"/><Relationship Id="rId12" Type="http://schemas.openxmlformats.org/officeDocument/2006/relationships/image" Target="../media/image30.png"/><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0.xml"/></Relationships>
</file>

<file path=ppt/slides/_rels/slide22.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3" Type="http://schemas.openxmlformats.org/officeDocument/2006/relationships/image" Target="../media/image35.png"/><Relationship Id="rId2" Type="http://schemas.openxmlformats.org/officeDocument/2006/relationships/image" Target="../media/image34.png"/><Relationship Id="rId12" Type="http://schemas.openxmlformats.org/officeDocument/2006/relationships/notesSlide" Target="../notesSlides/notesSlide15.xml"/><Relationship Id="rId11" Type="http://schemas.openxmlformats.org/officeDocument/2006/relationships/slideLayout" Target="../slideLayouts/slideLayout3.xml"/><Relationship Id="rId10" Type="http://schemas.openxmlformats.org/officeDocument/2006/relationships/image" Target="../media/image42.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6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7" Type="http://schemas.openxmlformats.org/officeDocument/2006/relationships/notesSlide" Target="../notesSlides/notesSlide3.xml"/><Relationship Id="rId16" Type="http://schemas.openxmlformats.org/officeDocument/2006/relationships/slideLayout" Target="../slideLayouts/slideLayout6.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image" Target="../media/image34.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3.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image" Target="../media/image54.svg"/><Relationship Id="rId7" Type="http://schemas.openxmlformats.org/officeDocument/2006/relationships/image" Target="../media/image53.png"/><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6" Type="http://schemas.openxmlformats.org/officeDocument/2006/relationships/notesSlide" Target="../notesSlides/notesSlide25.xml"/><Relationship Id="rId15" Type="http://schemas.openxmlformats.org/officeDocument/2006/relationships/slideLayout" Target="../slideLayouts/slideLayout3.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image" Target="../media/image58.svg"/><Relationship Id="rId11" Type="http://schemas.openxmlformats.org/officeDocument/2006/relationships/image" Target="../media/image57.png"/><Relationship Id="rId10" Type="http://schemas.openxmlformats.org/officeDocument/2006/relationships/image" Target="../media/image56.svg"/><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39.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image" Target="../media/image65.png"/><Relationship Id="rId6" Type="http://schemas.openxmlformats.org/officeDocument/2006/relationships/tags" Target="../tags/tag204.xml"/><Relationship Id="rId5" Type="http://schemas.openxmlformats.org/officeDocument/2006/relationships/tags" Target="../tags/tag203.xml"/><Relationship Id="rId48" Type="http://schemas.openxmlformats.org/officeDocument/2006/relationships/notesSlide" Target="../notesSlides/notesSlide26.xml"/><Relationship Id="rId47" Type="http://schemas.openxmlformats.org/officeDocument/2006/relationships/slideLayout" Target="../slideLayouts/slideLayout3.xml"/><Relationship Id="rId46" Type="http://schemas.openxmlformats.org/officeDocument/2006/relationships/tags" Target="../tags/tag243.xml"/><Relationship Id="rId45" Type="http://schemas.openxmlformats.org/officeDocument/2006/relationships/tags" Target="../tags/tag242.xml"/><Relationship Id="rId44" Type="http://schemas.openxmlformats.org/officeDocument/2006/relationships/tags" Target="../tags/tag241.xml"/><Relationship Id="rId43" Type="http://schemas.openxmlformats.org/officeDocument/2006/relationships/tags" Target="../tags/tag240.xml"/><Relationship Id="rId42" Type="http://schemas.openxmlformats.org/officeDocument/2006/relationships/tags" Target="../tags/tag239.xml"/><Relationship Id="rId41" Type="http://schemas.openxmlformats.org/officeDocument/2006/relationships/tags" Target="../tags/tag238.xml"/><Relationship Id="rId40" Type="http://schemas.openxmlformats.org/officeDocument/2006/relationships/tags" Target="../tags/tag237.xml"/><Relationship Id="rId4" Type="http://schemas.openxmlformats.org/officeDocument/2006/relationships/tags" Target="../tags/tag202.xml"/><Relationship Id="rId39" Type="http://schemas.openxmlformats.org/officeDocument/2006/relationships/tags" Target="../tags/tag236.xml"/><Relationship Id="rId38" Type="http://schemas.openxmlformats.org/officeDocument/2006/relationships/tags" Target="../tags/tag235.xml"/><Relationship Id="rId37" Type="http://schemas.openxmlformats.org/officeDocument/2006/relationships/tags" Target="../tags/tag234.xml"/><Relationship Id="rId36" Type="http://schemas.openxmlformats.org/officeDocument/2006/relationships/tags" Target="../tags/tag233.xml"/><Relationship Id="rId35" Type="http://schemas.openxmlformats.org/officeDocument/2006/relationships/tags" Target="../tags/tag232.xml"/><Relationship Id="rId34" Type="http://schemas.openxmlformats.org/officeDocument/2006/relationships/tags" Target="../tags/tag231.xml"/><Relationship Id="rId33" Type="http://schemas.openxmlformats.org/officeDocument/2006/relationships/tags" Target="../tags/tag230.xml"/><Relationship Id="rId32" Type="http://schemas.openxmlformats.org/officeDocument/2006/relationships/tags" Target="../tags/tag229.xml"/><Relationship Id="rId31" Type="http://schemas.openxmlformats.org/officeDocument/2006/relationships/tags" Target="../tags/tag228.xml"/><Relationship Id="rId30" Type="http://schemas.openxmlformats.org/officeDocument/2006/relationships/tags" Target="../tags/tag227.xml"/><Relationship Id="rId3" Type="http://schemas.openxmlformats.org/officeDocument/2006/relationships/image" Target="../media/image28.png"/><Relationship Id="rId29" Type="http://schemas.openxmlformats.org/officeDocument/2006/relationships/tags" Target="../tags/tag226.xml"/><Relationship Id="rId28" Type="http://schemas.openxmlformats.org/officeDocument/2006/relationships/tags" Target="../tags/tag225.xml"/><Relationship Id="rId27" Type="http://schemas.openxmlformats.org/officeDocument/2006/relationships/tags" Target="../tags/tag224.xml"/><Relationship Id="rId26" Type="http://schemas.openxmlformats.org/officeDocument/2006/relationships/tags" Target="../tags/tag223.xml"/><Relationship Id="rId25" Type="http://schemas.openxmlformats.org/officeDocument/2006/relationships/tags" Target="../tags/tag222.xml"/><Relationship Id="rId24" Type="http://schemas.openxmlformats.org/officeDocument/2006/relationships/tags" Target="../tags/tag221.xml"/><Relationship Id="rId23" Type="http://schemas.openxmlformats.org/officeDocument/2006/relationships/tags" Target="../tags/tag220.xml"/><Relationship Id="rId22" Type="http://schemas.openxmlformats.org/officeDocument/2006/relationships/tags" Target="../tags/tag219.xml"/><Relationship Id="rId21" Type="http://schemas.openxmlformats.org/officeDocument/2006/relationships/tags" Target="../tags/tag218.xml"/><Relationship Id="rId20" Type="http://schemas.openxmlformats.org/officeDocument/2006/relationships/tags" Target="../tags/tag217.xml"/><Relationship Id="rId2" Type="http://schemas.openxmlformats.org/officeDocument/2006/relationships/image" Target="../media/image60.svg"/><Relationship Id="rId19" Type="http://schemas.openxmlformats.org/officeDocument/2006/relationships/tags" Target="../tags/tag216.xml"/><Relationship Id="rId18" Type="http://schemas.openxmlformats.org/officeDocument/2006/relationships/tags" Target="../tags/tag215.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3.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60.svg"/><Relationship Id="rId1" Type="http://schemas.openxmlformats.org/officeDocument/2006/relationships/image" Target="../media/image59.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3.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60.svg"/><Relationship Id="rId1"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3.xml"/><Relationship Id="rId6" Type="http://schemas.openxmlformats.org/officeDocument/2006/relationships/tags" Target="../tags/tag254.xml"/><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43.png"/><Relationship Id="rId2" Type="http://schemas.openxmlformats.org/officeDocument/2006/relationships/image" Target="../media/image60.svg"/><Relationship Id="rId1" Type="http://schemas.openxmlformats.org/officeDocument/2006/relationships/image" Target="../media/image59.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3.xml"/><Relationship Id="rId6" Type="http://schemas.openxmlformats.org/officeDocument/2006/relationships/tags" Target="../tags/tag255.xml"/><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43.png"/><Relationship Id="rId2" Type="http://schemas.openxmlformats.org/officeDocument/2006/relationships/image" Target="../media/image60.svg"/><Relationship Id="rId1" Type="http://schemas.openxmlformats.org/officeDocument/2006/relationships/image" Target="../media/image59.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image" Target="../media/image69.png"/><Relationship Id="rId1" Type="http://schemas.openxmlformats.org/officeDocument/2006/relationships/image" Target="../media/image70.png"/></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3.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image" Target="../media/image60.svg"/><Relationship Id="rId1" Type="http://schemas.openxmlformats.org/officeDocument/2006/relationships/image" Target="../media/image59.pn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3.xml"/><Relationship Id="rId5" Type="http://schemas.openxmlformats.org/officeDocument/2006/relationships/tags" Target="../tags/tag261.xml"/><Relationship Id="rId4" Type="http://schemas.openxmlformats.org/officeDocument/2006/relationships/image" Target="../media/image71.png"/><Relationship Id="rId3" Type="http://schemas.openxmlformats.org/officeDocument/2006/relationships/image" Target="../media/image43.png"/><Relationship Id="rId2" Type="http://schemas.openxmlformats.org/officeDocument/2006/relationships/image" Target="../media/image60.svg"/><Relationship Id="rId1" Type="http://schemas.openxmlformats.org/officeDocument/2006/relationships/image" Target="../media/image59.png"/></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3.xml"/><Relationship Id="rId6" Type="http://schemas.openxmlformats.org/officeDocument/2006/relationships/tags" Target="../tags/tag262.xml"/><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3.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image" Target="../media/image60.svg"/><Relationship Id="rId1" Type="http://schemas.openxmlformats.org/officeDocument/2006/relationships/image" Target="../media/image59.png"/></Relationships>
</file>

<file path=ppt/slides/_rels/slide49.xml.rels><?xml version="1.0" encoding="UTF-8" standalone="yes"?>
<Relationships xmlns="http://schemas.openxmlformats.org/package/2006/relationships"><Relationship Id="rId9" Type="http://schemas.openxmlformats.org/officeDocument/2006/relationships/image" Target="../media/image82.png"/><Relationship Id="rId8" Type="http://schemas.openxmlformats.org/officeDocument/2006/relationships/image" Target="../media/image81.png"/><Relationship Id="rId7" Type="http://schemas.openxmlformats.org/officeDocument/2006/relationships/image" Target="../media/image80.png"/><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3" Type="http://schemas.openxmlformats.org/officeDocument/2006/relationships/image" Target="../media/image43.png"/><Relationship Id="rId2" Type="http://schemas.openxmlformats.org/officeDocument/2006/relationships/image" Target="../media/image60.svg"/><Relationship Id="rId12" Type="http://schemas.openxmlformats.org/officeDocument/2006/relationships/notesSlide" Target="../notesSlides/notesSlide36.xml"/><Relationship Id="rId11" Type="http://schemas.openxmlformats.org/officeDocument/2006/relationships/slideLayout" Target="../slideLayouts/slideLayout3.xml"/><Relationship Id="rId10" Type="http://schemas.openxmlformats.org/officeDocument/2006/relationships/tags" Target="../tags/tag268.xml"/><Relationship Id="rId1"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image" Target="../media/image88.png"/><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60.svg"/><Relationship Id="rId11" Type="http://schemas.openxmlformats.org/officeDocument/2006/relationships/notesSlide" Target="../notesSlides/notesSlide37.xml"/><Relationship Id="rId10" Type="http://schemas.openxmlformats.org/officeDocument/2006/relationships/slideLayout" Target="../slideLayouts/slideLayout3.xml"/><Relationship Id="rId1" Type="http://schemas.openxmlformats.org/officeDocument/2006/relationships/image" Target="../media/image59.png"/></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3.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image" Target="../media/image60.svg"/><Relationship Id="rId1" Type="http://schemas.openxmlformats.org/officeDocument/2006/relationships/image" Target="../media/image59.pn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75.xml"/><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6.xml"/><Relationship Id="rId2" Type="http://schemas.openxmlformats.org/officeDocument/2006/relationships/image" Target="../media/image92.png"/><Relationship Id="rId1" Type="http://schemas.openxmlformats.org/officeDocument/2006/relationships/image" Target="../media/image28.png"/></Relationships>
</file>

<file path=ppt/slides/_rels/slide54.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image" Target="../media/image60.svg"/><Relationship Id="rId2" Type="http://schemas.openxmlformats.org/officeDocument/2006/relationships/image" Target="../media/image59.png"/><Relationship Id="rId14" Type="http://schemas.openxmlformats.org/officeDocument/2006/relationships/notesSlide" Target="../notesSlides/notesSlide39.xml"/><Relationship Id="rId13" Type="http://schemas.openxmlformats.org/officeDocument/2006/relationships/slideLayout" Target="../slideLayouts/slideLayout3.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87.xml"/><Relationship Id="rId3" Type="http://schemas.openxmlformats.org/officeDocument/2006/relationships/image" Target="../media/image94.png"/><Relationship Id="rId2" Type="http://schemas.openxmlformats.org/officeDocument/2006/relationships/image" Target="../media/image28.png"/><Relationship Id="rId1" Type="http://schemas.openxmlformats.org/officeDocument/2006/relationships/image" Target="../media/image93.png"/></Relationships>
</file>

<file path=ppt/slides/_rels/slide56.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3" Type="http://schemas.openxmlformats.org/officeDocument/2006/relationships/image" Target="../media/image60.svg"/><Relationship Id="rId2" Type="http://schemas.openxmlformats.org/officeDocument/2006/relationships/image" Target="../media/image59.png"/><Relationship Id="rId15" Type="http://schemas.openxmlformats.org/officeDocument/2006/relationships/notesSlide" Target="../notesSlides/notesSlide40.xml"/><Relationship Id="rId14" Type="http://schemas.openxmlformats.org/officeDocument/2006/relationships/slideLayout" Target="../slideLayouts/slideLayout3.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tags" Target="../tags/tag288.xm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3.xml"/><Relationship Id="rId6" Type="http://schemas.openxmlformats.org/officeDocument/2006/relationships/tags" Target="../tags/tag300.xml"/><Relationship Id="rId5" Type="http://schemas.openxmlformats.org/officeDocument/2006/relationships/image" Target="../media/image96.png"/><Relationship Id="rId4" Type="http://schemas.openxmlformats.org/officeDocument/2006/relationships/image" Target="../media/image95.png"/><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tags" Target="../tags/tag299.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3.xml"/><Relationship Id="rId6" Type="http://schemas.openxmlformats.org/officeDocument/2006/relationships/tags" Target="../tags/tag301.xml"/><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image" Target="../media/image43.png"/><Relationship Id="rId2" Type="http://schemas.openxmlformats.org/officeDocument/2006/relationships/image" Target="../media/image60.svg"/><Relationship Id="rId1" Type="http://schemas.openxmlformats.org/officeDocument/2006/relationships/image" Target="../media/image59.png"/></Relationships>
</file>

<file path=ppt/slides/_rels/slide59.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1" Type="http://schemas.openxmlformats.org/officeDocument/2006/relationships/notesSlide" Target="../notesSlides/notesSlide43.xml"/><Relationship Id="rId20" Type="http://schemas.openxmlformats.org/officeDocument/2006/relationships/slideLayout" Target="../slideLayouts/slideLayout3.xml"/><Relationship Id="rId2" Type="http://schemas.openxmlformats.org/officeDocument/2006/relationships/image" Target="../media/image60.svg"/><Relationship Id="rId19" Type="http://schemas.openxmlformats.org/officeDocument/2006/relationships/tags" Target="../tags/tag318.xml"/><Relationship Id="rId18" Type="http://schemas.openxmlformats.org/officeDocument/2006/relationships/tags" Target="../tags/tag317.xml"/><Relationship Id="rId17" Type="http://schemas.openxmlformats.org/officeDocument/2006/relationships/tags" Target="../tags/tag316.xml"/><Relationship Id="rId16" Type="http://schemas.openxmlformats.org/officeDocument/2006/relationships/tags" Target="../tags/tag315.xml"/><Relationship Id="rId15" Type="http://schemas.openxmlformats.org/officeDocument/2006/relationships/tags" Target="../tags/tag314.xml"/><Relationship Id="rId14" Type="http://schemas.openxmlformats.org/officeDocument/2006/relationships/tags" Target="../tags/tag313.xml"/><Relationship Id="rId13" Type="http://schemas.openxmlformats.org/officeDocument/2006/relationships/tags" Target="../tags/tag312.xml"/><Relationship Id="rId12" Type="http://schemas.openxmlformats.org/officeDocument/2006/relationships/tags" Target="../tags/tag311.xml"/><Relationship Id="rId11" Type="http://schemas.openxmlformats.org/officeDocument/2006/relationships/tags" Target="../tags/tag310.xml"/><Relationship Id="rId10" Type="http://schemas.openxmlformats.org/officeDocument/2006/relationships/tags" Target="../tags/tag309.xml"/><Relationship Id="rId1" Type="http://schemas.openxmlformats.org/officeDocument/2006/relationships/image" Target="../media/image59.png"/></Relationships>
</file>

<file path=ppt/slides/_rels/slide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2" Type="http://schemas.openxmlformats.org/officeDocument/2006/relationships/notesSlide" Target="../notesSlides/notesSlide4.xml"/><Relationship Id="rId21" Type="http://schemas.openxmlformats.org/officeDocument/2006/relationships/slideLayout" Target="../slideLayouts/slideLayout3.xml"/><Relationship Id="rId20" Type="http://schemas.openxmlformats.org/officeDocument/2006/relationships/tags" Target="../tags/tag36.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19.xml"/><Relationship Id="rId7" Type="http://schemas.openxmlformats.org/officeDocument/2006/relationships/image" Target="../media/image104.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28.png"/></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21.xml"/><Relationship Id="rId7" Type="http://schemas.openxmlformats.org/officeDocument/2006/relationships/image" Target="../media/image109.png"/><Relationship Id="rId6" Type="http://schemas.openxmlformats.org/officeDocument/2006/relationships/tags" Target="../tags/tag320.xml"/><Relationship Id="rId5" Type="http://schemas.openxmlformats.org/officeDocument/2006/relationships/image" Target="../media/image108.png"/><Relationship Id="rId4" Type="http://schemas.openxmlformats.org/officeDocument/2006/relationships/image" Target="../media/image107.png"/><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28.png"/></Relationships>
</file>

<file path=ppt/slides/_rels/slide62.xml.rels><?xml version="1.0" encoding="UTF-8" standalone="yes"?>
<Relationships xmlns="http://schemas.openxmlformats.org/package/2006/relationships"><Relationship Id="rId9" Type="http://schemas.openxmlformats.org/officeDocument/2006/relationships/image" Target="../media/image113.png"/><Relationship Id="rId8" Type="http://schemas.openxmlformats.org/officeDocument/2006/relationships/image" Target="../media/image112.png"/><Relationship Id="rId7" Type="http://schemas.openxmlformats.org/officeDocument/2006/relationships/image" Target="../media/image111.png"/><Relationship Id="rId6" Type="http://schemas.openxmlformats.org/officeDocument/2006/relationships/image" Target="../media/image110.png"/><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3" Type="http://schemas.openxmlformats.org/officeDocument/2006/relationships/slideLayout" Target="../slideLayouts/slideLayout3.xml"/><Relationship Id="rId12" Type="http://schemas.openxmlformats.org/officeDocument/2006/relationships/tags" Target="../tags/tag326.xml"/><Relationship Id="rId11" Type="http://schemas.openxmlformats.org/officeDocument/2006/relationships/image" Target="../media/image60.svg"/><Relationship Id="rId10" Type="http://schemas.openxmlformats.org/officeDocument/2006/relationships/image" Target="../media/image59.png"/><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image" Target="../media/image118.png"/><Relationship Id="rId7" Type="http://schemas.openxmlformats.org/officeDocument/2006/relationships/image" Target="../media/image117.png"/><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3" Type="http://schemas.openxmlformats.org/officeDocument/2006/relationships/image" Target="../media/image43.png"/><Relationship Id="rId2" Type="http://schemas.openxmlformats.org/officeDocument/2006/relationships/image" Target="../media/image60.svg"/><Relationship Id="rId11" Type="http://schemas.openxmlformats.org/officeDocument/2006/relationships/notesSlide" Target="../notesSlides/notesSlide44.xml"/><Relationship Id="rId10" Type="http://schemas.openxmlformats.org/officeDocument/2006/relationships/slideLayout" Target="../slideLayouts/slideLayout3.xml"/><Relationship Id="rId1" Type="http://schemas.openxmlformats.org/officeDocument/2006/relationships/image" Target="../media/image59.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65.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6" Type="http://schemas.openxmlformats.org/officeDocument/2006/relationships/notesSlide" Target="../notesSlides/notesSlide45.xml"/><Relationship Id="rId15" Type="http://schemas.openxmlformats.org/officeDocument/2006/relationships/slideLayout" Target="../slideLayouts/slideLayout3.xml"/><Relationship Id="rId14" Type="http://schemas.openxmlformats.org/officeDocument/2006/relationships/tags" Target="../tags/tag339.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66.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7" Type="http://schemas.openxmlformats.org/officeDocument/2006/relationships/notesSlide" Target="../notesSlides/notesSlide46.xml"/><Relationship Id="rId16" Type="http://schemas.openxmlformats.org/officeDocument/2006/relationships/slideLayout" Target="../slideLayouts/slideLayout3.xml"/><Relationship Id="rId15" Type="http://schemas.openxmlformats.org/officeDocument/2006/relationships/tags" Target="../tags/tag351.xml"/><Relationship Id="rId14" Type="http://schemas.openxmlformats.org/officeDocument/2006/relationships/image" Target="../media/image119.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0.xml"/></Relationships>
</file>

<file path=ppt/slides/_rels/slide67.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6" Type="http://schemas.openxmlformats.org/officeDocument/2006/relationships/notesSlide" Target="../notesSlides/notesSlide47.xml"/><Relationship Id="rId15" Type="http://schemas.openxmlformats.org/officeDocument/2006/relationships/slideLayout" Target="../slideLayouts/slideLayout3.xml"/><Relationship Id="rId14" Type="http://schemas.openxmlformats.org/officeDocument/2006/relationships/tags" Target="../tags/tag363.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68.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6" Type="http://schemas.openxmlformats.org/officeDocument/2006/relationships/notesSlide" Target="../notesSlides/notesSlide48.xml"/><Relationship Id="rId15" Type="http://schemas.openxmlformats.org/officeDocument/2006/relationships/slideLayout" Target="../slideLayouts/slideLayout3.xml"/><Relationship Id="rId14" Type="http://schemas.openxmlformats.org/officeDocument/2006/relationships/tags" Target="../tags/tag375.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4.xml"/></Relationships>
</file>

<file path=ppt/slides/_rels/slide69.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7" Type="http://schemas.openxmlformats.org/officeDocument/2006/relationships/notesSlide" Target="../notesSlides/notesSlide49.xml"/><Relationship Id="rId16" Type="http://schemas.openxmlformats.org/officeDocument/2006/relationships/slideLayout" Target="../slideLayouts/slideLayout3.xml"/><Relationship Id="rId15" Type="http://schemas.openxmlformats.org/officeDocument/2006/relationships/tags" Target="../tags/tag387.xml"/><Relationship Id="rId14" Type="http://schemas.openxmlformats.org/officeDocument/2006/relationships/image" Target="../media/image120.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tags" Target="../tags/tag376.xml"/></Relationships>
</file>

<file path=ppt/slides/_rels/slide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1" Type="http://schemas.openxmlformats.org/officeDocument/2006/relationships/notesSlide" Target="../notesSlides/notesSlide5.xml"/><Relationship Id="rId30" Type="http://schemas.openxmlformats.org/officeDocument/2006/relationships/slideLayout" Target="../slideLayouts/slideLayout3.xml"/><Relationship Id="rId3" Type="http://schemas.openxmlformats.org/officeDocument/2006/relationships/tags" Target="../tags/tag39.xml"/><Relationship Id="rId29" Type="http://schemas.openxmlformats.org/officeDocument/2006/relationships/tags" Target="../tags/tag59.xml"/><Relationship Id="rId28" Type="http://schemas.openxmlformats.org/officeDocument/2006/relationships/tags" Target="../tags/tag58.xml"/><Relationship Id="rId27" Type="http://schemas.openxmlformats.org/officeDocument/2006/relationships/tags" Target="../tags/tag57.xml"/><Relationship Id="rId26" Type="http://schemas.openxmlformats.org/officeDocument/2006/relationships/tags" Target="../tags/tag56.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tags" Target="../tags/tag38.xml"/><Relationship Id="rId19" Type="http://schemas.openxmlformats.org/officeDocument/2006/relationships/image" Target="../media/image16.svg"/><Relationship Id="rId18" Type="http://schemas.openxmlformats.org/officeDocument/2006/relationships/image" Target="../media/image15.png"/><Relationship Id="rId17" Type="http://schemas.openxmlformats.org/officeDocument/2006/relationships/tags" Target="../tags/tag49.xml"/><Relationship Id="rId16" Type="http://schemas.openxmlformats.org/officeDocument/2006/relationships/image" Target="../media/image14.svg"/><Relationship Id="rId15" Type="http://schemas.openxmlformats.org/officeDocument/2006/relationships/image" Target="../media/image13.png"/><Relationship Id="rId14" Type="http://schemas.openxmlformats.org/officeDocument/2006/relationships/tags" Target="../tags/tag48.xml"/><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70.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6" Type="http://schemas.openxmlformats.org/officeDocument/2006/relationships/notesSlide" Target="../notesSlides/notesSlide50.xml"/><Relationship Id="rId15" Type="http://schemas.openxmlformats.org/officeDocument/2006/relationships/slideLayout" Target="../slideLayouts/slideLayout3.xml"/><Relationship Id="rId14" Type="http://schemas.openxmlformats.org/officeDocument/2006/relationships/tags" Target="../tags/tag399.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8.xml"/></Relationships>
</file>

<file path=ppt/slides/_rels/slide71.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6" Type="http://schemas.openxmlformats.org/officeDocument/2006/relationships/notesSlide" Target="../notesSlides/notesSlide51.xml"/><Relationship Id="rId15" Type="http://schemas.openxmlformats.org/officeDocument/2006/relationships/slideLayout" Target="../slideLayouts/slideLayout3.xml"/><Relationship Id="rId14" Type="http://schemas.openxmlformats.org/officeDocument/2006/relationships/tags" Target="../tags/tag411.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72.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tags" Target="../tags/tag419.xml"/><Relationship Id="rId7" Type="http://schemas.openxmlformats.org/officeDocument/2006/relationships/tags" Target="../tags/tag418.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6" Type="http://schemas.openxmlformats.org/officeDocument/2006/relationships/notesSlide" Target="../notesSlides/notesSlide52.xml"/><Relationship Id="rId15" Type="http://schemas.openxmlformats.org/officeDocument/2006/relationships/slideLayout" Target="../slideLayouts/slideLayout3.xml"/><Relationship Id="rId14" Type="http://schemas.openxmlformats.org/officeDocument/2006/relationships/tags" Target="../tags/tag423.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422.xml"/><Relationship Id="rId10" Type="http://schemas.openxmlformats.org/officeDocument/2006/relationships/tags" Target="../tags/tag421.xml"/><Relationship Id="rId1" Type="http://schemas.openxmlformats.org/officeDocument/2006/relationships/tags" Target="../tags/tag412.xml"/></Relationships>
</file>

<file path=ppt/slides/_rels/slide73.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6" Type="http://schemas.openxmlformats.org/officeDocument/2006/relationships/notesSlide" Target="../notesSlides/notesSlide53.xml"/><Relationship Id="rId15" Type="http://schemas.openxmlformats.org/officeDocument/2006/relationships/slideLayout" Target="../slideLayouts/slideLayout3.xml"/><Relationship Id="rId14" Type="http://schemas.openxmlformats.org/officeDocument/2006/relationships/tags" Target="../tags/tag435.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tags" Target="../tags/tag424.xml"/></Relationships>
</file>

<file path=ppt/slides/_rels/slide74.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tags" Target="../tags/tag443.xml"/><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0" Type="http://schemas.openxmlformats.org/officeDocument/2006/relationships/notesSlide" Target="../notesSlides/notesSlide54.xml"/><Relationship Id="rId2" Type="http://schemas.openxmlformats.org/officeDocument/2006/relationships/tags" Target="../tags/tag437.xml"/><Relationship Id="rId19" Type="http://schemas.openxmlformats.org/officeDocument/2006/relationships/slideLayout" Target="../slideLayouts/slideLayout3.xml"/><Relationship Id="rId18" Type="http://schemas.openxmlformats.org/officeDocument/2006/relationships/tags" Target="../tags/tag447.xml"/><Relationship Id="rId17" Type="http://schemas.openxmlformats.org/officeDocument/2006/relationships/image" Target="../media/image124.png"/><Relationship Id="rId16" Type="http://schemas.openxmlformats.org/officeDocument/2006/relationships/image" Target="../media/image123.png"/><Relationship Id="rId15" Type="http://schemas.openxmlformats.org/officeDocument/2006/relationships/image" Target="../media/image122.png"/><Relationship Id="rId14" Type="http://schemas.openxmlformats.org/officeDocument/2006/relationships/image" Target="../media/image121.png"/><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tags" Target="../tags/tag43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4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文本框 2"/>
          <p:cNvSpPr txBox="1"/>
          <p:nvPr/>
        </p:nvSpPr>
        <p:spPr>
          <a:xfrm>
            <a:off x="539115" y="520065"/>
            <a:ext cx="7720330" cy="2306955"/>
          </a:xfrm>
          <a:prstGeom prst="rect">
            <a:avLst/>
          </a:prstGeom>
          <a:noFill/>
        </p:spPr>
        <p:txBody>
          <a:bodyPr wrap="square" rtlCol="0">
            <a:spAutoFit/>
          </a:bodyPr>
          <a:p>
            <a:pPr indent="0" algn="ctr" fontAlgn="auto">
              <a:lnSpc>
                <a:spcPct val="150000"/>
              </a:lnSpc>
            </a:pPr>
            <a:r>
              <a:rPr lang="zh-CN" altLang="en-US"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天心区</a:t>
            </a:r>
            <a:r>
              <a:rPr lang="en-US" altLang="zh-CN"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支付方式改革</a:t>
            </a:r>
            <a:endParaRPr lang="zh-CN" altLang="en-US"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50000"/>
              </a:lnSpc>
            </a:pPr>
            <a:r>
              <a:rPr lang="zh-CN" altLang="en-US"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培训会议</a:t>
            </a:r>
            <a:endParaRPr lang="zh-CN" altLang="en-US" sz="4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915285" y="3543935"/>
            <a:ext cx="3048000" cy="583565"/>
          </a:xfrm>
          <a:prstGeom prst="rect">
            <a:avLst/>
          </a:prstGeom>
          <a:noFill/>
        </p:spPr>
        <p:txBody>
          <a:bodyPr wrap="square" rtlCol="0">
            <a:spAutoFit/>
          </a:bodyPr>
          <a:p>
            <a:pPr algn="ctr"/>
            <a:r>
              <a:rPr lang="en-US" altLang="zh-CN" sz="3200">
                <a:solidFill>
                  <a:schemeClr val="bg1"/>
                </a:solidFill>
              </a:rPr>
              <a:t>2024</a:t>
            </a:r>
            <a:r>
              <a:rPr lang="zh-CN" altLang="en-US" sz="3200">
                <a:solidFill>
                  <a:schemeClr val="bg1"/>
                </a:solidFill>
              </a:rPr>
              <a:t>年</a:t>
            </a:r>
            <a:r>
              <a:rPr lang="en-US" altLang="zh-CN" sz="3200">
                <a:solidFill>
                  <a:schemeClr val="bg1"/>
                </a:solidFill>
              </a:rPr>
              <a:t>10</a:t>
            </a:r>
            <a:r>
              <a:rPr lang="zh-CN" altLang="en-US" sz="3200">
                <a:solidFill>
                  <a:schemeClr val="bg1"/>
                </a:solidFill>
              </a:rPr>
              <a:t>月</a:t>
            </a:r>
            <a:r>
              <a:rPr lang="en-US" altLang="zh-CN" sz="3200">
                <a:solidFill>
                  <a:schemeClr val="bg1"/>
                </a:solidFill>
              </a:rPr>
              <a:t>29</a:t>
            </a:r>
            <a:r>
              <a:rPr lang="zh-CN" altLang="en-US" sz="3200">
                <a:solidFill>
                  <a:schemeClr val="bg1"/>
                </a:solidFill>
              </a:rPr>
              <a:t>日</a:t>
            </a:r>
            <a:endParaRPr lang="zh-CN" altLang="en-US" sz="320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分组思路</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0" name="组合 29"/>
          <p:cNvGrpSpPr/>
          <p:nvPr/>
        </p:nvGrpSpPr>
        <p:grpSpPr>
          <a:xfrm>
            <a:off x="719191" y="772160"/>
            <a:ext cx="7545334" cy="3817779"/>
            <a:chOff x="2214" y="2015"/>
            <a:chExt cx="16130" cy="8162"/>
          </a:xfrm>
        </p:grpSpPr>
        <p:cxnSp>
          <p:nvCxnSpPr>
            <p:cNvPr id="4" name="直接箭头连接符 3"/>
            <p:cNvCxnSpPr/>
            <p:nvPr/>
          </p:nvCxnSpPr>
          <p:spPr>
            <a:xfrm>
              <a:off x="9211" y="7175"/>
              <a:ext cx="8" cy="1641"/>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214" y="7115"/>
              <a:ext cx="0" cy="1704"/>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6116" y="7160"/>
              <a:ext cx="23" cy="1633"/>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33"/>
            <p:cNvSpPr txBox="1">
              <a:spLocks noChangeArrowheads="1"/>
            </p:cNvSpPr>
            <p:nvPr/>
          </p:nvSpPr>
          <p:spPr bwMode="auto">
            <a:xfrm>
              <a:off x="4865" y="2015"/>
              <a:ext cx="2457" cy="524"/>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结算清单</a:t>
              </a:r>
              <a:endPar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8" name="TextBox 34"/>
            <p:cNvSpPr txBox="1">
              <a:spLocks noChangeArrowheads="1"/>
            </p:cNvSpPr>
            <p:nvPr/>
          </p:nvSpPr>
          <p:spPr bwMode="auto">
            <a:xfrm>
              <a:off x="4338" y="3530"/>
              <a:ext cx="3509"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主要诊断大类</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(26</a:t>
              </a: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a:t>
              </a: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箭头连接符 8"/>
            <p:cNvCxnSpPr>
              <a:stCxn id="7" idx="2"/>
              <a:endCxn id="8" idx="0"/>
            </p:cNvCxnSpPr>
            <p:nvPr/>
          </p:nvCxnSpPr>
          <p:spPr>
            <a:xfrm>
              <a:off x="6093" y="2539"/>
              <a:ext cx="0" cy="991"/>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弧形 9"/>
            <p:cNvSpPr/>
            <p:nvPr/>
          </p:nvSpPr>
          <p:spPr>
            <a:xfrm>
              <a:off x="2705" y="3015"/>
              <a:ext cx="3388" cy="775"/>
            </a:xfrm>
            <a:prstGeom prst="arc">
              <a:avLst>
                <a:gd name="adj1" fmla="val 15205155"/>
                <a:gd name="adj2" fmla="val 3045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zh-CN" altLang="en-US" sz="900" b="1">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248" y="2794"/>
              <a:ext cx="2018" cy="585"/>
            </a:xfrm>
            <a:prstGeom prst="roundRect">
              <a:avLst/>
            </a:prstGeom>
            <a:solidFill>
              <a:srgbClr val="1F4E7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000" b="1" dirty="0">
                  <a:solidFill>
                    <a:schemeClr val="bg1"/>
                  </a:solidFill>
                  <a:latin typeface="微软雅黑" panose="020B0503020204020204" pitchFamily="34" charset="-122"/>
                  <a:ea typeface="微软雅黑" panose="020B0503020204020204" pitchFamily="34" charset="-122"/>
                </a:rPr>
                <a:t>主要诊断</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 name="圆角矩形 12"/>
            <p:cNvSpPr/>
            <p:nvPr/>
          </p:nvSpPr>
          <p:spPr>
            <a:xfrm>
              <a:off x="2270" y="5478"/>
              <a:ext cx="2018" cy="585"/>
            </a:xfrm>
            <a:prstGeom prst="roundRect">
              <a:avLst/>
            </a:prstGeom>
            <a:solidFill>
              <a:srgbClr val="1F4E7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000" b="1" dirty="0">
                  <a:solidFill>
                    <a:schemeClr val="bg1"/>
                  </a:solidFill>
                  <a:latin typeface="微软雅黑" panose="020B0503020204020204" pitchFamily="34" charset="-122"/>
                  <a:ea typeface="微软雅黑" panose="020B0503020204020204" pitchFamily="34" charset="-122"/>
                </a:rPr>
                <a:t>主要操作</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3" name="TextBox 46"/>
            <p:cNvSpPr txBox="1">
              <a:spLocks noChangeArrowheads="1"/>
            </p:cNvSpPr>
            <p:nvPr/>
          </p:nvSpPr>
          <p:spPr bwMode="auto">
            <a:xfrm>
              <a:off x="2214" y="6375"/>
              <a:ext cx="2018"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手术组</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extBox 47"/>
            <p:cNvSpPr txBox="1">
              <a:spLocks noChangeArrowheads="1"/>
            </p:cNvSpPr>
            <p:nvPr/>
          </p:nvSpPr>
          <p:spPr bwMode="auto">
            <a:xfrm>
              <a:off x="5061" y="6439"/>
              <a:ext cx="2065"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操作组</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5" name="直接连接符 14"/>
            <p:cNvCxnSpPr>
              <a:endCxn id="19" idx="1"/>
            </p:cNvCxnSpPr>
            <p:nvPr/>
          </p:nvCxnSpPr>
          <p:spPr>
            <a:xfrm flipV="1">
              <a:off x="4331" y="5770"/>
              <a:ext cx="3916" cy="3"/>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13" idx="0"/>
            </p:cNvCxnSpPr>
            <p:nvPr/>
          </p:nvCxnSpPr>
          <p:spPr>
            <a:xfrm flipH="1">
              <a:off x="3224" y="5773"/>
              <a:ext cx="2944" cy="60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18" idx="0"/>
            </p:cNvCxnSpPr>
            <p:nvPr/>
          </p:nvCxnSpPr>
          <p:spPr>
            <a:xfrm>
              <a:off x="6094" y="5782"/>
              <a:ext cx="3116" cy="67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57"/>
            <p:cNvSpPr txBox="1">
              <a:spLocks noChangeArrowheads="1"/>
            </p:cNvSpPr>
            <p:nvPr/>
          </p:nvSpPr>
          <p:spPr bwMode="auto">
            <a:xfrm>
              <a:off x="8222" y="6455"/>
              <a:ext cx="1977"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内科组</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圆角矩形 19"/>
            <p:cNvSpPr/>
            <p:nvPr/>
          </p:nvSpPr>
          <p:spPr>
            <a:xfrm>
              <a:off x="8247" y="5477"/>
              <a:ext cx="1952" cy="585"/>
            </a:xfrm>
            <a:prstGeom prst="roundRect">
              <a:avLst/>
            </a:prstGeom>
            <a:solidFill>
              <a:srgbClr val="1F4E7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000" b="1" dirty="0">
                  <a:solidFill>
                    <a:schemeClr val="bg1"/>
                  </a:solidFill>
                  <a:latin typeface="微软雅黑" panose="020B0503020204020204" pitchFamily="34" charset="-122"/>
                  <a:ea typeface="微软雅黑" panose="020B0503020204020204" pitchFamily="34" charset="-122"/>
                </a:rPr>
                <a:t>主要诊断</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0" name="圆角矩形 20"/>
            <p:cNvSpPr/>
            <p:nvPr/>
          </p:nvSpPr>
          <p:spPr>
            <a:xfrm>
              <a:off x="2248" y="7770"/>
              <a:ext cx="8052" cy="585"/>
            </a:xfrm>
            <a:prstGeom prst="roundRect">
              <a:avLst/>
            </a:prstGeom>
            <a:solidFill>
              <a:srgbClr val="1F4E7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000" b="1" dirty="0">
                  <a:solidFill>
                    <a:schemeClr val="bg1"/>
                  </a:solidFill>
                  <a:latin typeface="微软雅黑" panose="020B0503020204020204" pitchFamily="34" charset="-122"/>
                  <a:ea typeface="微软雅黑" panose="020B0503020204020204" pitchFamily="34" charset="-122"/>
                </a:rPr>
                <a:t>病例个体特征：合并症和伴随病</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1" name="TextBox 65"/>
            <p:cNvSpPr txBox="1">
              <a:spLocks noChangeArrowheads="1"/>
            </p:cNvSpPr>
            <p:nvPr/>
          </p:nvSpPr>
          <p:spPr bwMode="auto">
            <a:xfrm>
              <a:off x="2348" y="8823"/>
              <a:ext cx="1732"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外科组</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extBox 66"/>
            <p:cNvSpPr txBox="1">
              <a:spLocks noChangeArrowheads="1"/>
            </p:cNvSpPr>
            <p:nvPr/>
          </p:nvSpPr>
          <p:spPr bwMode="auto">
            <a:xfrm>
              <a:off x="5040" y="8799"/>
              <a:ext cx="2143"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非手术室操作</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extBox 67"/>
            <p:cNvSpPr txBox="1">
              <a:spLocks noChangeArrowheads="1"/>
            </p:cNvSpPr>
            <p:nvPr/>
          </p:nvSpPr>
          <p:spPr bwMode="auto">
            <a:xfrm>
              <a:off x="8353" y="8823"/>
              <a:ext cx="1732" cy="853"/>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内科组</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685800" eaLnBrk="1" hangingPunct="1">
                <a:defRPr/>
              </a:pPr>
              <a:r>
                <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endParaRPr lang="en-US"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7" name="组合 94"/>
            <p:cNvGrpSpPr/>
            <p:nvPr/>
          </p:nvGrpSpPr>
          <p:grpSpPr bwMode="auto">
            <a:xfrm>
              <a:off x="10809" y="2795"/>
              <a:ext cx="263" cy="7326"/>
              <a:chOff x="7785916" y="1215216"/>
              <a:chExt cx="215108" cy="5430082"/>
            </a:xfrm>
          </p:grpSpPr>
          <p:cxnSp>
            <p:nvCxnSpPr>
              <p:cNvPr id="70" name="直接连接符 69"/>
              <p:cNvCxnSpPr/>
              <p:nvPr/>
            </p:nvCxnSpPr>
            <p:spPr>
              <a:xfrm rot="5400000">
                <a:off x="5071671" y="3929461"/>
                <a:ext cx="5430082" cy="1593"/>
              </a:xfrm>
              <a:prstGeom prst="line">
                <a:avLst/>
              </a:prstGeom>
              <a:ln w="38100">
                <a:solidFill>
                  <a:srgbClr val="1F4E79"/>
                </a:solidFill>
                <a:headEnd type="diamond"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71" name="直接连接符 70"/>
              <p:cNvCxnSpPr/>
              <p:nvPr/>
            </p:nvCxnSpPr>
            <p:spPr>
              <a:xfrm>
                <a:off x="7785916" y="2643767"/>
                <a:ext cx="215108" cy="1587"/>
              </a:xfrm>
              <a:prstGeom prst="line">
                <a:avLst/>
              </a:prstGeom>
              <a:ln>
                <a:solidFill>
                  <a:srgbClr val="1F4E79"/>
                </a:solidFill>
              </a:ln>
            </p:spPr>
            <p:style>
              <a:lnRef idx="1">
                <a:schemeClr val="accent2"/>
              </a:lnRef>
              <a:fillRef idx="0">
                <a:schemeClr val="accent2"/>
              </a:fillRef>
              <a:effectRef idx="0">
                <a:schemeClr val="accent2"/>
              </a:effectRef>
              <a:fontRef idx="minor">
                <a:schemeClr val="tx1"/>
              </a:fontRef>
            </p:style>
          </p:cxnSp>
          <p:cxnSp>
            <p:nvCxnSpPr>
              <p:cNvPr id="72" name="直接连接符 71"/>
              <p:cNvCxnSpPr/>
              <p:nvPr/>
            </p:nvCxnSpPr>
            <p:spPr>
              <a:xfrm>
                <a:off x="7785916" y="4142159"/>
                <a:ext cx="215108" cy="1587"/>
              </a:xfrm>
              <a:prstGeom prst="line">
                <a:avLst/>
              </a:prstGeom>
              <a:ln>
                <a:solidFill>
                  <a:srgbClr val="1F4E79"/>
                </a:solidFill>
              </a:ln>
            </p:spPr>
            <p:style>
              <a:lnRef idx="1">
                <a:schemeClr val="accent2"/>
              </a:lnRef>
              <a:fillRef idx="0">
                <a:schemeClr val="accent2"/>
              </a:fillRef>
              <a:effectRef idx="0">
                <a:schemeClr val="accent2"/>
              </a:effectRef>
              <a:fontRef idx="minor">
                <a:schemeClr val="tx1"/>
              </a:fontRef>
            </p:style>
          </p:cxnSp>
          <p:cxnSp>
            <p:nvCxnSpPr>
              <p:cNvPr id="73" name="直接连接符 72"/>
              <p:cNvCxnSpPr/>
              <p:nvPr/>
            </p:nvCxnSpPr>
            <p:spPr>
              <a:xfrm>
                <a:off x="7785916" y="5999276"/>
                <a:ext cx="215108" cy="1587"/>
              </a:xfrm>
              <a:prstGeom prst="line">
                <a:avLst/>
              </a:prstGeom>
              <a:ln>
                <a:solidFill>
                  <a:srgbClr val="1F4E79"/>
                </a:solidFill>
              </a:ln>
            </p:spPr>
            <p:style>
              <a:lnRef idx="1">
                <a:schemeClr val="accent2"/>
              </a:lnRef>
              <a:fillRef idx="0">
                <a:schemeClr val="accent2"/>
              </a:fillRef>
              <a:effectRef idx="0">
                <a:schemeClr val="accent2"/>
              </a:effectRef>
              <a:fontRef idx="minor">
                <a:schemeClr val="tx1"/>
              </a:fontRef>
            </p:style>
          </p:cxnSp>
        </p:grpSp>
        <p:sp>
          <p:nvSpPr>
            <p:cNvPr id="68" name="TextBox 88"/>
            <p:cNvSpPr txBox="1">
              <a:spLocks noChangeArrowheads="1"/>
            </p:cNvSpPr>
            <p:nvPr/>
          </p:nvSpPr>
          <p:spPr bwMode="auto">
            <a:xfrm>
              <a:off x="11017" y="4565"/>
              <a:ext cx="1053" cy="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000" dirty="0">
                  <a:solidFill>
                    <a:schemeClr val="bg1"/>
                  </a:solidFill>
                  <a:latin typeface="微软雅黑" panose="020B0503020204020204" pitchFamily="34" charset="-122"/>
                  <a:ea typeface="微软雅黑" panose="020B0503020204020204" pitchFamily="34" charset="-122"/>
                </a:rPr>
                <a:t>临床经验为主，统计分析为辅</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9" name="TextBox 89"/>
            <p:cNvSpPr txBox="1">
              <a:spLocks noChangeArrowheads="1"/>
            </p:cNvSpPr>
            <p:nvPr/>
          </p:nvSpPr>
          <p:spPr bwMode="auto">
            <a:xfrm>
              <a:off x="11028" y="8008"/>
              <a:ext cx="1053" cy="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000" dirty="0">
                  <a:solidFill>
                    <a:schemeClr val="bg1"/>
                  </a:solidFill>
                  <a:latin typeface="微软雅黑" panose="020B0503020204020204" pitchFamily="34" charset="-122"/>
                  <a:ea typeface="微软雅黑" panose="020B0503020204020204" pitchFamily="34" charset="-122"/>
                </a:rPr>
                <a:t>统计分析为主，临床经验为辅</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706" y="4387"/>
              <a:ext cx="6772" cy="787"/>
            </a:xfrm>
            <a:prstGeom prst="rect">
              <a:avLst/>
            </a:prstGeom>
            <a:noFill/>
            <a:ln>
              <a:solidFill>
                <a:srgbClr val="083863"/>
              </a:solidFill>
              <a:prstDash val="dash"/>
            </a:ln>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先期分组（Pre-MDC）：MDCA、MDC</a:t>
              </a:r>
              <a:r>
                <a:rPr lang="en-US" altLang="zh-CN"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MDCY</a:t>
              </a:r>
              <a:r>
                <a:rPr lang="zh-CN" altLang="en-US"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t>
              </a:r>
              <a:r>
                <a:rPr lang="en-US" altLang="zh-CN"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4" name="直接箭头连接符 23"/>
            <p:cNvCxnSpPr>
              <a:stCxn id="23" idx="2"/>
              <a:endCxn id="14" idx="0"/>
            </p:cNvCxnSpPr>
            <p:nvPr/>
          </p:nvCxnSpPr>
          <p:spPr>
            <a:xfrm>
              <a:off x="6093" y="5174"/>
              <a:ext cx="1" cy="1265"/>
            </a:xfrm>
            <a:prstGeom prst="straightConnector1">
              <a:avLst/>
            </a:prstGeom>
            <a:ln>
              <a:solidFill>
                <a:srgbClr val="1F4E79"/>
              </a:solidFill>
              <a:tailEnd type="arrow"/>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12782" y="8001"/>
              <a:ext cx="5133" cy="524"/>
            </a:xfrm>
            <a:prstGeom prst="rect">
              <a:avLst/>
            </a:prstGeom>
            <a:noFill/>
          </p:spPr>
          <p:txBody>
            <a:bodyPr wrap="square" rtlCol="0" anchor="t">
              <a:spAutoFit/>
            </a:bodyPr>
            <a:lstStyle/>
            <a:p>
              <a:pPr algn="l"/>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 1.</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修订版 （医保编码</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12782" y="6343"/>
              <a:ext cx="3459" cy="853"/>
            </a:xfrm>
            <a:prstGeom prst="rect">
              <a:avLst/>
            </a:prstGeom>
            <a:noFill/>
          </p:spPr>
          <p:txBody>
            <a:bodyPr wrap="square" rtlCol="0" anchor="t">
              <a:spAutoFit/>
            </a:bodyPr>
            <a:lstStyle/>
            <a:p>
              <a:pPr algn="l"/>
              <a:r>
                <a:rPr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ICD-10</a:t>
              </a:r>
              <a:r>
                <a:rPr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国际疾病分类编码</a:t>
              </a:r>
              <a:endParaRPr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12782" y="7172"/>
              <a:ext cx="5562" cy="524"/>
            </a:xfrm>
            <a:prstGeom prst="rect">
              <a:avLst/>
            </a:prstGeom>
            <a:noFill/>
          </p:spPr>
          <p:txBody>
            <a:bodyPr wrap="square" rtlCol="0" anchor="t">
              <a:spAutoFit/>
            </a:bodyPr>
            <a:lstStyle/>
            <a:p>
              <a:pPr algn="l"/>
              <a:r>
                <a:rPr 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ICD-9-CM-3手术操作分类代码国家临床版</a:t>
              </a:r>
              <a:endParaRPr 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8" name="图片 27"/>
            <p:cNvPicPr>
              <a:picLocks noChangeAspect="1"/>
            </p:cNvPicPr>
            <p:nvPr/>
          </p:nvPicPr>
          <p:blipFill>
            <a:blip r:embed="rId1"/>
            <a:stretch>
              <a:fillRect/>
            </a:stretch>
          </p:blipFill>
          <p:spPr>
            <a:xfrm>
              <a:off x="12782" y="2467"/>
              <a:ext cx="4210" cy="3450"/>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分组思路</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9" name="图片 18"/>
          <p:cNvPicPr>
            <a:picLocks noChangeAspect="1"/>
          </p:cNvPicPr>
          <p:nvPr/>
        </p:nvPicPr>
        <p:blipFill>
          <a:blip r:embed="rId1"/>
          <a:stretch>
            <a:fillRect/>
          </a:stretch>
        </p:blipFill>
        <p:spPr>
          <a:xfrm>
            <a:off x="3689350" y="1279525"/>
            <a:ext cx="1487170" cy="2947035"/>
          </a:xfrm>
          <a:prstGeom prst="rect">
            <a:avLst/>
          </a:prstGeom>
        </p:spPr>
      </p:pic>
      <p:sp>
        <p:nvSpPr>
          <p:cNvPr id="15" name="object 15"/>
          <p:cNvSpPr txBox="1"/>
          <p:nvPr/>
        </p:nvSpPr>
        <p:spPr>
          <a:xfrm>
            <a:off x="310515" y="4297680"/>
            <a:ext cx="8522970" cy="227965"/>
          </a:xfrm>
          <a:prstGeom prst="rect">
            <a:avLst/>
          </a:prstGeom>
          <a:solidFill>
            <a:srgbClr val="001848"/>
          </a:solidFill>
        </p:spPr>
        <p:txBody>
          <a:bodyPr vert="horz" wrap="square" lIns="0" tIns="12700" rIns="0" bIns="0" rtlCol="0">
            <a:spAutoFit/>
          </a:bodyPr>
          <a:p>
            <a:pPr marL="12700" algn="ctr">
              <a:lnSpc>
                <a:spcPct val="100000"/>
              </a:lnSpc>
              <a:spcBef>
                <a:spcPts val="100"/>
              </a:spcBef>
            </a:pP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病例优先进入</a:t>
            </a:r>
            <a:r>
              <a:rPr 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先期分组</a:t>
            </a:r>
            <a:r>
              <a:rPr sz="1400" spc="-2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MDCA,MDCP,MDCY,MDCZ</a:t>
            </a:r>
            <a:r>
              <a:rPr lang="zh-CN"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剩余</a:t>
            </a: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按顺序入组</a:t>
            </a:r>
            <a:endPar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object 16"/>
          <p:cNvSpPr txBox="1"/>
          <p:nvPr/>
        </p:nvSpPr>
        <p:spPr>
          <a:xfrm>
            <a:off x="310515" y="774700"/>
            <a:ext cx="8428355" cy="474345"/>
          </a:xfrm>
          <a:prstGeom prst="rect">
            <a:avLst/>
          </a:prstGeom>
        </p:spPr>
        <p:txBody>
          <a:bodyPr vert="horz" wrap="square" lIns="0" tIns="12700" rIns="0" bIns="0" rtlCol="0">
            <a:spAutoFit/>
          </a:bodyPr>
          <a:p>
            <a:pPr marL="12700">
              <a:lnSpc>
                <a:spcPct val="100000"/>
              </a:lnSpc>
              <a:spcBef>
                <a:spcPts val="100"/>
              </a:spcBef>
            </a:pPr>
            <a:r>
              <a:rPr lang="en-US" sz="1600" b="1" dirty="0">
                <a:latin typeface="微软雅黑" panose="020B0503020204020204" pitchFamily="34" charset="-122"/>
                <a:ea typeface="微软雅黑" panose="020B0503020204020204" pitchFamily="34" charset="-122"/>
                <a:cs typeface="微软雅黑" panose="020B0503020204020204" pitchFamily="34" charset="-122"/>
              </a:rPr>
              <a:t>    </a:t>
            </a:r>
            <a:r>
              <a:rPr lang="en-US" sz="1400" b="1" dirty="0">
                <a:latin typeface="微软雅黑" panose="020B0503020204020204" pitchFamily="34" charset="-122"/>
                <a:ea typeface="微软雅黑" panose="020B0503020204020204" pitchFamily="34" charset="-122"/>
                <a:cs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为保证分组的科学性，将消耗大量医疗</a:t>
            </a: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资源的病例单独成组，减少对整体分组</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效能的影响，设立先期分组（P</a:t>
            </a:r>
            <a:r>
              <a:rPr sz="14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a:t>
            </a: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a:t>
            </a:r>
            <a:r>
              <a:rPr sz="14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4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a:t>
            </a:r>
            <a:endPar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object 18"/>
          <p:cNvSpPr/>
          <p:nvPr/>
        </p:nvSpPr>
        <p:spPr>
          <a:xfrm>
            <a:off x="3415030" y="1487170"/>
            <a:ext cx="215265" cy="2082800"/>
          </a:xfrm>
          <a:custGeom>
            <a:avLst/>
            <a:gdLst/>
            <a:ahLst/>
            <a:cxnLst/>
            <a:rect l="l" t="t" r="r" b="b"/>
            <a:pathLst>
              <a:path w="215264" h="2254250">
                <a:moveTo>
                  <a:pt x="214884" y="2253996"/>
                </a:moveTo>
                <a:lnTo>
                  <a:pt x="173075" y="2252591"/>
                </a:lnTo>
                <a:lnTo>
                  <a:pt x="138922" y="2248757"/>
                </a:lnTo>
                <a:lnTo>
                  <a:pt x="115889" y="2243066"/>
                </a:lnTo>
                <a:lnTo>
                  <a:pt x="107442" y="2236089"/>
                </a:lnTo>
                <a:lnTo>
                  <a:pt x="107442" y="773683"/>
                </a:lnTo>
                <a:lnTo>
                  <a:pt x="98994" y="766706"/>
                </a:lnTo>
                <a:lnTo>
                  <a:pt x="75961" y="761015"/>
                </a:lnTo>
                <a:lnTo>
                  <a:pt x="41808" y="757181"/>
                </a:lnTo>
                <a:lnTo>
                  <a:pt x="0" y="755776"/>
                </a:lnTo>
                <a:lnTo>
                  <a:pt x="41808" y="754372"/>
                </a:lnTo>
                <a:lnTo>
                  <a:pt x="75961" y="750538"/>
                </a:lnTo>
                <a:lnTo>
                  <a:pt x="98994" y="744847"/>
                </a:lnTo>
                <a:lnTo>
                  <a:pt x="107442" y="737869"/>
                </a:lnTo>
                <a:lnTo>
                  <a:pt x="107442" y="17906"/>
                </a:lnTo>
                <a:lnTo>
                  <a:pt x="115889" y="10929"/>
                </a:lnTo>
                <a:lnTo>
                  <a:pt x="138922" y="5238"/>
                </a:lnTo>
                <a:lnTo>
                  <a:pt x="173075" y="1404"/>
                </a:lnTo>
                <a:lnTo>
                  <a:pt x="214884" y="0"/>
                </a:lnTo>
              </a:path>
            </a:pathLst>
          </a:custGeom>
          <a:ln w="28575">
            <a:solidFill>
              <a:schemeClr val="accent2"/>
            </a:solidFill>
          </a:ln>
        </p:spPr>
        <p:txBody>
          <a:bodyPr wrap="square" lIns="0" tIns="0" rIns="0" bIns="0" rtlCol="0"/>
          <a:p/>
        </p:txBody>
      </p:sp>
      <p:sp>
        <p:nvSpPr>
          <p:cNvPr id="20" name="object 12"/>
          <p:cNvSpPr txBox="1"/>
          <p:nvPr/>
        </p:nvSpPr>
        <p:spPr>
          <a:xfrm>
            <a:off x="1464817" y="1621789"/>
            <a:ext cx="1168400" cy="289560"/>
          </a:xfrm>
          <a:prstGeom prst="rect">
            <a:avLst/>
          </a:prstGeom>
        </p:spPr>
        <p:txBody>
          <a:bodyPr vert="horz" wrap="square" lIns="0" tIns="12700" rIns="0" bIns="0" rtlCol="0">
            <a:spAutoFit/>
          </a:bodyPr>
          <a:p>
            <a:pPr marL="12700">
              <a:lnSpc>
                <a:spcPct val="100000"/>
              </a:lnSpc>
              <a:spcBef>
                <a:spcPts val="100"/>
              </a:spcBef>
            </a:pPr>
            <a:r>
              <a:rPr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待分组病例</a:t>
            </a:r>
            <a:endParaRPr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虚尾箭头 5"/>
          <p:cNvSpPr/>
          <p:nvPr/>
        </p:nvSpPr>
        <p:spPr>
          <a:xfrm>
            <a:off x="2683510" y="1513205"/>
            <a:ext cx="573405" cy="506730"/>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分组举例</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548005" y="880110"/>
            <a:ext cx="4320000" cy="1572260"/>
          </a:xfrm>
          <a:prstGeom prst="rect">
            <a:avLst/>
          </a:prstGeom>
          <a:solidFill>
            <a:srgbClr val="0070C0"/>
          </a:solidFill>
        </p:spPr>
        <p:txBody>
          <a:bodyPr wrap="square" rtlCol="0" anchor="t">
            <a:noAutofit/>
          </a:bodyPr>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腕部尺动脉损伤</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S65.000x002</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其他诊断：1.腕部正中神经损伤 S64.100x001               </a:t>
            </a:r>
            <a:endParaRPr kumimoji="0" lang="zh-CN" altLang="en-US" sz="1200" i="0" u="none" strike="noStrike" kern="1200" cap="none" spc="0" normalizeH="0" baseline="0" noProof="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2.腕部指屈肌健损伤 S66.100x006</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3.上肢开放性伤口 T11. 100</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4.</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I10.x00x002</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低钾血症</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E87.600</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6.</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中度贫血</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D64.902</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61122" name="图片 1"/>
          <p:cNvPicPr>
            <a:picLocks noChangeAspect="1"/>
          </p:cNvPicPr>
          <p:nvPr/>
        </p:nvPicPr>
        <p:blipFill>
          <a:blip r:embed="rId1"/>
          <a:stretch>
            <a:fillRect/>
          </a:stretch>
        </p:blipFill>
        <p:spPr>
          <a:xfrm>
            <a:off x="548005" y="2536825"/>
            <a:ext cx="3865880" cy="2108835"/>
          </a:xfrm>
          <a:prstGeom prst="rect">
            <a:avLst/>
          </a:prstGeom>
          <a:noFill/>
          <a:ln w="9525">
            <a:noFill/>
          </a:ln>
        </p:spPr>
      </p:pic>
      <p:sp>
        <p:nvSpPr>
          <p:cNvPr id="21" name="文本框 20"/>
          <p:cNvSpPr txBox="1"/>
          <p:nvPr/>
        </p:nvSpPr>
        <p:spPr>
          <a:xfrm>
            <a:off x="8285480" y="2536825"/>
            <a:ext cx="334010" cy="2100580"/>
          </a:xfrm>
          <a:prstGeom prst="rect">
            <a:avLst/>
          </a:prstGeom>
          <a:solidFill>
            <a:srgbClr val="1F4E79"/>
          </a:solidFill>
        </p:spPr>
        <p:txBody>
          <a:bodyPr wrap="square" rtlCol="0" anchor="ctr" anchorCtr="0">
            <a:noAutofit/>
          </a:bodyPr>
          <a:p>
            <a:pPr marR="0" indent="0" algn="ctr" defTabSz="914400" rtl="0" eaLnBrk="0" fontAlgn="base" latinLnBrk="0" hangingPunct="0">
              <a:lnSpc>
                <a:spcPct val="150000"/>
              </a:lnSpc>
              <a:spcBef>
                <a:spcPct val="20000"/>
              </a:spcBef>
              <a:spcAft>
                <a:spcPct val="0"/>
              </a:spcAft>
              <a:buClrTx/>
              <a:buSzTx/>
              <a:buNone/>
            </a:pPr>
            <a:r>
              <a:rPr lang="zh-CN" altLang="en-US"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入</a:t>
            </a:r>
            <a:r>
              <a:rPr lang="en-US" altLang="zh-CN"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MDC</a:t>
            </a:r>
            <a:endParaRPr lang="en-US" altLang="zh-CN"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ctr" defTabSz="914400" rtl="0" eaLnBrk="0" fontAlgn="base" latinLnBrk="0" hangingPunct="0">
              <a:lnSpc>
                <a:spcPct val="150000"/>
              </a:lnSpc>
              <a:spcBef>
                <a:spcPct val="20000"/>
              </a:spcBef>
              <a:spcAft>
                <a:spcPct val="0"/>
              </a:spcAft>
              <a:buClrTx/>
              <a:buSzTx/>
              <a:buNone/>
            </a:pPr>
            <a:r>
              <a:rPr lang="en-US" altLang="zh-CN"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F</a:t>
            </a:r>
            <a:r>
              <a:rPr lang="zh-CN" altLang="en-US"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altLang="en-US" sz="14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563110" y="880110"/>
            <a:ext cx="4051935" cy="1572895"/>
          </a:xfrm>
          <a:prstGeom prst="rect">
            <a:avLst/>
          </a:prstGeom>
          <a:solidFill>
            <a:srgbClr val="0070C0"/>
          </a:solidFill>
        </p:spPr>
        <p:txBody>
          <a:bodyPr wrap="square" rtlCol="0" anchor="t">
            <a:noAutofit/>
          </a:bodyPr>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主要手术及操作：动脉缝合术  39.3100</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其他手术及操作：</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1.正中神经吻合术 04.7412</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2.肌腱缝合术 83.6401</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3.穴位贴敷 93.3910</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4419600" y="2536825"/>
            <a:ext cx="3860165" cy="2099945"/>
          </a:xfrm>
          <a:prstGeom prst="rect">
            <a:avLst/>
          </a:prstGeom>
        </p:spPr>
      </p:pic>
      <p:cxnSp>
        <p:nvCxnSpPr>
          <p:cNvPr id="4" name="直接连接符 3"/>
          <p:cNvCxnSpPr/>
          <p:nvPr/>
        </p:nvCxnSpPr>
        <p:spPr>
          <a:xfrm>
            <a:off x="4410000" y="892810"/>
            <a:ext cx="0" cy="1560195"/>
          </a:xfrm>
          <a:prstGeom prst="line">
            <a:avLst/>
          </a:prstGeom>
          <a:ln w="9525" cap="flat" cmpd="sng" algn="ctr">
            <a:solidFill>
              <a:schemeClr val="tx1"/>
            </a:solidFill>
            <a:prstDash val="dash"/>
          </a:ln>
        </p:spPr>
        <p:style>
          <a:lnRef idx="0">
            <a:schemeClr val="accent1"/>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分组举例</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63170" name="图片 1"/>
          <p:cNvPicPr>
            <a:picLocks noChangeAspect="1"/>
          </p:cNvPicPr>
          <p:nvPr/>
        </p:nvPicPr>
        <p:blipFill>
          <a:blip r:embed="rId1"/>
          <a:stretch>
            <a:fillRect/>
          </a:stretch>
        </p:blipFill>
        <p:spPr>
          <a:xfrm>
            <a:off x="323850" y="841375"/>
            <a:ext cx="4065270" cy="2305050"/>
          </a:xfrm>
          <a:prstGeom prst="rect">
            <a:avLst/>
          </a:prstGeom>
          <a:noFill/>
          <a:ln w="9525">
            <a:noFill/>
          </a:ln>
        </p:spPr>
      </p:pic>
      <p:sp>
        <p:nvSpPr>
          <p:cNvPr id="9" name="文本框 8"/>
          <p:cNvSpPr txBox="1"/>
          <p:nvPr/>
        </p:nvSpPr>
        <p:spPr>
          <a:xfrm>
            <a:off x="323850" y="3220720"/>
            <a:ext cx="8650605" cy="414020"/>
          </a:xfrm>
          <a:prstGeom prst="rect">
            <a:avLst/>
          </a:prstGeom>
          <a:solidFill>
            <a:srgbClr val="0070C0"/>
          </a:solidFill>
        </p:spPr>
        <p:txBody>
          <a:bodyPr wrap="square" rtlCol="0" anchor="t">
            <a:spAutoFit/>
          </a:bodyPr>
          <a:p>
            <a:pPr marR="0" indent="0" algn="ctr" defTabSz="914400" rtl="0" eaLnBrk="0" fontAlgn="base" latinLnBrk="0" hangingPunct="0">
              <a:lnSpc>
                <a:spcPct val="150000"/>
              </a:lnSpc>
              <a:spcBef>
                <a:spcPct val="20000"/>
              </a:spcBef>
              <a:spcAft>
                <a:spcPct val="0"/>
              </a:spcAft>
              <a:buClrTx/>
              <a:buSzTx/>
              <a:buFont typeface="Wingdings" panose="05000000000000000000" charset="0"/>
              <a:buNone/>
            </a:pP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主要手术</a:t>
            </a:r>
            <a:r>
              <a:rPr lang="en-US" altLang="zh-CN"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动脉缝合术  39.3100</a:t>
            </a:r>
            <a:r>
              <a:rPr 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，入</a:t>
            </a:r>
            <a:r>
              <a:rPr lang="en-US" altLang="zh-CN"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外科</a:t>
            </a:r>
            <a:r>
              <a:rPr lang="en-US" altLang="zh-CN"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FF2</a:t>
            </a: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4428490" y="846455"/>
            <a:ext cx="4574540" cy="22942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分组举例</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575945" y="1057910"/>
            <a:ext cx="3432175" cy="1603375"/>
          </a:xfrm>
          <a:prstGeom prst="rect">
            <a:avLst/>
          </a:prstGeom>
          <a:solidFill>
            <a:srgbClr val="0070C0"/>
          </a:solidFill>
        </p:spPr>
        <p:txBody>
          <a:bodyPr wrap="square" rtlCol="0" anchor="t">
            <a:spAutoFit/>
          </a:bodyPr>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腕部尺动脉损伤  S65.000x002</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其他诊断：1.腕部正中神经损伤 S64.100x001               </a:t>
            </a:r>
            <a:endParaRPr kumimoji="0" lang="zh-CN" altLang="en-US" sz="1200" i="0" u="none" strike="noStrike" kern="1200" cap="none" spc="0" normalizeH="0" baseline="0" noProof="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2.腕部指屈肌健损伤 S66.100x006</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3.上肢开放性伤口 T11. 100</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4.</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I10.x00x002</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低钾血症</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E87.600</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6.</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中度贫血</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D64.902</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圆角矩形 3"/>
          <p:cNvSpPr/>
          <p:nvPr/>
        </p:nvSpPr>
        <p:spPr>
          <a:xfrm>
            <a:off x="1370965" y="1309370"/>
            <a:ext cx="2505710" cy="1311275"/>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下箭头 4"/>
          <p:cNvSpPr/>
          <p:nvPr/>
        </p:nvSpPr>
        <p:spPr>
          <a:xfrm>
            <a:off x="2090420" y="2744470"/>
            <a:ext cx="262255" cy="351155"/>
          </a:xfrm>
          <a:prstGeom prst="downArrow">
            <a:avLst/>
          </a:prstGeom>
        </p:spPr>
        <p:style>
          <a:lnRef idx="0">
            <a:srgbClr val="FFFFFF"/>
          </a:lnRef>
          <a:fillRef idx="1">
            <a:schemeClr val="accent6"/>
          </a:fillRef>
          <a:effectRef idx="1">
            <a:schemeClr val="accent6"/>
          </a:effectRef>
          <a:fontRef idx="minor">
            <a:schemeClr val="dk1"/>
          </a:fontRef>
        </p:style>
        <p:txBody>
          <a:bodyPr rtlCol="0" anchor="ctr"/>
          <a:p>
            <a:pPr algn="ctr"/>
            <a:endParaRPr lang="zh-CN" altLang="en-US"/>
          </a:p>
        </p:txBody>
      </p:sp>
      <p:sp>
        <p:nvSpPr>
          <p:cNvPr id="6" name="矩形 5"/>
          <p:cNvSpPr/>
          <p:nvPr/>
        </p:nvSpPr>
        <p:spPr>
          <a:xfrm>
            <a:off x="575945" y="3178810"/>
            <a:ext cx="3431540" cy="468630"/>
          </a:xfrm>
          <a:prstGeom prst="rect">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分别于</a:t>
            </a:r>
            <a:r>
              <a:rPr lang="en-US" altLang="zh-CN"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MCC</a:t>
            </a: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表中查找其他诊断，进行匹配</a:t>
            </a:r>
            <a:endPar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65218" name="图片 1"/>
          <p:cNvPicPr>
            <a:picLocks noChangeAspect="1"/>
          </p:cNvPicPr>
          <p:nvPr/>
        </p:nvPicPr>
        <p:blipFill>
          <a:blip r:embed="rId1"/>
          <a:stretch>
            <a:fillRect/>
          </a:stretch>
        </p:blipFill>
        <p:spPr>
          <a:xfrm>
            <a:off x="4140200" y="1057910"/>
            <a:ext cx="4641850" cy="324929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分组举例</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647065" y="915670"/>
            <a:ext cx="3432175" cy="1603375"/>
          </a:xfrm>
          <a:prstGeom prst="rect">
            <a:avLst/>
          </a:prstGeom>
          <a:solidFill>
            <a:srgbClr val="0070C0"/>
          </a:solidFill>
        </p:spPr>
        <p:txBody>
          <a:bodyPr wrap="square" rtlCol="0" anchor="t">
            <a:spAutoFit/>
          </a:bodyPr>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腕部尺动脉损伤  S65.000x002</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l" defTabSz="914400" rtl="0" eaLnBrk="0" fontAlgn="base" latinLnBrk="0" hangingPunct="0">
              <a:lnSpc>
                <a:spcPct val="100000"/>
              </a:lnSpc>
              <a:spcBef>
                <a:spcPct val="20000"/>
              </a:spcBef>
              <a:spcAft>
                <a:spcPct val="0"/>
              </a:spcAft>
              <a:buClrTx/>
              <a:buSzTx/>
              <a:buFont typeface="Wingdings" panose="05000000000000000000" charset="0"/>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其他诊断：1.腕部正中神经损伤 S64.100x001               </a:t>
            </a:r>
            <a:endParaRPr kumimoji="0" lang="zh-CN" altLang="en-US" sz="1200" i="0" u="none" strike="noStrike" kern="1200" cap="none" spc="0" normalizeH="0" baseline="0" noProof="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2.腕部指屈肌健损伤 S66.100x006</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3.上肢开放性伤口 T11.100</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4.</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I10.x00x002</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低钾血症</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E87.600</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0" fontAlgn="base" latinLnBrk="0" hangingPunct="0">
              <a:lnSpc>
                <a:spcPct val="100000"/>
              </a:lnSpc>
              <a:spcBef>
                <a:spcPct val="20000"/>
              </a:spcBef>
              <a:spcAft>
                <a:spcPct val="0"/>
              </a:spcAft>
              <a:buClrTx/>
              <a:buSzTx/>
              <a:buFontTx/>
              <a:buNone/>
            </a:pP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6.</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中度贫血</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D64.902</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圆角矩形 3"/>
          <p:cNvSpPr/>
          <p:nvPr/>
        </p:nvSpPr>
        <p:spPr>
          <a:xfrm>
            <a:off x="1406525" y="1132840"/>
            <a:ext cx="2454910" cy="1326515"/>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下箭头 4"/>
          <p:cNvSpPr/>
          <p:nvPr/>
        </p:nvSpPr>
        <p:spPr>
          <a:xfrm>
            <a:off x="6552565" y="3004820"/>
            <a:ext cx="262255" cy="351155"/>
          </a:xfrm>
          <a:prstGeom prst="downArrow">
            <a:avLst/>
          </a:prstGeom>
        </p:spPr>
        <p:style>
          <a:lnRef idx="0">
            <a:srgbClr val="FFFFFF"/>
          </a:lnRef>
          <a:fillRef idx="1">
            <a:schemeClr val="accent6"/>
          </a:fillRef>
          <a:effectRef idx="1">
            <a:schemeClr val="accent6"/>
          </a:effectRef>
          <a:fontRef idx="minor">
            <a:schemeClr val="dk1"/>
          </a:fontRef>
        </p:style>
        <p:txBody>
          <a:bodyPr rtlCol="0" anchor="ctr"/>
          <a:p>
            <a:pPr algn="ctr"/>
            <a:endParaRPr lang="zh-CN" altLang="en-US"/>
          </a:p>
        </p:txBody>
      </p:sp>
      <p:sp>
        <p:nvSpPr>
          <p:cNvPr id="6" name="矩形 5"/>
          <p:cNvSpPr/>
          <p:nvPr/>
        </p:nvSpPr>
        <p:spPr>
          <a:xfrm>
            <a:off x="647065" y="2988945"/>
            <a:ext cx="3431540" cy="468630"/>
          </a:xfrm>
          <a:prstGeom prst="rect">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分别于</a:t>
            </a:r>
            <a:r>
              <a:rPr lang="en-US" altLang="zh-CN"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MCC</a:t>
            </a: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表中查找其他诊断，进行匹配</a:t>
            </a:r>
            <a:endParaRPr lang="zh-CN" altLang="en-US" sz="12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49605" y="3470910"/>
            <a:ext cx="3430270" cy="1100455"/>
          </a:xfrm>
          <a:prstGeom prst="rect">
            <a:avLst/>
          </a:prstGeom>
        </p:spPr>
      </p:pic>
      <p:sp>
        <p:nvSpPr>
          <p:cNvPr id="7" name="文本框 6"/>
          <p:cNvSpPr txBox="1"/>
          <p:nvPr/>
        </p:nvSpPr>
        <p:spPr>
          <a:xfrm>
            <a:off x="4670425" y="2068830"/>
            <a:ext cx="4253865" cy="878205"/>
          </a:xfrm>
          <a:prstGeom prst="rect">
            <a:avLst/>
          </a:prstGeom>
          <a:solidFill>
            <a:srgbClr val="0070C0"/>
          </a:solidFill>
        </p:spPr>
        <p:txBody>
          <a:bodyPr wrap="square" rtlCol="0" anchor="t">
            <a:noAutofit/>
          </a:bodyPr>
          <a:p>
            <a:pPr algn="just" fontAlgn="base"/>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分组方案中每一个MCC或CC都对应着一个排除表的表号； 每个排除表中都包含若干疾病诊断，表示当这些疾病诊断作为主要诊断出现的时候，相应的MCC或CC应该被排除，即不被视为MCC或CC。</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8" name="肘形连接符 7"/>
          <p:cNvCxnSpPr/>
          <p:nvPr/>
        </p:nvCxnSpPr>
        <p:spPr>
          <a:xfrm flipV="1">
            <a:off x="4104005" y="1672590"/>
            <a:ext cx="566420" cy="2209165"/>
          </a:xfrm>
          <a:prstGeom prst="bentConnector3">
            <a:avLst>
              <a:gd name="adj1" fmla="val 50000"/>
            </a:avLst>
          </a:prstGeom>
          <a:ln w="381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10" name="下箭头 9"/>
          <p:cNvSpPr/>
          <p:nvPr/>
        </p:nvSpPr>
        <p:spPr>
          <a:xfrm>
            <a:off x="2161540" y="2566670"/>
            <a:ext cx="262255" cy="351155"/>
          </a:xfrm>
          <a:prstGeom prst="downArrow">
            <a:avLst/>
          </a:prstGeom>
        </p:spPr>
        <p:style>
          <a:lnRef idx="0">
            <a:srgbClr val="FFFFFF"/>
          </a:lnRef>
          <a:fillRef idx="1">
            <a:schemeClr val="accent6"/>
          </a:fillRef>
          <a:effectRef idx="1">
            <a:schemeClr val="accent6"/>
          </a:effectRef>
          <a:fontRef idx="minor">
            <a:schemeClr val="dk1"/>
          </a:fontRef>
        </p:style>
        <p:txBody>
          <a:bodyPr rtlCol="0" anchor="ctr"/>
          <a:p>
            <a:pPr algn="ctr"/>
            <a:endParaRPr lang="zh-CN" altLang="en-US"/>
          </a:p>
        </p:txBody>
      </p:sp>
      <p:sp>
        <p:nvSpPr>
          <p:cNvPr id="12" name="文本框 11"/>
          <p:cNvSpPr txBox="1"/>
          <p:nvPr/>
        </p:nvSpPr>
        <p:spPr>
          <a:xfrm>
            <a:off x="4670425" y="3364865"/>
            <a:ext cx="4253230" cy="1205865"/>
          </a:xfrm>
          <a:prstGeom prst="rect">
            <a:avLst/>
          </a:prstGeom>
          <a:solidFill>
            <a:srgbClr val="0070C0"/>
          </a:solidFill>
        </p:spPr>
        <p:txBody>
          <a:bodyPr wrap="square" rtlCol="0" anchor="t">
            <a:noAutofit/>
          </a:bodyPr>
          <a:p>
            <a:pPr marR="0" indent="0" algn="ctr" defTabSz="914400" rtl="0" eaLnBrk="0" fontAlgn="base" latinLnBrk="0" hangingPunct="0">
              <a:lnSpc>
                <a:spcPct val="150000"/>
              </a:lnSpc>
              <a:spcBef>
                <a:spcPct val="20000"/>
              </a:spcBef>
              <a:spcAft>
                <a:spcPct val="0"/>
              </a:spcAft>
              <a:buClrTx/>
              <a:buSzTx/>
              <a:buFont typeface="Wingdings" panose="05000000000000000000" charset="0"/>
              <a:buNone/>
            </a:pPr>
            <a:r>
              <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gn="ctr" defTabSz="914400" rtl="0" eaLnBrk="0" fontAlgn="base" latinLnBrk="0" hangingPunct="0">
              <a:lnSpc>
                <a:spcPct val="150000"/>
              </a:lnSpc>
              <a:spcBef>
                <a:spcPct val="20000"/>
              </a:spcBef>
              <a:spcAft>
                <a:spcPct val="0"/>
              </a:spcAft>
              <a:buClrTx/>
              <a:buSzTx/>
              <a:buFont typeface="Wingdings" panose="05000000000000000000" charset="0"/>
              <a:buNone/>
            </a:pPr>
            <a:endParaRPr lang="zh-CN" altLang="en-US" sz="14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2340" y="3529965"/>
            <a:ext cx="449580" cy="449580"/>
          </a:xfrm>
          <a:prstGeom prst="rect">
            <a:avLst/>
          </a:prstGeom>
        </p:spPr>
      </p:pic>
      <p:sp>
        <p:nvSpPr>
          <p:cNvPr id="14" name="文本框 13"/>
          <p:cNvSpPr txBox="1"/>
          <p:nvPr/>
        </p:nvSpPr>
        <p:spPr>
          <a:xfrm>
            <a:off x="5328285" y="3413760"/>
            <a:ext cx="3451860" cy="1100455"/>
          </a:xfrm>
          <a:prstGeom prst="rect">
            <a:avLst/>
          </a:prstGeom>
          <a:noFill/>
        </p:spPr>
        <p:txBody>
          <a:bodyPr wrap="square" rtlCol="0">
            <a:noAutofit/>
          </a:bodyPr>
          <a:p>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主诊断</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腕部尺动脉损伤  S65.000x002</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在排除表</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6-3-193</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中，所以第</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个其他诊断不被视为合并症或并发症。</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2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综合以上逻辑分析，该病例入</a:t>
            </a:r>
            <a:r>
              <a:rPr lang="en-US" altLang="zh-CN" sz="12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FF23</a:t>
            </a:r>
            <a:r>
              <a:rPr lang="zh-CN" altLang="en-US" sz="12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altLang="en-US" sz="12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1200" b="1">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670425" y="915670"/>
            <a:ext cx="4253865" cy="1160780"/>
          </a:xfrm>
          <a:prstGeom prst="rect">
            <a:avLst/>
          </a:prstGeom>
          <a:solidFill>
            <a:srgbClr val="0070C0"/>
          </a:solidFill>
        </p:spPr>
        <p:txBody>
          <a:bodyPr wrap="square" rtlCol="0" anchor="t">
            <a:noAutofit/>
          </a:bodyPr>
          <a:p>
            <a:pPr algn="just" fontAlgn="base"/>
            <a:r>
              <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按照</a:t>
            </a:r>
            <a:r>
              <a:rPr lang="en-US" altLang="zh-CN"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DRG2.0</a:t>
            </a:r>
            <a:r>
              <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分组规范，分析其他诊断是否为</a:t>
            </a:r>
            <a:r>
              <a:rPr lang="en-US" altLang="zh-CN"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MCC</a:t>
            </a:r>
            <a:r>
              <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base"/>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腕部正中神经损伤 S64.100x001</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，排除表</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6-3-193</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base"/>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腕部指屈肌健损伤 S66.100x006</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，排除表</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6-3-193</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base"/>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上肢开放性伤口 T11.100</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，排除表</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6-3-198</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base"/>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低钾血症</a:t>
            </a:r>
            <a:r>
              <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E87.600 </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，排除表</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6-3-48</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base"/>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个其他诊断在</a:t>
            </a:r>
            <a:r>
              <a:rPr lang="en-US" altLang="zh-CN"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表中，属于合并症或并发症。</a:t>
            </a:r>
            <a:endParaRPr lang="zh-CN" altLang="en-US" sz="1200">
              <a:solidFill>
                <a:srgbClr val="FFFF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txBox="1"/>
          <p:nvPr/>
        </p:nvSpPr>
        <p:spPr>
          <a:xfrm>
            <a:off x="6985" y="2291080"/>
            <a:ext cx="9137015" cy="705485"/>
          </a:xfrm>
          <a:prstGeom prst="rect">
            <a:avLst/>
          </a:prstGeom>
        </p:spPr>
        <p:txBody>
          <a:bodyPr vert="horz" wrap="square" lIns="0" tIns="13335" rIns="0" bIns="0" rtlCol="0">
            <a:spAutoFit/>
          </a:bodyPr>
          <a:lstStyle/>
          <a:p>
            <a:pPr marL="12700" algn="ctr">
              <a:lnSpc>
                <a:spcPct val="150000"/>
              </a:lnSpc>
              <a:spcBef>
                <a:spcPts val="105"/>
              </a:spcBef>
            </a:pPr>
            <a:r>
              <a:rPr lang="en-US" altLang="zh-CN"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差异及</a:t>
            </a:r>
            <a:r>
              <a:rPr lang="en-US" altLang="zh-CN"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特点</a:t>
            </a:r>
            <a:endPar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52525" y="2549525"/>
            <a:ext cx="513080" cy="473710"/>
            <a:chOff x="1983" y="4015"/>
            <a:chExt cx="808" cy="746"/>
          </a:xfrm>
        </p:grpSpPr>
        <p:sp>
          <p:nvSpPr>
            <p:cNvPr id="4" name="矩形 3"/>
            <p:cNvSpPr/>
            <p:nvPr/>
          </p:nvSpPr>
          <p:spPr>
            <a:xfrm>
              <a:off x="2003" y="4015"/>
              <a:ext cx="789" cy="556"/>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983" y="4049"/>
              <a:ext cx="605" cy="712"/>
            </a:xfrm>
            <a:prstGeom prst="rect">
              <a:avLst/>
            </a:prstGeom>
            <a:noFill/>
          </p:spPr>
          <p:txBody>
            <a:bodyPr wrap="none" rtlCol="0">
              <a:noAutofit/>
            </a:bodyPr>
            <a:p>
              <a:r>
                <a:rPr lang="en-US" altLang="zh-CN" b="1" dirty="0">
                  <a:solidFill>
                    <a:schemeClr val="bg1"/>
                  </a:solidFill>
                  <a:latin typeface="微软雅黑" panose="020B0503020204020204" pitchFamily="34" charset="-122"/>
                  <a:ea typeface="微软雅黑" panose="020B0503020204020204" pitchFamily="34" charset="-122"/>
                </a:rPr>
                <a:t>1.2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buClrTx/>
              <a:buSzTx/>
              <a:buFontTx/>
            </a:pPr>
            <a:r>
              <a:rPr lang="zh-CN" altLang="en-US" b="1" dirty="0">
                <a:solidFill>
                  <a:schemeClr val="bg1"/>
                </a:solidFill>
                <a:latin typeface="微软雅黑" panose="020B0503020204020204" pitchFamily="34" charset="-122"/>
                <a:ea typeface="微软雅黑" panose="020B0503020204020204" pitchFamily="34" charset="-122"/>
              </a:rPr>
              <a:t>DRG2.0版变化</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custDataLst>
              <p:tags r:id="rId1"/>
            </p:custDataLst>
          </p:nvPr>
        </p:nvCxnSpPr>
        <p:spPr>
          <a:xfrm>
            <a:off x="2567383" y="2471544"/>
            <a:ext cx="4704935" cy="0"/>
          </a:xfrm>
          <a:prstGeom prst="line">
            <a:avLst/>
          </a:prstGeom>
          <a:noFill/>
          <a:ln w="12700" cap="flat" cmpd="sng" algn="ctr">
            <a:solidFill>
              <a:srgbClr val="000000">
                <a:lumMod val="65000"/>
                <a:lumOff val="35000"/>
                <a:alpha val="50000"/>
              </a:srgbClr>
            </a:solidFill>
            <a:prstDash val="solid"/>
            <a:miter lim="800000"/>
          </a:ln>
          <a:effectLst/>
        </p:spPr>
      </p:cxnSp>
      <p:cxnSp>
        <p:nvCxnSpPr>
          <p:cNvPr id="103" name="直接连接符 102"/>
          <p:cNvCxnSpPr/>
          <p:nvPr>
            <p:custDataLst>
              <p:tags r:id="rId2"/>
            </p:custDataLst>
          </p:nvPr>
        </p:nvCxnSpPr>
        <p:spPr>
          <a:xfrm>
            <a:off x="2567383" y="1672022"/>
            <a:ext cx="4704935" cy="0"/>
          </a:xfrm>
          <a:prstGeom prst="line">
            <a:avLst/>
          </a:prstGeom>
          <a:noFill/>
          <a:ln w="12700" cap="flat" cmpd="sng" algn="ctr">
            <a:solidFill>
              <a:srgbClr val="000000">
                <a:lumMod val="65000"/>
                <a:lumOff val="35000"/>
                <a:alpha val="50000"/>
              </a:srgbClr>
            </a:solidFill>
            <a:prstDash val="solid"/>
            <a:miter lim="800000"/>
          </a:ln>
          <a:effectLst/>
        </p:spPr>
      </p:cxnSp>
      <p:cxnSp>
        <p:nvCxnSpPr>
          <p:cNvPr id="105" name="直接连接符 104"/>
          <p:cNvCxnSpPr/>
          <p:nvPr>
            <p:custDataLst>
              <p:tags r:id="rId3"/>
            </p:custDataLst>
          </p:nvPr>
        </p:nvCxnSpPr>
        <p:spPr>
          <a:xfrm>
            <a:off x="2567383" y="3276101"/>
            <a:ext cx="4704935" cy="0"/>
          </a:xfrm>
          <a:prstGeom prst="line">
            <a:avLst/>
          </a:prstGeom>
          <a:noFill/>
          <a:ln w="12700" cap="flat" cmpd="sng" algn="ctr">
            <a:solidFill>
              <a:srgbClr val="000000">
                <a:lumMod val="65000"/>
                <a:lumOff val="35000"/>
                <a:alpha val="50000"/>
              </a:srgbClr>
            </a:solidFill>
            <a:prstDash val="solid"/>
            <a:miter lim="800000"/>
          </a:ln>
          <a:effectLst/>
        </p:spPr>
      </p:cxnSp>
      <p:sp>
        <p:nvSpPr>
          <p:cNvPr id="13" name="矩形 12"/>
          <p:cNvSpPr/>
          <p:nvPr>
            <p:custDataLst>
              <p:tags r:id="rId4"/>
            </p:custDataLst>
          </p:nvPr>
        </p:nvSpPr>
        <p:spPr>
          <a:xfrm>
            <a:off x="3865880" y="2548890"/>
            <a:ext cx="3395980" cy="652780"/>
          </a:xfrm>
          <a:prstGeom prst="rect">
            <a:avLst/>
          </a:prstGeom>
          <a:noFill/>
        </p:spPr>
        <p:txBody>
          <a:bodyPr wrap="square" lIns="0" tIns="0" rIns="0" bIns="0" rtlCol="0" anchor="ctr" anchorCtr="0">
            <a:noAutofit/>
          </a:bodyPr>
          <a:p>
            <a:pPr algn="l">
              <a:spcBef>
                <a:spcPct val="0"/>
              </a:spcBef>
              <a:spcAft>
                <a:spcPct val="0"/>
              </a:spcAft>
            </a:pPr>
            <a:r>
              <a:rPr lang="zh-CN" altLang="en-US"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在每个ADRG下按病例个体特征、并发症合并症细分至DRG，共634个，较上一版本增加6组。（</a:t>
            </a:r>
            <a:r>
              <a:rPr lang="en-US" altLang="zh-CN"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628</a:t>
            </a:r>
            <a:r>
              <a:rPr lang="zh-CN" altLang="en-US"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40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任意多边形 69"/>
          <p:cNvSpPr/>
          <p:nvPr>
            <p:custDataLst>
              <p:tags r:id="rId5"/>
            </p:custDataLst>
          </p:nvPr>
        </p:nvSpPr>
        <p:spPr>
          <a:xfrm rot="780000">
            <a:off x="1826741" y="1627088"/>
            <a:ext cx="1020842" cy="262104"/>
          </a:xfrm>
          <a:custGeom>
            <a:avLst/>
            <a:gdLst>
              <a:gd name="connsiteX0" fmla="*/ 0 w 2932"/>
              <a:gd name="connsiteY0" fmla="*/ 682 h 716"/>
              <a:gd name="connsiteX1" fmla="*/ 1366 w 2932"/>
              <a:gd name="connsiteY1" fmla="*/ 0 h 716"/>
              <a:gd name="connsiteX2" fmla="*/ 2932 w 2932"/>
              <a:gd name="connsiteY2" fmla="*/ 9 h 716"/>
              <a:gd name="connsiteX3" fmla="*/ 1573 w 2932"/>
              <a:gd name="connsiteY3" fmla="*/ 716 h 716"/>
              <a:gd name="connsiteX4" fmla="*/ 0 w 2932"/>
              <a:gd name="connsiteY4" fmla="*/ 682 h 716"/>
              <a:gd name="connsiteX0-1" fmla="*/ 0 w 10000"/>
              <a:gd name="connsiteY0-2" fmla="*/ 9525 h 10471"/>
              <a:gd name="connsiteX1-3" fmla="*/ 4659 w 10000"/>
              <a:gd name="connsiteY1-4" fmla="*/ 0 h 10471"/>
              <a:gd name="connsiteX2-5" fmla="*/ 10000 w 10000"/>
              <a:gd name="connsiteY2-6" fmla="*/ 126 h 10471"/>
              <a:gd name="connsiteX3-7" fmla="*/ 5226 w 10000"/>
              <a:gd name="connsiteY3-8" fmla="*/ 10471 h 10471"/>
              <a:gd name="connsiteX4-9" fmla="*/ 0 w 10000"/>
              <a:gd name="connsiteY4-10" fmla="*/ 9525 h 10471"/>
              <a:gd name="connsiteX0-11" fmla="*/ 0 w 10000"/>
              <a:gd name="connsiteY0-12" fmla="*/ 9399 h 10345"/>
              <a:gd name="connsiteX1-13" fmla="*/ 4741 w 10000"/>
              <a:gd name="connsiteY1-14" fmla="*/ 221 h 10345"/>
              <a:gd name="connsiteX2-15" fmla="*/ 10000 w 10000"/>
              <a:gd name="connsiteY2-16" fmla="*/ 0 h 10345"/>
              <a:gd name="connsiteX3-17" fmla="*/ 5226 w 10000"/>
              <a:gd name="connsiteY3-18" fmla="*/ 10345 h 10345"/>
              <a:gd name="connsiteX4-19" fmla="*/ 0 w 10000"/>
              <a:gd name="connsiteY4-20" fmla="*/ 9399 h 10345"/>
              <a:gd name="connsiteX0-21" fmla="*/ 0 w 9902"/>
              <a:gd name="connsiteY0-22" fmla="*/ 9306 h 10252"/>
              <a:gd name="connsiteX1-23" fmla="*/ 4741 w 9902"/>
              <a:gd name="connsiteY1-24" fmla="*/ 128 h 10252"/>
              <a:gd name="connsiteX2-25" fmla="*/ 9902 w 9902"/>
              <a:gd name="connsiteY2-26" fmla="*/ 0 h 10252"/>
              <a:gd name="connsiteX3-27" fmla="*/ 5226 w 9902"/>
              <a:gd name="connsiteY3-28" fmla="*/ 10252 h 10252"/>
              <a:gd name="connsiteX4-29" fmla="*/ 0 w 9902"/>
              <a:gd name="connsiteY4-30" fmla="*/ 9306 h 10252"/>
              <a:gd name="connsiteX0-31" fmla="*/ 0 w 10000"/>
              <a:gd name="connsiteY0-32" fmla="*/ 9077 h 10000"/>
              <a:gd name="connsiteX1-33" fmla="*/ 4695 w 10000"/>
              <a:gd name="connsiteY1-34" fmla="*/ 210 h 10000"/>
              <a:gd name="connsiteX2-35" fmla="*/ 10000 w 10000"/>
              <a:gd name="connsiteY2-36" fmla="*/ 0 h 10000"/>
              <a:gd name="connsiteX3-37" fmla="*/ 5278 w 10000"/>
              <a:gd name="connsiteY3-38" fmla="*/ 10000 h 10000"/>
              <a:gd name="connsiteX4-39" fmla="*/ 0 w 10000"/>
              <a:gd name="connsiteY4-40" fmla="*/ 9077 h 10000"/>
              <a:gd name="connsiteX0-41" fmla="*/ 0 w 10000"/>
              <a:gd name="connsiteY0-42" fmla="*/ 9077 h 10113"/>
              <a:gd name="connsiteX1-43" fmla="*/ 4695 w 10000"/>
              <a:gd name="connsiteY1-44" fmla="*/ 210 h 10113"/>
              <a:gd name="connsiteX2-45" fmla="*/ 10000 w 10000"/>
              <a:gd name="connsiteY2-46" fmla="*/ 0 h 10113"/>
              <a:gd name="connsiteX3-47" fmla="*/ 5366 w 10000"/>
              <a:gd name="connsiteY3-48" fmla="*/ 10113 h 10113"/>
              <a:gd name="connsiteX4-49" fmla="*/ 0 w 10000"/>
              <a:gd name="connsiteY4-50" fmla="*/ 9077 h 10113"/>
              <a:gd name="connsiteX0-51" fmla="*/ 0 w 10000"/>
              <a:gd name="connsiteY0-52" fmla="*/ 9077 h 10155"/>
              <a:gd name="connsiteX1-53" fmla="*/ 4695 w 10000"/>
              <a:gd name="connsiteY1-54" fmla="*/ 210 h 10155"/>
              <a:gd name="connsiteX2-55" fmla="*/ 10000 w 10000"/>
              <a:gd name="connsiteY2-56" fmla="*/ 0 h 10155"/>
              <a:gd name="connsiteX3-57" fmla="*/ 5320 w 10000"/>
              <a:gd name="connsiteY3-58" fmla="*/ 10155 h 10155"/>
              <a:gd name="connsiteX4-59" fmla="*/ 0 w 10000"/>
              <a:gd name="connsiteY4-60" fmla="*/ 9077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55">
                <a:moveTo>
                  <a:pt x="0" y="9077"/>
                </a:moveTo>
                <a:lnTo>
                  <a:pt x="4695" y="210"/>
                </a:lnTo>
                <a:lnTo>
                  <a:pt x="10000" y="0"/>
                </a:lnTo>
                <a:lnTo>
                  <a:pt x="5320" y="10155"/>
                </a:lnTo>
                <a:lnTo>
                  <a:pt x="0" y="9077"/>
                </a:lnTo>
                <a:close/>
              </a:path>
            </a:pathLst>
          </a:custGeom>
          <a:solidFill>
            <a:srgbClr val="17D594">
              <a:lumMod val="75000"/>
            </a:srgbClr>
          </a:solidFill>
          <a:ln w="12700" cap="flat" cmpd="sng" algn="ctr">
            <a:noFill/>
            <a:prstDash val="solid"/>
            <a:miter lim="800000"/>
          </a:ln>
          <a:effectLst/>
        </p:spPr>
        <p:txBody>
          <a:bodyPr rtlCol="0" anchor="ctr"/>
          <a:p>
            <a:pPr algn="ctr"/>
            <a:endParaRPr lang="zh-CN" altLang="en-US" sz="1530">
              <a:solidFill>
                <a:srgbClr val="FFFFFF"/>
              </a:solidFill>
              <a:latin typeface="微软雅黑" panose="020B0503020204020204" pitchFamily="34" charset="-122"/>
              <a:ea typeface="微软雅黑" panose="020B0503020204020204" pitchFamily="34" charset="-122"/>
            </a:endParaRPr>
          </a:p>
        </p:txBody>
      </p:sp>
      <p:sp>
        <p:nvSpPr>
          <p:cNvPr id="79" name="任意多边形 72"/>
          <p:cNvSpPr/>
          <p:nvPr>
            <p:custDataLst>
              <p:tags r:id="rId6"/>
            </p:custDataLst>
          </p:nvPr>
        </p:nvSpPr>
        <p:spPr>
          <a:xfrm rot="780000">
            <a:off x="1329365" y="2301491"/>
            <a:ext cx="2032877" cy="520031"/>
          </a:xfrm>
          <a:custGeom>
            <a:avLst/>
            <a:gdLst>
              <a:gd name="connsiteX0" fmla="*/ 0 w 5851"/>
              <a:gd name="connsiteY0" fmla="*/ 1374 h 1420"/>
              <a:gd name="connsiteX1" fmla="*/ 2688 w 5851"/>
              <a:gd name="connsiteY1" fmla="*/ 0 h 1420"/>
              <a:gd name="connsiteX2" fmla="*/ 5851 w 5851"/>
              <a:gd name="connsiteY2" fmla="*/ 24 h 1420"/>
              <a:gd name="connsiteX3" fmla="*/ 3100 w 5851"/>
              <a:gd name="connsiteY3" fmla="*/ 1420 h 1420"/>
              <a:gd name="connsiteX4" fmla="*/ 0 w 5851"/>
              <a:gd name="connsiteY4" fmla="*/ 1374 h 1420"/>
              <a:gd name="connsiteX0-1" fmla="*/ 0 w 9867"/>
              <a:gd name="connsiteY0-2" fmla="*/ 9676 h 10000"/>
              <a:gd name="connsiteX1-3" fmla="*/ 4594 w 9867"/>
              <a:gd name="connsiteY1-4" fmla="*/ 0 h 10000"/>
              <a:gd name="connsiteX2-5" fmla="*/ 9867 w 9867"/>
              <a:gd name="connsiteY2-6" fmla="*/ 216 h 10000"/>
              <a:gd name="connsiteX3-7" fmla="*/ 5298 w 9867"/>
              <a:gd name="connsiteY3-8" fmla="*/ 10000 h 10000"/>
              <a:gd name="connsiteX4-9" fmla="*/ 0 w 9867"/>
              <a:gd name="connsiteY4-10" fmla="*/ 9676 h 10000"/>
              <a:gd name="connsiteX0-11" fmla="*/ 0 w 10023"/>
              <a:gd name="connsiteY0-12" fmla="*/ 9676 h 10000"/>
              <a:gd name="connsiteX1-13" fmla="*/ 4656 w 10023"/>
              <a:gd name="connsiteY1-14" fmla="*/ 0 h 10000"/>
              <a:gd name="connsiteX2-15" fmla="*/ 10023 w 10023"/>
              <a:gd name="connsiteY2-16" fmla="*/ 275 h 10000"/>
              <a:gd name="connsiteX3-17" fmla="*/ 5369 w 10023"/>
              <a:gd name="connsiteY3-18" fmla="*/ 10000 h 10000"/>
              <a:gd name="connsiteX4-19" fmla="*/ 0 w 10023"/>
              <a:gd name="connsiteY4-20" fmla="*/ 9676 h 10000"/>
              <a:gd name="connsiteX0-21" fmla="*/ 0 w 10023"/>
              <a:gd name="connsiteY0-22" fmla="*/ 9676 h 10474"/>
              <a:gd name="connsiteX1-23" fmla="*/ 4656 w 10023"/>
              <a:gd name="connsiteY1-24" fmla="*/ 0 h 10474"/>
              <a:gd name="connsiteX2-25" fmla="*/ 10023 w 10023"/>
              <a:gd name="connsiteY2-26" fmla="*/ 275 h 10474"/>
              <a:gd name="connsiteX3-27" fmla="*/ 5337 w 10023"/>
              <a:gd name="connsiteY3-28" fmla="*/ 10474 h 10474"/>
              <a:gd name="connsiteX4-29" fmla="*/ 0 w 10023"/>
              <a:gd name="connsiteY4-30" fmla="*/ 9676 h 10474"/>
              <a:gd name="connsiteX0-31" fmla="*/ 0 w 10023"/>
              <a:gd name="connsiteY0-32" fmla="*/ 9756 h 10554"/>
              <a:gd name="connsiteX1-33" fmla="*/ 4740 w 10023"/>
              <a:gd name="connsiteY1-34" fmla="*/ 0 h 10554"/>
              <a:gd name="connsiteX2-35" fmla="*/ 10023 w 10023"/>
              <a:gd name="connsiteY2-36" fmla="*/ 355 h 10554"/>
              <a:gd name="connsiteX3-37" fmla="*/ 5337 w 10023"/>
              <a:gd name="connsiteY3-38" fmla="*/ 10554 h 10554"/>
              <a:gd name="connsiteX4-39" fmla="*/ 0 w 10023"/>
              <a:gd name="connsiteY4-40" fmla="*/ 9756 h 10554"/>
              <a:gd name="connsiteX0-41" fmla="*/ 0 w 10007"/>
              <a:gd name="connsiteY0-42" fmla="*/ 9756 h 10554"/>
              <a:gd name="connsiteX1-43" fmla="*/ 4740 w 10007"/>
              <a:gd name="connsiteY1-44" fmla="*/ 0 h 10554"/>
              <a:gd name="connsiteX2-45" fmla="*/ 10007 w 10007"/>
              <a:gd name="connsiteY2-46" fmla="*/ 249 h 10554"/>
              <a:gd name="connsiteX3-47" fmla="*/ 5337 w 10007"/>
              <a:gd name="connsiteY3-48" fmla="*/ 10554 h 10554"/>
              <a:gd name="connsiteX4-49" fmla="*/ 0 w 10007"/>
              <a:gd name="connsiteY4-50" fmla="*/ 9756 h 105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7" h="10554">
                <a:moveTo>
                  <a:pt x="0" y="9756"/>
                </a:moveTo>
                <a:lnTo>
                  <a:pt x="4740" y="0"/>
                </a:lnTo>
                <a:lnTo>
                  <a:pt x="10007" y="249"/>
                </a:lnTo>
                <a:lnTo>
                  <a:pt x="5337" y="10554"/>
                </a:lnTo>
                <a:lnTo>
                  <a:pt x="0" y="9756"/>
                </a:lnTo>
                <a:close/>
              </a:path>
            </a:pathLst>
          </a:custGeom>
          <a:solidFill>
            <a:srgbClr val="FFC000">
              <a:lumMod val="75000"/>
            </a:srgbClr>
          </a:solidFill>
          <a:ln w="12700" cap="flat" cmpd="sng" algn="ctr">
            <a:noFill/>
            <a:prstDash val="solid"/>
            <a:miter lim="800000"/>
          </a:ln>
          <a:effectLst/>
        </p:spPr>
        <p:txBody>
          <a:bodyPr rtlCol="0" anchor="ctr"/>
          <a:p>
            <a:pPr algn="ctr"/>
            <a:endParaRPr lang="zh-CN" altLang="en-US" sz="1530">
              <a:solidFill>
                <a:srgbClr val="FFFFFF"/>
              </a:solidFill>
              <a:latin typeface="微软雅黑" panose="020B0503020204020204" pitchFamily="34" charset="-122"/>
              <a:ea typeface="微软雅黑" panose="020B0503020204020204" pitchFamily="34" charset="-122"/>
            </a:endParaRPr>
          </a:p>
        </p:txBody>
      </p:sp>
      <p:sp>
        <p:nvSpPr>
          <p:cNvPr id="46" name="01"/>
          <p:cNvSpPr/>
          <p:nvPr>
            <p:custDataLst>
              <p:tags r:id="rId7"/>
            </p:custDataLst>
          </p:nvPr>
        </p:nvSpPr>
        <p:spPr>
          <a:xfrm>
            <a:off x="1861992" y="934867"/>
            <a:ext cx="482746" cy="868125"/>
          </a:xfrm>
          <a:custGeom>
            <a:avLst/>
            <a:gdLst>
              <a:gd name="connsiteX0" fmla="*/ 788186 w 791357"/>
              <a:gd name="connsiteY0" fmla="*/ 0 h 1423101"/>
              <a:gd name="connsiteX1" fmla="*/ 791357 w 791357"/>
              <a:gd name="connsiteY1" fmla="*/ 5109 h 1423101"/>
              <a:gd name="connsiteX2" fmla="*/ 791357 w 791357"/>
              <a:gd name="connsiteY2" fmla="*/ 1423101 h 1423101"/>
              <a:gd name="connsiteX3" fmla="*/ 0 w 791357"/>
              <a:gd name="connsiteY3" fmla="*/ 1215155 h 1423101"/>
            </a:gdLst>
            <a:ahLst/>
            <a:cxnLst>
              <a:cxn ang="0">
                <a:pos x="connsiteX0" y="connsiteY0"/>
              </a:cxn>
              <a:cxn ang="0">
                <a:pos x="connsiteX1" y="connsiteY1"/>
              </a:cxn>
              <a:cxn ang="0">
                <a:pos x="connsiteX2" y="connsiteY2"/>
              </a:cxn>
              <a:cxn ang="0">
                <a:pos x="connsiteX3" y="connsiteY3"/>
              </a:cxn>
            </a:cxnLst>
            <a:rect l="l" t="t" r="r" b="b"/>
            <a:pathLst>
              <a:path w="791357" h="1423101">
                <a:moveTo>
                  <a:pt x="788186" y="0"/>
                </a:moveTo>
                <a:lnTo>
                  <a:pt x="791357" y="5109"/>
                </a:lnTo>
                <a:lnTo>
                  <a:pt x="791357" y="1423101"/>
                </a:lnTo>
                <a:lnTo>
                  <a:pt x="0" y="1215155"/>
                </a:lnTo>
                <a:close/>
              </a:path>
            </a:pathLst>
          </a:custGeom>
          <a:gradFill>
            <a:gsLst>
              <a:gs pos="0">
                <a:srgbClr val="376FFF">
                  <a:lumMod val="60000"/>
                  <a:lumOff val="40000"/>
                </a:srgbClr>
              </a:gs>
              <a:gs pos="85000">
                <a:srgbClr val="376FFF"/>
              </a:gs>
            </a:gsLst>
            <a:lin ang="8100000" scaled="0"/>
          </a:gradFill>
          <a:ln w="12700" cap="flat" cmpd="sng" algn="ctr">
            <a:noFill/>
            <a:prstDash val="solid"/>
            <a:miter lim="800000"/>
          </a:ln>
          <a:effectLst/>
        </p:spPr>
        <p:txBody>
          <a:bodyPr vertOverflow="overflow" horzOverflow="overflow" vert="horz" wrap="none" lIns="244976" tIns="459330" rIns="0" bIns="0" numCol="1" spcCol="0" rtlCol="0" fromWordArt="0" anchor="ctr" anchorCtr="0" forceAA="0" compatLnSpc="1">
            <a:noAutofit/>
          </a:bodyPr>
          <a:p>
            <a:pPr algn="ctr"/>
            <a:endParaRPr lang="en-US" altLang="zh-CN" sz="1400" dirty="0">
              <a:solidFill>
                <a:srgbClr val="FFFFFF"/>
              </a:solidFill>
              <a:latin typeface="微软雅黑" panose="020B0503020204020204" pitchFamily="34" charset="-122"/>
              <a:ea typeface="微软雅黑" panose="020B0503020204020204" pitchFamily="34" charset="-122"/>
            </a:endParaRPr>
          </a:p>
        </p:txBody>
      </p:sp>
      <p:sp>
        <p:nvSpPr>
          <p:cNvPr id="50" name="03"/>
          <p:cNvSpPr/>
          <p:nvPr>
            <p:custDataLst>
              <p:tags r:id="rId8"/>
            </p:custDataLst>
          </p:nvPr>
        </p:nvSpPr>
        <p:spPr>
          <a:xfrm>
            <a:off x="818818" y="2545143"/>
            <a:ext cx="1525745" cy="1139903"/>
          </a:xfrm>
          <a:custGeom>
            <a:avLst/>
            <a:gdLst>
              <a:gd name="connsiteX0" fmla="*/ 785748 w 2501124"/>
              <a:gd name="connsiteY0" fmla="*/ 0 h 1868621"/>
              <a:gd name="connsiteX1" fmla="*/ 2501124 w 2501124"/>
              <a:gd name="connsiteY1" fmla="*/ 450753 h 1868621"/>
              <a:gd name="connsiteX2" fmla="*/ 2501124 w 2501124"/>
              <a:gd name="connsiteY2" fmla="*/ 1868621 h 1868621"/>
              <a:gd name="connsiteX3" fmla="*/ 0 w 2501124"/>
              <a:gd name="connsiteY3" fmla="*/ 1211396 h 1868621"/>
              <a:gd name="connsiteX4" fmla="*/ 785748 w 2501124"/>
              <a:gd name="connsiteY4" fmla="*/ 0 h 186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124" h="1868621">
                <a:moveTo>
                  <a:pt x="785748" y="0"/>
                </a:moveTo>
                <a:lnTo>
                  <a:pt x="2501124" y="450753"/>
                </a:lnTo>
                <a:lnTo>
                  <a:pt x="2501124" y="1868621"/>
                </a:lnTo>
                <a:lnTo>
                  <a:pt x="0" y="1211396"/>
                </a:lnTo>
                <a:lnTo>
                  <a:pt x="785748" y="0"/>
                </a:lnTo>
                <a:close/>
              </a:path>
            </a:pathLst>
          </a:custGeom>
          <a:gradFill>
            <a:gsLst>
              <a:gs pos="0">
                <a:srgbClr val="FFC000">
                  <a:lumMod val="60000"/>
                  <a:lumOff val="40000"/>
                </a:srgbClr>
              </a:gs>
              <a:gs pos="85000">
                <a:srgbClr val="FFC000"/>
              </a:gs>
            </a:gsLst>
            <a:lin ang="12000000" scaled="0"/>
          </a:gradFill>
          <a:ln w="12700" cap="flat" cmpd="sng" algn="ctr">
            <a:noFill/>
            <a:prstDash val="solid"/>
            <a:miter lim="800000"/>
          </a:ln>
          <a:effectLst/>
        </p:spPr>
        <p:txBody>
          <a:bodyPr vertOverflow="overflow" horzOverflow="overflow" vert="horz" wrap="none" lIns="0" tIns="0" rIns="0" bIns="0" numCol="1" spcCol="0" rtlCol="0" fromWordArt="0" anchor="ctr" anchorCtr="0" forceAA="0" compatLnSpc="1">
            <a:noAutofit/>
          </a:bodyPr>
          <a:p>
            <a:pPr algn="ctr"/>
            <a:endParaRPr lang="zh-CN" altLang="en-US" sz="2040" b="1" dirty="0">
              <a:solidFill>
                <a:srgbClr val="FFFFFF"/>
              </a:solidFill>
              <a:latin typeface="微软雅黑" panose="020B0503020204020204" pitchFamily="34" charset="-122"/>
              <a:ea typeface="微软雅黑" panose="020B0503020204020204" pitchFamily="34" charset="-122"/>
            </a:endParaRPr>
          </a:p>
        </p:txBody>
      </p:sp>
      <p:sp>
        <p:nvSpPr>
          <p:cNvPr id="74" name="02"/>
          <p:cNvSpPr/>
          <p:nvPr>
            <p:custDataLst>
              <p:tags r:id="rId9"/>
            </p:custDataLst>
          </p:nvPr>
        </p:nvSpPr>
        <p:spPr>
          <a:xfrm>
            <a:off x="1342535" y="1743685"/>
            <a:ext cx="1001958" cy="996241"/>
          </a:xfrm>
          <a:custGeom>
            <a:avLst/>
            <a:gdLst>
              <a:gd name="connsiteX0" fmla="*/ 779341 w 1642490"/>
              <a:gd name="connsiteY0" fmla="*/ 0 h 1633118"/>
              <a:gd name="connsiteX1" fmla="*/ 1642490 w 1642490"/>
              <a:gd name="connsiteY1" fmla="*/ 226812 h 1633118"/>
              <a:gd name="connsiteX2" fmla="*/ 1642490 w 1642490"/>
              <a:gd name="connsiteY2" fmla="*/ 1633118 h 1633118"/>
              <a:gd name="connsiteX3" fmla="*/ 0 w 1642490"/>
              <a:gd name="connsiteY3" fmla="*/ 1201518 h 1633118"/>
              <a:gd name="connsiteX4" fmla="*/ 779341 w 1642490"/>
              <a:gd name="connsiteY4" fmla="*/ 0 h 16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90" h="1633118">
                <a:moveTo>
                  <a:pt x="779341" y="0"/>
                </a:moveTo>
                <a:lnTo>
                  <a:pt x="1642490" y="226812"/>
                </a:lnTo>
                <a:lnTo>
                  <a:pt x="1642490" y="1633118"/>
                </a:lnTo>
                <a:lnTo>
                  <a:pt x="0" y="1201518"/>
                </a:lnTo>
                <a:lnTo>
                  <a:pt x="779341" y="0"/>
                </a:lnTo>
                <a:close/>
              </a:path>
            </a:pathLst>
          </a:custGeom>
          <a:gradFill>
            <a:gsLst>
              <a:gs pos="0">
                <a:srgbClr val="17D594">
                  <a:lumMod val="60000"/>
                  <a:lumOff val="40000"/>
                </a:srgbClr>
              </a:gs>
              <a:gs pos="85000">
                <a:srgbClr val="17D594"/>
              </a:gs>
            </a:gsLst>
            <a:lin ang="12000000" scaled="0"/>
          </a:gradFill>
          <a:ln w="12700" cap="flat" cmpd="sng" algn="ctr">
            <a:noFill/>
            <a:prstDash val="solid"/>
            <a:miter lim="800000"/>
          </a:ln>
          <a:effectLst/>
        </p:spPr>
        <p:txBody>
          <a:bodyPr vertOverflow="overflow" horzOverflow="overflow" vert="horz" wrap="none" lIns="0" tIns="0" rIns="0" bIns="0" numCol="1" spcCol="0" rtlCol="0" fromWordArt="0" anchor="ctr" anchorCtr="0" forceAA="0" compatLnSpc="1">
            <a:noAutofit/>
          </a:bodyPr>
          <a:p>
            <a:pPr algn="ctr"/>
            <a:endParaRPr lang="zh-CN" altLang="en-US" sz="1870" b="1" dirty="0">
              <a:solidFill>
                <a:srgbClr val="FFFFFF"/>
              </a:solidFill>
              <a:latin typeface="微软雅黑" panose="020B0503020204020204" pitchFamily="34" charset="-122"/>
              <a:ea typeface="微软雅黑" panose="020B0503020204020204" pitchFamily="34" charset="-122"/>
            </a:endParaRPr>
          </a:p>
        </p:txBody>
      </p:sp>
      <p:sp>
        <p:nvSpPr>
          <p:cNvPr id="76" name="01"/>
          <p:cNvSpPr/>
          <p:nvPr>
            <p:custDataLst>
              <p:tags r:id="rId10"/>
            </p:custDataLst>
          </p:nvPr>
        </p:nvSpPr>
        <p:spPr>
          <a:xfrm flipH="1">
            <a:off x="2340387" y="934867"/>
            <a:ext cx="482746" cy="868125"/>
          </a:xfrm>
          <a:custGeom>
            <a:avLst/>
            <a:gdLst>
              <a:gd name="connsiteX0" fmla="*/ 788186 w 791357"/>
              <a:gd name="connsiteY0" fmla="*/ 0 h 1423101"/>
              <a:gd name="connsiteX1" fmla="*/ 791357 w 791357"/>
              <a:gd name="connsiteY1" fmla="*/ 5109 h 1423101"/>
              <a:gd name="connsiteX2" fmla="*/ 791357 w 791357"/>
              <a:gd name="connsiteY2" fmla="*/ 1423101 h 1423101"/>
              <a:gd name="connsiteX3" fmla="*/ 0 w 791357"/>
              <a:gd name="connsiteY3" fmla="*/ 1215155 h 1423101"/>
            </a:gdLst>
            <a:ahLst/>
            <a:cxnLst>
              <a:cxn ang="0">
                <a:pos x="connsiteX0" y="connsiteY0"/>
              </a:cxn>
              <a:cxn ang="0">
                <a:pos x="connsiteX1" y="connsiteY1"/>
              </a:cxn>
              <a:cxn ang="0">
                <a:pos x="connsiteX2" y="connsiteY2"/>
              </a:cxn>
              <a:cxn ang="0">
                <a:pos x="connsiteX3" y="connsiteY3"/>
              </a:cxn>
            </a:cxnLst>
            <a:rect l="l" t="t" r="r" b="b"/>
            <a:pathLst>
              <a:path w="791357" h="1423101">
                <a:moveTo>
                  <a:pt x="788186" y="0"/>
                </a:moveTo>
                <a:lnTo>
                  <a:pt x="791357" y="5109"/>
                </a:lnTo>
                <a:lnTo>
                  <a:pt x="791357" y="1423101"/>
                </a:lnTo>
                <a:lnTo>
                  <a:pt x="0" y="1215155"/>
                </a:lnTo>
                <a:close/>
              </a:path>
            </a:pathLst>
          </a:custGeom>
          <a:gradFill>
            <a:gsLst>
              <a:gs pos="0">
                <a:srgbClr val="376FFF">
                  <a:lumMod val="60000"/>
                  <a:lumOff val="40000"/>
                </a:srgbClr>
              </a:gs>
              <a:gs pos="85000">
                <a:srgbClr val="376FFF"/>
              </a:gs>
            </a:gsLst>
            <a:lin ang="3600000" scaled="0"/>
          </a:gradFill>
          <a:ln w="12700" cap="flat" cmpd="sng" algn="ctr">
            <a:noFill/>
            <a:prstDash val="solid"/>
            <a:miter lim="800000"/>
          </a:ln>
          <a:effectLst/>
        </p:spPr>
        <p:txBody>
          <a:bodyPr vertOverflow="overflow" horzOverflow="overflow" vert="horz" wrap="square" tIns="275470" numCol="1" spcCol="0" rtlCol="0" fromWordArt="0" anchor="ctr" anchorCtr="0" forceAA="0" compatLnSpc="1">
            <a:noAutofit/>
          </a:bodyPr>
          <a:p>
            <a:pPr algn="ctr"/>
            <a:endParaRPr lang="zh-CN" altLang="en-US" sz="1190" b="1">
              <a:solidFill>
                <a:srgbClr val="FFFFFF"/>
              </a:solidFill>
              <a:latin typeface="微软雅黑" panose="020B0503020204020204" pitchFamily="34" charset="-122"/>
              <a:ea typeface="微软雅黑" panose="020B0503020204020204" pitchFamily="34" charset="-122"/>
            </a:endParaRPr>
          </a:p>
        </p:txBody>
      </p:sp>
      <p:sp>
        <p:nvSpPr>
          <p:cNvPr id="77" name="03"/>
          <p:cNvSpPr/>
          <p:nvPr>
            <p:custDataLst>
              <p:tags r:id="rId11"/>
            </p:custDataLst>
          </p:nvPr>
        </p:nvSpPr>
        <p:spPr>
          <a:xfrm flipH="1">
            <a:off x="2340387" y="2545143"/>
            <a:ext cx="1525745" cy="1139903"/>
          </a:xfrm>
          <a:custGeom>
            <a:avLst/>
            <a:gdLst>
              <a:gd name="connsiteX0" fmla="*/ 785748 w 2501124"/>
              <a:gd name="connsiteY0" fmla="*/ 0 h 1868621"/>
              <a:gd name="connsiteX1" fmla="*/ 2501124 w 2501124"/>
              <a:gd name="connsiteY1" fmla="*/ 450753 h 1868621"/>
              <a:gd name="connsiteX2" fmla="*/ 2501124 w 2501124"/>
              <a:gd name="connsiteY2" fmla="*/ 1868621 h 1868621"/>
              <a:gd name="connsiteX3" fmla="*/ 0 w 2501124"/>
              <a:gd name="connsiteY3" fmla="*/ 1211396 h 1868621"/>
              <a:gd name="connsiteX4" fmla="*/ 785748 w 2501124"/>
              <a:gd name="connsiteY4" fmla="*/ 0 h 186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124" h="1868621">
                <a:moveTo>
                  <a:pt x="785748" y="0"/>
                </a:moveTo>
                <a:lnTo>
                  <a:pt x="2501124" y="450753"/>
                </a:lnTo>
                <a:lnTo>
                  <a:pt x="2501124" y="1868621"/>
                </a:lnTo>
                <a:lnTo>
                  <a:pt x="0" y="1211396"/>
                </a:lnTo>
                <a:lnTo>
                  <a:pt x="785748" y="0"/>
                </a:lnTo>
                <a:close/>
              </a:path>
            </a:pathLst>
          </a:custGeom>
          <a:gradFill>
            <a:gsLst>
              <a:gs pos="0">
                <a:srgbClr val="FFC000">
                  <a:lumMod val="60000"/>
                  <a:lumOff val="40000"/>
                </a:srgbClr>
              </a:gs>
              <a:gs pos="85000">
                <a:srgbClr val="FFC000"/>
              </a:gs>
            </a:gsLst>
            <a:lin ang="3600000" scaled="0"/>
          </a:gra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p>
            <a:pPr algn="ctr"/>
            <a:endParaRPr lang="zh-CN" altLang="en-US" sz="1360" b="1">
              <a:solidFill>
                <a:srgbClr val="FFFFFF"/>
              </a:solidFill>
              <a:latin typeface="微软雅黑" panose="020B0503020204020204" pitchFamily="34" charset="-122"/>
              <a:ea typeface="微软雅黑" panose="020B0503020204020204" pitchFamily="34" charset="-122"/>
            </a:endParaRPr>
          </a:p>
        </p:txBody>
      </p:sp>
      <p:sp>
        <p:nvSpPr>
          <p:cNvPr id="78" name="02"/>
          <p:cNvSpPr/>
          <p:nvPr>
            <p:custDataLst>
              <p:tags r:id="rId12"/>
            </p:custDataLst>
          </p:nvPr>
        </p:nvSpPr>
        <p:spPr>
          <a:xfrm flipH="1">
            <a:off x="2340387" y="1743685"/>
            <a:ext cx="1001958" cy="996241"/>
          </a:xfrm>
          <a:custGeom>
            <a:avLst/>
            <a:gdLst>
              <a:gd name="connsiteX0" fmla="*/ 779341 w 1642490"/>
              <a:gd name="connsiteY0" fmla="*/ 0 h 1633118"/>
              <a:gd name="connsiteX1" fmla="*/ 1642490 w 1642490"/>
              <a:gd name="connsiteY1" fmla="*/ 226812 h 1633118"/>
              <a:gd name="connsiteX2" fmla="*/ 1642490 w 1642490"/>
              <a:gd name="connsiteY2" fmla="*/ 1633118 h 1633118"/>
              <a:gd name="connsiteX3" fmla="*/ 0 w 1642490"/>
              <a:gd name="connsiteY3" fmla="*/ 1201518 h 1633118"/>
              <a:gd name="connsiteX4" fmla="*/ 779341 w 1642490"/>
              <a:gd name="connsiteY4" fmla="*/ 0 h 16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90" h="1633118">
                <a:moveTo>
                  <a:pt x="779341" y="0"/>
                </a:moveTo>
                <a:lnTo>
                  <a:pt x="1642490" y="226812"/>
                </a:lnTo>
                <a:lnTo>
                  <a:pt x="1642490" y="1633118"/>
                </a:lnTo>
                <a:lnTo>
                  <a:pt x="0" y="1201518"/>
                </a:lnTo>
                <a:lnTo>
                  <a:pt x="779341" y="0"/>
                </a:lnTo>
                <a:close/>
              </a:path>
            </a:pathLst>
          </a:custGeom>
          <a:gradFill flip="none" rotWithShape="1">
            <a:gsLst>
              <a:gs pos="0">
                <a:srgbClr val="17D594">
                  <a:lumMod val="60000"/>
                  <a:lumOff val="40000"/>
                </a:srgbClr>
              </a:gs>
              <a:gs pos="85000">
                <a:srgbClr val="17D594"/>
              </a:gs>
            </a:gsLst>
            <a:lin ang="19200000" scaled="0"/>
            <a:tileRect/>
          </a:gra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p>
            <a:pPr algn="ctr"/>
            <a:endParaRPr lang="zh-CN" altLang="en-US" sz="1360" b="1">
              <a:solidFill>
                <a:srgbClr val="FFFFFF"/>
              </a:solidFill>
              <a:latin typeface="微软雅黑" panose="020B0503020204020204" pitchFamily="34" charset="-122"/>
              <a:ea typeface="微软雅黑" panose="020B0503020204020204" pitchFamily="34" charset="-122"/>
            </a:endParaRPr>
          </a:p>
        </p:txBody>
      </p:sp>
      <p:sp>
        <p:nvSpPr>
          <p:cNvPr id="17" name="矩形 16"/>
          <p:cNvSpPr/>
          <p:nvPr>
            <p:custDataLst>
              <p:tags r:id="rId13"/>
            </p:custDataLst>
          </p:nvPr>
        </p:nvSpPr>
        <p:spPr>
          <a:xfrm>
            <a:off x="3865245" y="1765300"/>
            <a:ext cx="3407410" cy="636270"/>
          </a:xfrm>
          <a:prstGeom prst="rect">
            <a:avLst/>
          </a:prstGeom>
          <a:noFill/>
        </p:spPr>
        <p:txBody>
          <a:bodyPr wrap="square" lIns="0" tIns="0" rIns="0" bIns="0" rtlCol="0" anchor="ctr" anchorCtr="0">
            <a:noAutofit/>
          </a:bodyPr>
          <a:p>
            <a:pPr algn="l">
              <a:spcBef>
                <a:spcPct val="0"/>
              </a:spcBef>
              <a:spcAft>
                <a:spcPct val="0"/>
              </a:spcAft>
            </a:pPr>
            <a:r>
              <a:rPr lang="zh-CN" altLang="en-US"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rPr>
              <a:t>ADRG 组(核心分组)共409个，较上一版增加33组，回应了临床合理诉求，契合临床实际情况。（</a:t>
            </a:r>
            <a:r>
              <a:rPr lang="en-US" altLang="zh-CN"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rPr>
              <a:t>376</a:t>
            </a:r>
            <a:r>
              <a:rPr lang="zh-CN" altLang="en-US"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400">
              <a:solidFill>
                <a:srgbClr val="17D59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custDataLst>
              <p:tags r:id="rId14"/>
            </p:custDataLst>
          </p:nvPr>
        </p:nvSpPr>
        <p:spPr>
          <a:xfrm>
            <a:off x="3865880" y="1157605"/>
            <a:ext cx="3059430" cy="437515"/>
          </a:xfrm>
          <a:prstGeom prst="rect">
            <a:avLst/>
          </a:prstGeom>
          <a:noFill/>
        </p:spPr>
        <p:txBody>
          <a:bodyPr wrap="square" lIns="0" tIns="0" rIns="0" bIns="0" rtlCol="0" anchor="ctr" anchorCtr="0">
            <a:noAutofit/>
          </a:bodyPr>
          <a:p>
            <a:pPr algn="l">
              <a:spcBef>
                <a:spcPct val="0"/>
              </a:spcBef>
              <a:spcAft>
                <a:spcPct val="0"/>
              </a:spcAft>
            </a:pPr>
            <a:r>
              <a:rPr lang="zh-CN" altLang="en-US" sz="1400" dirty="0">
                <a:solidFill>
                  <a:srgbClr val="376FFF"/>
                </a:solidFill>
                <a:latin typeface="微软雅黑" panose="020B0503020204020204" pitchFamily="34" charset="-122"/>
                <a:ea typeface="微软雅黑" panose="020B0503020204020204" pitchFamily="34" charset="-122"/>
                <a:cs typeface="微软雅黑" panose="020B0503020204020204" pitchFamily="34" charset="-122"/>
              </a:rPr>
              <a:t>DRG2.0版分组设置26个MDC</a:t>
            </a:r>
            <a:endParaRPr lang="zh-CN" altLang="en-US" sz="1400" dirty="0">
              <a:solidFill>
                <a:srgbClr val="376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1986915" y="1315085"/>
            <a:ext cx="705485" cy="306705"/>
          </a:xfrm>
          <a:prstGeom prst="rect">
            <a:avLst/>
          </a:prstGeom>
          <a:noFill/>
        </p:spPr>
        <p:txBody>
          <a:bodyPr wrap="square" rtlCol="0">
            <a:spAutoFit/>
          </a:bodyPr>
          <a:p>
            <a:pPr algn="ctr"/>
            <a:r>
              <a:rPr lang="en-US" altLang="zh-CN" sz="1400" b="1">
                <a:solidFill>
                  <a:schemeClr val="bg1"/>
                </a:solidFill>
                <a:latin typeface="微软雅黑" panose="020B0503020204020204" pitchFamily="34" charset="-122"/>
                <a:ea typeface="微软雅黑" panose="020B0503020204020204" pitchFamily="34" charset="-122"/>
              </a:rPr>
              <a:t>MDC</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915795" y="2107565"/>
            <a:ext cx="834390" cy="306705"/>
          </a:xfrm>
          <a:prstGeom prst="rect">
            <a:avLst/>
          </a:prstGeom>
          <a:noFill/>
        </p:spPr>
        <p:txBody>
          <a:bodyPr wrap="square" rtlCol="0">
            <a:spAutoFit/>
          </a:bodyPr>
          <a:p>
            <a:pPr algn="ctr"/>
            <a:r>
              <a:rPr lang="en-US" altLang="zh-CN" sz="1400" b="1">
                <a:solidFill>
                  <a:schemeClr val="bg1"/>
                </a:solidFill>
                <a:latin typeface="微软雅黑" panose="020B0503020204020204" pitchFamily="34" charset="-122"/>
                <a:ea typeface="微软雅黑" panose="020B0503020204020204" pitchFamily="34" charset="-122"/>
              </a:rPr>
              <a:t>ADRG</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951990" y="3044190"/>
            <a:ext cx="705485" cy="306705"/>
          </a:xfrm>
          <a:prstGeom prst="rect">
            <a:avLst/>
          </a:prstGeom>
          <a:noFill/>
        </p:spPr>
        <p:txBody>
          <a:bodyPr wrap="square" rtlCol="0">
            <a:spAutoFit/>
          </a:bodyPr>
          <a:p>
            <a:pPr algn="ctr"/>
            <a:r>
              <a:rPr lang="en-US" altLang="zh-CN" sz="1400" b="1">
                <a:solidFill>
                  <a:schemeClr val="bg1"/>
                </a:solidFill>
                <a:latin typeface="微软雅黑" panose="020B0503020204020204" pitchFamily="34" charset="-122"/>
                <a:ea typeface="微软雅黑" panose="020B0503020204020204" pitchFamily="34" charset="-122"/>
              </a:rPr>
              <a:t>DRG</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193800" y="3905885"/>
            <a:ext cx="6840855" cy="521970"/>
          </a:xfrm>
          <a:prstGeom prst="rect">
            <a:avLst/>
          </a:prstGeom>
        </p:spPr>
        <p:txBody>
          <a:bodyPr wrap="square">
            <a:spAutoFit/>
          </a:bodyPr>
          <a:p>
            <a:pPr marL="0" indent="406400" algn="l" defTabSz="266700">
              <a:spcAft>
                <a:spcPct val="0"/>
              </a:spcAft>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重点对临床意见比较集中的重症医学、血液免疫、肿瘤、烧伤、口腔颌面外科等学科进行调整，以及联合手术、复合手术问题进行了优化完善。</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5" name="图片 24" descr="扬声器"/>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2000" y="3925570"/>
            <a:ext cx="449580" cy="449580"/>
          </a:xfrm>
          <a:prstGeom prst="rect">
            <a:avLst/>
          </a:prstGeom>
        </p:spPr>
      </p:pic>
    </p:spTree>
    <p:custDataLst>
      <p:tags r:id="rId1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buClrTx/>
              <a:buSzTx/>
              <a:buFontTx/>
            </a:pPr>
            <a:r>
              <a:rPr lang="zh-CN" altLang="en-US" b="1" dirty="0">
                <a:solidFill>
                  <a:schemeClr val="bg1"/>
                </a:solidFill>
                <a:latin typeface="微软雅黑" panose="020B0503020204020204" pitchFamily="34" charset="-122"/>
                <a:ea typeface="微软雅黑" panose="020B0503020204020204" pitchFamily="34" charset="-122"/>
              </a:rPr>
              <a:t>DRG2.0版变化-</a:t>
            </a:r>
            <a:r>
              <a:rPr lang="en-US" altLang="zh-CN" b="1" dirty="0">
                <a:solidFill>
                  <a:schemeClr val="bg1"/>
                </a:solidFill>
                <a:latin typeface="微软雅黑" panose="020B0503020204020204" pitchFamily="34" charset="-122"/>
                <a:ea typeface="微软雅黑" panose="020B0503020204020204" pitchFamily="34" charset="-122"/>
              </a:rPr>
              <a:t>MDC</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4" name="任意多边形: 形状 7"/>
          <p:cNvSpPr/>
          <p:nvPr>
            <p:custDataLst>
              <p:tags r:id="rId1"/>
            </p:custDataLst>
          </p:nvPr>
        </p:nvSpPr>
        <p:spPr>
          <a:xfrm>
            <a:off x="2077720" y="949960"/>
            <a:ext cx="3309620" cy="374650"/>
          </a:xfrm>
          <a:custGeom>
            <a:avLst/>
            <a:gdLst>
              <a:gd name="connsiteX0" fmla="*/ 4268455 w 5196959"/>
              <a:gd name="connsiteY0" fmla="*/ 2443174 h 2443174"/>
              <a:gd name="connsiteX1" fmla="*/ 0 w 5196959"/>
              <a:gd name="connsiteY1" fmla="*/ 2443174 h 2443174"/>
              <a:gd name="connsiteX2" fmla="*/ 0 w 5196959"/>
              <a:gd name="connsiteY2" fmla="*/ 0 h 2443174"/>
              <a:gd name="connsiteX3" fmla="*/ 4998766 w 5196959"/>
              <a:gd name="connsiteY3" fmla="*/ 0 h 2443174"/>
              <a:gd name="connsiteX4" fmla="*/ 5188277 w 5196959"/>
              <a:gd name="connsiteY4" fmla="*/ 255708 h 2443174"/>
              <a:gd name="connsiteX5" fmla="*/ 4597293 w 5196959"/>
              <a:gd name="connsiteY5" fmla="*/ 2199517 h 2443174"/>
              <a:gd name="connsiteX6" fmla="*/ 4268455 w 5196959"/>
              <a:gd name="connsiteY6" fmla="*/ 2443174 h 2443174"/>
              <a:gd name="connsiteX0-1" fmla="*/ 0 w 5196960"/>
              <a:gd name="connsiteY0-2" fmla="*/ 0 h 2443174"/>
              <a:gd name="connsiteX1-3" fmla="*/ 4998766 w 5196960"/>
              <a:gd name="connsiteY1-4" fmla="*/ 0 h 2443174"/>
              <a:gd name="connsiteX2-5" fmla="*/ 5188277 w 5196960"/>
              <a:gd name="connsiteY2-6" fmla="*/ 255708 h 2443174"/>
              <a:gd name="connsiteX3-7" fmla="*/ 4597293 w 5196960"/>
              <a:gd name="connsiteY3-8" fmla="*/ 2199517 h 2443174"/>
              <a:gd name="connsiteX4-9" fmla="*/ 4268455 w 5196960"/>
              <a:gd name="connsiteY4-10" fmla="*/ 2443174 h 2443174"/>
              <a:gd name="connsiteX5-11" fmla="*/ 0 w 5196960"/>
              <a:gd name="connsiteY5-12" fmla="*/ 2443174 h 2443174"/>
              <a:gd name="connsiteX6-13" fmla="*/ 91440 w 5196960"/>
              <a:gd name="connsiteY6-14" fmla="*/ 91440 h 2443174"/>
              <a:gd name="connsiteX0-15" fmla="*/ 41910 w 5238870"/>
              <a:gd name="connsiteY0-16" fmla="*/ 0 h 2443174"/>
              <a:gd name="connsiteX1-17" fmla="*/ 5040676 w 5238870"/>
              <a:gd name="connsiteY1-18" fmla="*/ 0 h 2443174"/>
              <a:gd name="connsiteX2-19" fmla="*/ 5230187 w 5238870"/>
              <a:gd name="connsiteY2-20" fmla="*/ 255708 h 2443174"/>
              <a:gd name="connsiteX3-21" fmla="*/ 4639203 w 5238870"/>
              <a:gd name="connsiteY3-22" fmla="*/ 2199517 h 2443174"/>
              <a:gd name="connsiteX4-23" fmla="*/ 4310365 w 5238870"/>
              <a:gd name="connsiteY4-24" fmla="*/ 2443174 h 2443174"/>
              <a:gd name="connsiteX5-25" fmla="*/ 41910 w 5238870"/>
              <a:gd name="connsiteY5-26" fmla="*/ 2443174 h 2443174"/>
              <a:gd name="connsiteX6-27" fmla="*/ 0 w 5238870"/>
              <a:gd name="connsiteY6-28" fmla="*/ 415290 h 2443174"/>
              <a:gd name="connsiteX0-29" fmla="*/ 0 w 5196960"/>
              <a:gd name="connsiteY0-30" fmla="*/ 0 h 2443174"/>
              <a:gd name="connsiteX1-31" fmla="*/ 4998766 w 5196960"/>
              <a:gd name="connsiteY1-32" fmla="*/ 0 h 2443174"/>
              <a:gd name="connsiteX2-33" fmla="*/ 5188277 w 5196960"/>
              <a:gd name="connsiteY2-34" fmla="*/ 255708 h 2443174"/>
              <a:gd name="connsiteX3-35" fmla="*/ 4597293 w 5196960"/>
              <a:gd name="connsiteY3-36" fmla="*/ 2199517 h 2443174"/>
              <a:gd name="connsiteX4-37" fmla="*/ 4268455 w 5196960"/>
              <a:gd name="connsiteY4-38" fmla="*/ 2443174 h 2443174"/>
              <a:gd name="connsiteX5-39" fmla="*/ 0 w 5196960"/>
              <a:gd name="connsiteY5-40" fmla="*/ 2443174 h 2443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3174">
                <a:moveTo>
                  <a:pt x="0" y="0"/>
                </a:moveTo>
                <a:lnTo>
                  <a:pt x="4998766" y="0"/>
                </a:lnTo>
                <a:cubicBezTo>
                  <a:pt x="5131820" y="0"/>
                  <a:pt x="5226906" y="128432"/>
                  <a:pt x="5188277" y="255708"/>
                </a:cubicBezTo>
                <a:lnTo>
                  <a:pt x="4597293" y="2199517"/>
                </a:lnTo>
                <a:cubicBezTo>
                  <a:pt x="4553217" y="2344292"/>
                  <a:pt x="4419833" y="2443174"/>
                  <a:pt x="4268455" y="2443174"/>
                </a:cubicBezTo>
                <a:lnTo>
                  <a:pt x="0" y="2443174"/>
                </a:lnTo>
              </a:path>
            </a:pathLst>
          </a:custGeom>
          <a:gradFill>
            <a:gsLst>
              <a:gs pos="45000">
                <a:srgbClr val="F84949"/>
              </a:gs>
              <a:gs pos="0">
                <a:srgbClr val="F84949">
                  <a:alpha val="0"/>
                </a:srgbClr>
              </a:gs>
            </a:gsLst>
            <a:lin ang="0" scaled="1"/>
          </a:gradFill>
          <a:ln w="22225" cap="flat">
            <a:gradFill>
              <a:gsLst>
                <a:gs pos="47000">
                  <a:srgbClr val="F84949">
                    <a:lumMod val="75000"/>
                  </a:srgbClr>
                </a:gs>
                <a:gs pos="100000">
                  <a:srgbClr val="FFFFFF">
                    <a:alpha val="0"/>
                  </a:srgbClr>
                </a:gs>
              </a:gsLst>
              <a:lin ang="10740000" scaled="0"/>
            </a:gradFill>
            <a:prstDash val="solid"/>
            <a:miter/>
          </a:ln>
        </p:spPr>
        <p:txBody>
          <a:bodyPr rtlCol="0" anchor="ctr"/>
          <a:p>
            <a:pPr algn="l"/>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名称</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任意多边形: 形状 8"/>
          <p:cNvSpPr/>
          <p:nvPr>
            <p:custDataLst>
              <p:tags r:id="rId2"/>
            </p:custDataLst>
          </p:nvPr>
        </p:nvSpPr>
        <p:spPr>
          <a:xfrm>
            <a:off x="5398135" y="948690"/>
            <a:ext cx="2971800" cy="375285"/>
          </a:xfrm>
          <a:custGeom>
            <a:avLst/>
            <a:gdLst>
              <a:gd name="connsiteX0" fmla="*/ 970270 w 5196959"/>
              <a:gd name="connsiteY0" fmla="*/ 0 h 2443174"/>
              <a:gd name="connsiteX1" fmla="*/ 5196960 w 5196959"/>
              <a:gd name="connsiteY1" fmla="*/ 0 h 2443174"/>
              <a:gd name="connsiteX2" fmla="*/ 5196960 w 5196959"/>
              <a:gd name="connsiteY2" fmla="*/ 2443174 h 2443174"/>
              <a:gd name="connsiteX3" fmla="*/ 198194 w 5196959"/>
              <a:gd name="connsiteY3" fmla="*/ 2443174 h 2443174"/>
              <a:gd name="connsiteX4" fmla="*/ 8683 w 5196959"/>
              <a:gd name="connsiteY4" fmla="*/ 2187466 h 2443174"/>
              <a:gd name="connsiteX5" fmla="*/ 587616 w 5196959"/>
              <a:gd name="connsiteY5" fmla="*/ 283606 h 2443174"/>
              <a:gd name="connsiteX6" fmla="*/ 970270 w 5196959"/>
              <a:gd name="connsiteY6" fmla="*/ 0 h 2443174"/>
              <a:gd name="connsiteX0-1" fmla="*/ 5196960 w 5288400"/>
              <a:gd name="connsiteY0-2" fmla="*/ 0 h 2443174"/>
              <a:gd name="connsiteX1-3" fmla="*/ 5196960 w 5288400"/>
              <a:gd name="connsiteY1-4" fmla="*/ 2443174 h 2443174"/>
              <a:gd name="connsiteX2-5" fmla="*/ 198194 w 5288400"/>
              <a:gd name="connsiteY2-6" fmla="*/ 2443174 h 2443174"/>
              <a:gd name="connsiteX3-7" fmla="*/ 8683 w 5288400"/>
              <a:gd name="connsiteY3-8" fmla="*/ 2187466 h 2443174"/>
              <a:gd name="connsiteX4-9" fmla="*/ 587616 w 5288400"/>
              <a:gd name="connsiteY4-10" fmla="*/ 283606 h 2443174"/>
              <a:gd name="connsiteX5-11" fmla="*/ 970270 w 5288400"/>
              <a:gd name="connsiteY5-12" fmla="*/ 0 h 2443174"/>
              <a:gd name="connsiteX6-13" fmla="*/ 5288400 w 5288400"/>
              <a:gd name="connsiteY6-14" fmla="*/ 91440 h 2443174"/>
              <a:gd name="connsiteX0-15" fmla="*/ 5196960 w 5196960"/>
              <a:gd name="connsiteY0-16" fmla="*/ 0 h 2443174"/>
              <a:gd name="connsiteX1-17" fmla="*/ 5196960 w 5196960"/>
              <a:gd name="connsiteY1-18" fmla="*/ 2443174 h 2443174"/>
              <a:gd name="connsiteX2-19" fmla="*/ 198194 w 5196960"/>
              <a:gd name="connsiteY2-20" fmla="*/ 2443174 h 2443174"/>
              <a:gd name="connsiteX3-21" fmla="*/ 8683 w 5196960"/>
              <a:gd name="connsiteY3-22" fmla="*/ 2187466 h 2443174"/>
              <a:gd name="connsiteX4-23" fmla="*/ 587616 w 5196960"/>
              <a:gd name="connsiteY4-24" fmla="*/ 283606 h 2443174"/>
              <a:gd name="connsiteX5-25" fmla="*/ 970270 w 5196960"/>
              <a:gd name="connsiteY5-26" fmla="*/ 0 h 2443174"/>
              <a:gd name="connsiteX6-27" fmla="*/ 5183625 w 5196960"/>
              <a:gd name="connsiteY6-28" fmla="*/ 34290 h 2443174"/>
              <a:gd name="connsiteX0-29" fmla="*/ 5196960 w 5196960"/>
              <a:gd name="connsiteY0-30" fmla="*/ 0 h 2443174"/>
              <a:gd name="connsiteX1-31" fmla="*/ 5196960 w 5196960"/>
              <a:gd name="connsiteY1-32" fmla="*/ 2443174 h 2443174"/>
              <a:gd name="connsiteX2-33" fmla="*/ 198194 w 5196960"/>
              <a:gd name="connsiteY2-34" fmla="*/ 2443174 h 2443174"/>
              <a:gd name="connsiteX3-35" fmla="*/ 8683 w 5196960"/>
              <a:gd name="connsiteY3-36" fmla="*/ 2187466 h 2443174"/>
              <a:gd name="connsiteX4-37" fmla="*/ 587616 w 5196960"/>
              <a:gd name="connsiteY4-38" fmla="*/ 283606 h 2443174"/>
              <a:gd name="connsiteX5-39" fmla="*/ 970270 w 5196960"/>
              <a:gd name="connsiteY5-40" fmla="*/ 0 h 2443174"/>
              <a:gd name="connsiteX6-41" fmla="*/ 5183625 w 5196960"/>
              <a:gd name="connsiteY6-42" fmla="*/ 5715 h 2443174"/>
              <a:gd name="connsiteX0-43" fmla="*/ 5196960 w 5196960"/>
              <a:gd name="connsiteY0-44" fmla="*/ 3810 h 2446984"/>
              <a:gd name="connsiteX1-45" fmla="*/ 5196960 w 5196960"/>
              <a:gd name="connsiteY1-46" fmla="*/ 2446984 h 2446984"/>
              <a:gd name="connsiteX2-47" fmla="*/ 198194 w 5196960"/>
              <a:gd name="connsiteY2-48" fmla="*/ 2446984 h 2446984"/>
              <a:gd name="connsiteX3-49" fmla="*/ 8683 w 5196960"/>
              <a:gd name="connsiteY3-50" fmla="*/ 2191276 h 2446984"/>
              <a:gd name="connsiteX4-51" fmla="*/ 587616 w 5196960"/>
              <a:gd name="connsiteY4-52" fmla="*/ 287416 h 2446984"/>
              <a:gd name="connsiteX5-53" fmla="*/ 970270 w 5196960"/>
              <a:gd name="connsiteY5-54" fmla="*/ 3810 h 2446984"/>
              <a:gd name="connsiteX6-55" fmla="*/ 4840725 w 5196960"/>
              <a:gd name="connsiteY6-56" fmla="*/ 0 h 2446984"/>
              <a:gd name="connsiteX0-57" fmla="*/ 5196960 w 5196960"/>
              <a:gd name="connsiteY0-58" fmla="*/ 2446984 h 2446984"/>
              <a:gd name="connsiteX1-59" fmla="*/ 198194 w 5196960"/>
              <a:gd name="connsiteY1-60" fmla="*/ 2446984 h 2446984"/>
              <a:gd name="connsiteX2-61" fmla="*/ 8683 w 5196960"/>
              <a:gd name="connsiteY2-62" fmla="*/ 2191276 h 2446984"/>
              <a:gd name="connsiteX3-63" fmla="*/ 587616 w 5196960"/>
              <a:gd name="connsiteY3-64" fmla="*/ 287416 h 2446984"/>
              <a:gd name="connsiteX4-65" fmla="*/ 970270 w 5196960"/>
              <a:gd name="connsiteY4-66" fmla="*/ 3810 h 2446984"/>
              <a:gd name="connsiteX5-67" fmla="*/ 4840725 w 5196960"/>
              <a:gd name="connsiteY5-68" fmla="*/ 0 h 2446984"/>
              <a:gd name="connsiteX0-69" fmla="*/ 5196960 w 5196960"/>
              <a:gd name="connsiteY0-70" fmla="*/ 2446984 h 2446984"/>
              <a:gd name="connsiteX1-71" fmla="*/ 198194 w 5196960"/>
              <a:gd name="connsiteY1-72" fmla="*/ 2446984 h 2446984"/>
              <a:gd name="connsiteX2-73" fmla="*/ 8683 w 5196960"/>
              <a:gd name="connsiteY2-74" fmla="*/ 2191276 h 2446984"/>
              <a:gd name="connsiteX3-75" fmla="*/ 587616 w 5196960"/>
              <a:gd name="connsiteY3-76" fmla="*/ 287416 h 2446984"/>
              <a:gd name="connsiteX4-77" fmla="*/ 970270 w 5196960"/>
              <a:gd name="connsiteY4-78" fmla="*/ 3810 h 2446984"/>
              <a:gd name="connsiteX5-79" fmla="*/ 5174100 w 5196960"/>
              <a:gd name="connsiteY5-80" fmla="*/ 0 h 24469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6984">
                <a:moveTo>
                  <a:pt x="5196960" y="2446984"/>
                </a:moveTo>
                <a:lnTo>
                  <a:pt x="198194" y="2446984"/>
                </a:lnTo>
                <a:cubicBezTo>
                  <a:pt x="65140" y="2446984"/>
                  <a:pt x="-29945" y="2318552"/>
                  <a:pt x="8683" y="2191276"/>
                </a:cubicBezTo>
                <a:lnTo>
                  <a:pt x="587616" y="287416"/>
                </a:lnTo>
                <a:cubicBezTo>
                  <a:pt x="638791" y="119035"/>
                  <a:pt x="794131" y="3810"/>
                  <a:pt x="970270" y="3810"/>
                </a:cubicBezTo>
                <a:lnTo>
                  <a:pt x="5174100" y="0"/>
                </a:lnTo>
              </a:path>
            </a:pathLst>
          </a:custGeom>
          <a:gradFill flip="none" rotWithShape="1">
            <a:gsLst>
              <a:gs pos="56000">
                <a:srgbClr val="F84949"/>
              </a:gs>
              <a:gs pos="100000">
                <a:srgbClr val="F84949">
                  <a:alpha val="0"/>
                  <a:lumMod val="95000"/>
                </a:srgbClr>
              </a:gs>
            </a:gsLst>
            <a:lin ang="0" scaled="1"/>
            <a:tileRect/>
          </a:gradFill>
          <a:ln w="22225" cap="flat">
            <a:gradFill>
              <a:gsLst>
                <a:gs pos="57000">
                  <a:srgbClr val="F84949">
                    <a:lumMod val="75000"/>
                  </a:srgbClr>
                </a:gs>
                <a:gs pos="0">
                  <a:srgbClr val="FFFFFF">
                    <a:alpha val="0"/>
                  </a:srgbClr>
                </a:gs>
              </a:gsLst>
              <a:lin ang="10800000" scaled="1"/>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名称</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custDataLst>
              <p:tags r:id="rId3"/>
            </p:custDataLst>
          </p:nvPr>
        </p:nvGrpSpPr>
        <p:grpSpPr>
          <a:xfrm rot="0">
            <a:off x="5128895" y="869950"/>
            <a:ext cx="505460" cy="515620"/>
            <a:chOff x="6240" y="3426"/>
            <a:chExt cx="632" cy="632"/>
          </a:xfrm>
        </p:grpSpPr>
        <p:sp>
          <p:nvSpPr>
            <p:cNvPr id="38" name="任意多边形: 形状 9"/>
            <p:cNvSpPr/>
            <p:nvPr>
              <p:custDataLst>
                <p:tags r:id="rId4"/>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5"/>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6"/>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7"/>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8"/>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45" name="任意多边形: 形状 39"/>
          <p:cNvSpPr/>
          <p:nvPr>
            <p:custDataLst>
              <p:tags r:id="rId9"/>
            </p:custDataLst>
          </p:nvPr>
        </p:nvSpPr>
        <p:spPr>
          <a:xfrm>
            <a:off x="2804160" y="84328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sp>
        <p:nvSpPr>
          <p:cNvPr id="46" name="任意多边形: 形状 40"/>
          <p:cNvSpPr/>
          <p:nvPr>
            <p:custDataLst>
              <p:tags r:id="rId10"/>
            </p:custDataLst>
          </p:nvPr>
        </p:nvSpPr>
        <p:spPr>
          <a:xfrm>
            <a:off x="6904355" y="84328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pic>
        <p:nvPicPr>
          <p:cNvPr id="47" name="图片 13" descr="343435383036303b343532343135373bcfeec4bfb7d6cef6"/>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2861310" y="898525"/>
            <a:ext cx="92075" cy="92075"/>
          </a:xfrm>
          <a:prstGeom prst="rect">
            <a:avLst/>
          </a:prstGeom>
        </p:spPr>
      </p:pic>
      <p:pic>
        <p:nvPicPr>
          <p:cNvPr id="48"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961505" y="902970"/>
            <a:ext cx="92075" cy="92075"/>
          </a:xfrm>
          <a:prstGeom prst="rect">
            <a:avLst/>
          </a:prstGeom>
        </p:spPr>
      </p:pic>
      <p:cxnSp>
        <p:nvCxnSpPr>
          <p:cNvPr id="14" name="直接连接符 13"/>
          <p:cNvCxnSpPr>
            <a:stCxn id="17" idx="4"/>
            <a:endCxn id="21" idx="0"/>
          </p:cNvCxnSpPr>
          <p:nvPr>
            <p:custDataLst>
              <p:tags r:id="rId17"/>
            </p:custDataLst>
          </p:nvPr>
        </p:nvCxnSpPr>
        <p:spPr>
          <a:xfrm>
            <a:off x="674204" y="1740376"/>
            <a:ext cx="0" cy="3175"/>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17" name="序号"/>
          <p:cNvSpPr/>
          <p:nvPr>
            <p:custDataLst>
              <p:tags r:id="rId18"/>
            </p:custDataLst>
          </p:nvPr>
        </p:nvSpPr>
        <p:spPr>
          <a:xfrm>
            <a:off x="521335" y="1341755"/>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dirty="0">
                <a:solidFill>
                  <a:schemeClr val="bg1"/>
                </a:solidFill>
                <a:latin typeface="+mn-ea"/>
                <a:cs typeface="+mn-ea"/>
                <a:sym typeface="+mn-ea"/>
              </a:rPr>
              <a:t>1</a:t>
            </a:r>
            <a:endParaRPr lang="en-US" altLang="zh-CN" sz="1350" b="1" dirty="0">
              <a:solidFill>
                <a:schemeClr val="bg1"/>
              </a:solidFill>
              <a:latin typeface="+mn-ea"/>
              <a:cs typeface="+mn-ea"/>
              <a:sym typeface="+mn-ea"/>
            </a:endParaRPr>
          </a:p>
        </p:txBody>
      </p:sp>
      <p:sp>
        <p:nvSpPr>
          <p:cNvPr id="20" name="圆角矩形 71"/>
          <p:cNvSpPr/>
          <p:nvPr>
            <p:custDataLst>
              <p:tags r:id="rId19"/>
            </p:custDataLst>
          </p:nvPr>
        </p:nvSpPr>
        <p:spPr>
          <a:xfrm flipH="1">
            <a:off x="933183" y="1365408"/>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MDCA</a:t>
            </a:r>
            <a:endParaRPr lang="en-US" altLang="zh-CN" sz="1400" dirty="0">
              <a:latin typeface="微软雅黑" panose="020B0503020204020204" pitchFamily="34" charset="-122"/>
              <a:ea typeface="微软雅黑" panose="020B0503020204020204" pitchFamily="34" charset="-122"/>
              <a:cs typeface="+mn-ea"/>
              <a:sym typeface="+mn-ea"/>
            </a:endParaRPr>
          </a:p>
        </p:txBody>
      </p:sp>
      <p:sp>
        <p:nvSpPr>
          <p:cNvPr id="21" name="序号"/>
          <p:cNvSpPr/>
          <p:nvPr>
            <p:custDataLst>
              <p:tags r:id="rId20"/>
            </p:custDataLst>
          </p:nvPr>
        </p:nvSpPr>
        <p:spPr>
          <a:xfrm>
            <a:off x="521335" y="1743856"/>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dirty="0">
                <a:solidFill>
                  <a:schemeClr val="bg1"/>
                </a:solidFill>
                <a:latin typeface="+mn-ea"/>
                <a:cs typeface="+mn-ea"/>
                <a:sym typeface="+mn-ea"/>
              </a:rPr>
              <a:t>2</a:t>
            </a:r>
            <a:endParaRPr lang="en-US" altLang="zh-CN" sz="1350" b="1" dirty="0">
              <a:solidFill>
                <a:schemeClr val="bg1"/>
              </a:solidFill>
              <a:latin typeface="+mn-ea"/>
              <a:cs typeface="+mn-ea"/>
              <a:sym typeface="+mn-ea"/>
            </a:endParaRPr>
          </a:p>
        </p:txBody>
      </p:sp>
      <p:sp>
        <p:nvSpPr>
          <p:cNvPr id="23" name="圆角矩形 7"/>
          <p:cNvSpPr/>
          <p:nvPr>
            <p:custDataLst>
              <p:tags r:id="rId21"/>
            </p:custDataLst>
          </p:nvPr>
        </p:nvSpPr>
        <p:spPr>
          <a:xfrm flipH="1">
            <a:off x="933183" y="1768385"/>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a:latin typeface="微软雅黑" panose="020B0503020204020204" pitchFamily="34" charset="-122"/>
                <a:ea typeface="微软雅黑" panose="020B0503020204020204" pitchFamily="34" charset="-122"/>
                <a:cs typeface="+mn-ea"/>
                <a:sym typeface="+mn-ea"/>
              </a:rPr>
              <a:t>MDCG</a:t>
            </a:r>
            <a:endParaRPr lang="en-US" altLang="zh-CN" sz="1400">
              <a:latin typeface="微软雅黑" panose="020B0503020204020204" pitchFamily="34" charset="-122"/>
              <a:ea typeface="微软雅黑" panose="020B0503020204020204" pitchFamily="34" charset="-122"/>
              <a:cs typeface="+mn-ea"/>
              <a:sym typeface="+mn-ea"/>
            </a:endParaRPr>
          </a:p>
        </p:txBody>
      </p:sp>
      <p:sp>
        <p:nvSpPr>
          <p:cNvPr id="24" name="序号"/>
          <p:cNvSpPr/>
          <p:nvPr>
            <p:custDataLst>
              <p:tags r:id="rId22"/>
            </p:custDataLst>
          </p:nvPr>
        </p:nvSpPr>
        <p:spPr>
          <a:xfrm>
            <a:off x="521335" y="2145956"/>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3</a:t>
            </a:r>
            <a:endParaRPr lang="en-US" altLang="zh-CN" sz="1350" b="1">
              <a:solidFill>
                <a:schemeClr val="bg1"/>
              </a:solidFill>
              <a:latin typeface="+mn-ea"/>
              <a:cs typeface="+mn-ea"/>
              <a:sym typeface="+mn-ea"/>
            </a:endParaRPr>
          </a:p>
        </p:txBody>
      </p:sp>
      <p:sp>
        <p:nvSpPr>
          <p:cNvPr id="26" name="圆角矩形 13"/>
          <p:cNvSpPr/>
          <p:nvPr>
            <p:custDataLst>
              <p:tags r:id="rId23"/>
            </p:custDataLst>
          </p:nvPr>
        </p:nvSpPr>
        <p:spPr>
          <a:xfrm flipH="1">
            <a:off x="933183" y="2171361"/>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a:latin typeface="微软雅黑" panose="020B0503020204020204" pitchFamily="34" charset="-122"/>
                <a:ea typeface="微软雅黑" panose="020B0503020204020204" pitchFamily="34" charset="-122"/>
                <a:cs typeface="+mn-ea"/>
                <a:sym typeface="+mn-ea"/>
              </a:rPr>
              <a:t>MDCI</a:t>
            </a:r>
            <a:endParaRPr lang="en-US" altLang="zh-CN" sz="1400">
              <a:latin typeface="微软雅黑" panose="020B0503020204020204" pitchFamily="34" charset="-122"/>
              <a:ea typeface="微软雅黑" panose="020B0503020204020204" pitchFamily="34" charset="-122"/>
              <a:cs typeface="+mn-ea"/>
              <a:sym typeface="+mn-ea"/>
            </a:endParaRPr>
          </a:p>
        </p:txBody>
      </p:sp>
      <p:sp>
        <p:nvSpPr>
          <p:cNvPr id="27" name="序号"/>
          <p:cNvSpPr/>
          <p:nvPr>
            <p:custDataLst>
              <p:tags r:id="rId24"/>
            </p:custDataLst>
          </p:nvPr>
        </p:nvSpPr>
        <p:spPr>
          <a:xfrm>
            <a:off x="521335" y="2548057"/>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4</a:t>
            </a:r>
            <a:endParaRPr lang="en-US" altLang="zh-CN" sz="1350" b="1">
              <a:solidFill>
                <a:schemeClr val="bg1"/>
              </a:solidFill>
              <a:latin typeface="+mn-ea"/>
              <a:cs typeface="+mn-ea"/>
              <a:sym typeface="+mn-ea"/>
            </a:endParaRPr>
          </a:p>
        </p:txBody>
      </p:sp>
      <p:sp>
        <p:nvSpPr>
          <p:cNvPr id="29" name="圆角矩形 20"/>
          <p:cNvSpPr/>
          <p:nvPr>
            <p:custDataLst>
              <p:tags r:id="rId25"/>
            </p:custDataLst>
          </p:nvPr>
        </p:nvSpPr>
        <p:spPr>
          <a:xfrm flipH="1">
            <a:off x="933183" y="2575214"/>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a:latin typeface="微软雅黑" panose="020B0503020204020204" pitchFamily="34" charset="-122"/>
                <a:ea typeface="微软雅黑" panose="020B0503020204020204" pitchFamily="34" charset="-122"/>
                <a:cs typeface="+mn-ea"/>
                <a:sym typeface="+mn-ea"/>
              </a:rPr>
              <a:t>MDCJ</a:t>
            </a:r>
            <a:endParaRPr lang="en-US" altLang="zh-CN" sz="1400">
              <a:latin typeface="微软雅黑" panose="020B0503020204020204" pitchFamily="34" charset="-122"/>
              <a:ea typeface="微软雅黑" panose="020B0503020204020204" pitchFamily="34" charset="-122"/>
              <a:cs typeface="+mn-ea"/>
              <a:sym typeface="+mn-ea"/>
            </a:endParaRPr>
          </a:p>
        </p:txBody>
      </p:sp>
      <p:sp>
        <p:nvSpPr>
          <p:cNvPr id="40" name="序号"/>
          <p:cNvSpPr/>
          <p:nvPr>
            <p:custDataLst>
              <p:tags r:id="rId26"/>
            </p:custDataLst>
          </p:nvPr>
        </p:nvSpPr>
        <p:spPr>
          <a:xfrm>
            <a:off x="521335" y="2950157"/>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5</a:t>
            </a:r>
            <a:endParaRPr lang="en-US" altLang="zh-CN" sz="1350" b="1">
              <a:solidFill>
                <a:schemeClr val="bg1"/>
              </a:solidFill>
              <a:latin typeface="+mn-ea"/>
              <a:cs typeface="+mn-ea"/>
              <a:sym typeface="+mn-ea"/>
            </a:endParaRPr>
          </a:p>
        </p:txBody>
      </p:sp>
      <p:sp>
        <p:nvSpPr>
          <p:cNvPr id="50" name="圆角矩形 26"/>
          <p:cNvSpPr/>
          <p:nvPr>
            <p:custDataLst>
              <p:tags r:id="rId27"/>
            </p:custDataLst>
          </p:nvPr>
        </p:nvSpPr>
        <p:spPr>
          <a:xfrm flipH="1">
            <a:off x="933183" y="2978191"/>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a:latin typeface="微软雅黑" panose="020B0503020204020204" pitchFamily="34" charset="-122"/>
                <a:ea typeface="微软雅黑" panose="020B0503020204020204" pitchFamily="34" charset="-122"/>
                <a:cs typeface="+mn-ea"/>
                <a:sym typeface="+mn-ea"/>
              </a:rPr>
              <a:t>MDCL</a:t>
            </a:r>
            <a:endParaRPr lang="en-US" altLang="zh-CN" sz="1400">
              <a:latin typeface="微软雅黑" panose="020B0503020204020204" pitchFamily="34" charset="-122"/>
              <a:ea typeface="微软雅黑" panose="020B0503020204020204" pitchFamily="34" charset="-122"/>
              <a:cs typeface="+mn-ea"/>
              <a:sym typeface="+mn-ea"/>
            </a:endParaRPr>
          </a:p>
        </p:txBody>
      </p:sp>
      <p:sp>
        <p:nvSpPr>
          <p:cNvPr id="52" name="序号"/>
          <p:cNvSpPr/>
          <p:nvPr>
            <p:custDataLst>
              <p:tags r:id="rId28"/>
            </p:custDataLst>
          </p:nvPr>
        </p:nvSpPr>
        <p:spPr>
          <a:xfrm>
            <a:off x="521335" y="3353134"/>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6</a:t>
            </a:r>
            <a:endParaRPr lang="en-US" altLang="zh-CN" sz="1350" b="1">
              <a:solidFill>
                <a:schemeClr val="bg1"/>
              </a:solidFill>
              <a:latin typeface="+mn-ea"/>
              <a:cs typeface="+mn-ea"/>
              <a:sym typeface="+mn-ea"/>
            </a:endParaRPr>
          </a:p>
        </p:txBody>
      </p:sp>
      <p:sp>
        <p:nvSpPr>
          <p:cNvPr id="54" name="圆角矩形 33"/>
          <p:cNvSpPr/>
          <p:nvPr>
            <p:custDataLst>
              <p:tags r:id="rId29"/>
            </p:custDataLst>
          </p:nvPr>
        </p:nvSpPr>
        <p:spPr>
          <a:xfrm flipH="1">
            <a:off x="933183" y="3381167"/>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MDCP</a:t>
            </a:r>
            <a:endParaRPr lang="en-US" altLang="zh-CN" sz="1400" dirty="0">
              <a:latin typeface="微软雅黑" panose="020B0503020204020204" pitchFamily="34" charset="-122"/>
              <a:ea typeface="微软雅黑" panose="020B0503020204020204" pitchFamily="34" charset="-122"/>
              <a:cs typeface="+mn-ea"/>
              <a:sym typeface="+mn-ea"/>
            </a:endParaRPr>
          </a:p>
        </p:txBody>
      </p:sp>
      <p:cxnSp>
        <p:nvCxnSpPr>
          <p:cNvPr id="56" name="直接连接符 55"/>
          <p:cNvCxnSpPr>
            <a:stCxn id="21" idx="4"/>
            <a:endCxn id="24" idx="0"/>
          </p:cNvCxnSpPr>
          <p:nvPr>
            <p:custDataLst>
              <p:tags r:id="rId30"/>
            </p:custDataLst>
          </p:nvPr>
        </p:nvCxnSpPr>
        <p:spPr>
          <a:xfrm>
            <a:off x="674204" y="2142477"/>
            <a:ext cx="0" cy="3175"/>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4" idx="4"/>
            <a:endCxn id="27" idx="0"/>
          </p:cNvCxnSpPr>
          <p:nvPr>
            <p:custDataLst>
              <p:tags r:id="rId31"/>
            </p:custDataLst>
          </p:nvPr>
        </p:nvCxnSpPr>
        <p:spPr>
          <a:xfrm>
            <a:off x="674204" y="2544721"/>
            <a:ext cx="0" cy="3810"/>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27" idx="4"/>
            <a:endCxn id="40" idx="0"/>
          </p:cNvCxnSpPr>
          <p:nvPr>
            <p:custDataLst>
              <p:tags r:id="rId32"/>
            </p:custDataLst>
          </p:nvPr>
        </p:nvCxnSpPr>
        <p:spPr>
          <a:xfrm>
            <a:off x="674204" y="2946822"/>
            <a:ext cx="0" cy="3175"/>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0" idx="4"/>
            <a:endCxn id="52" idx="0"/>
          </p:cNvCxnSpPr>
          <p:nvPr>
            <p:custDataLst>
              <p:tags r:id="rId33"/>
            </p:custDataLst>
          </p:nvPr>
        </p:nvCxnSpPr>
        <p:spPr>
          <a:xfrm>
            <a:off x="674204" y="3348922"/>
            <a:ext cx="0" cy="4445"/>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序号"/>
          <p:cNvSpPr/>
          <p:nvPr>
            <p:custDataLst>
              <p:tags r:id="rId34"/>
            </p:custDataLst>
          </p:nvPr>
        </p:nvSpPr>
        <p:spPr>
          <a:xfrm>
            <a:off x="521335" y="3725492"/>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7</a:t>
            </a:r>
            <a:endParaRPr lang="en-US" altLang="zh-CN" sz="1350" b="1">
              <a:solidFill>
                <a:schemeClr val="bg1"/>
              </a:solidFill>
              <a:latin typeface="+mn-ea"/>
              <a:cs typeface="+mn-ea"/>
              <a:sym typeface="+mn-ea"/>
            </a:endParaRPr>
          </a:p>
        </p:txBody>
      </p:sp>
      <p:sp>
        <p:nvSpPr>
          <p:cNvPr id="3" name="圆角矩形 26"/>
          <p:cNvSpPr/>
          <p:nvPr>
            <p:custDataLst>
              <p:tags r:id="rId35"/>
            </p:custDataLst>
          </p:nvPr>
        </p:nvSpPr>
        <p:spPr>
          <a:xfrm flipH="1">
            <a:off x="933183" y="3790991"/>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a:latin typeface="微软雅黑" panose="020B0503020204020204" pitchFamily="34" charset="-122"/>
                <a:ea typeface="微软雅黑" panose="020B0503020204020204" pitchFamily="34" charset="-122"/>
                <a:cs typeface="+mn-ea"/>
                <a:sym typeface="+mn-ea"/>
              </a:rPr>
              <a:t>MDCP</a:t>
            </a:r>
            <a:endParaRPr lang="en-US" altLang="zh-CN" sz="1400">
              <a:latin typeface="微软雅黑" panose="020B0503020204020204" pitchFamily="34" charset="-122"/>
              <a:ea typeface="微软雅黑" panose="020B0503020204020204" pitchFamily="34" charset="-122"/>
              <a:cs typeface="+mn-ea"/>
              <a:sym typeface="+mn-ea"/>
            </a:endParaRPr>
          </a:p>
        </p:txBody>
      </p:sp>
      <p:sp>
        <p:nvSpPr>
          <p:cNvPr id="4" name="序号"/>
          <p:cNvSpPr/>
          <p:nvPr>
            <p:custDataLst>
              <p:tags r:id="rId36"/>
            </p:custDataLst>
          </p:nvPr>
        </p:nvSpPr>
        <p:spPr>
          <a:xfrm>
            <a:off x="521335" y="4158314"/>
            <a:ext cx="305737" cy="398596"/>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350" b="1">
                <a:solidFill>
                  <a:schemeClr val="bg1"/>
                </a:solidFill>
                <a:latin typeface="+mn-ea"/>
                <a:cs typeface="+mn-ea"/>
                <a:sym typeface="+mn-ea"/>
              </a:rPr>
              <a:t>8</a:t>
            </a:r>
            <a:endParaRPr lang="en-US" altLang="zh-CN" sz="1350" b="1">
              <a:solidFill>
                <a:schemeClr val="bg1"/>
              </a:solidFill>
              <a:latin typeface="+mn-ea"/>
              <a:cs typeface="+mn-ea"/>
              <a:sym typeface="+mn-ea"/>
            </a:endParaRPr>
          </a:p>
        </p:txBody>
      </p:sp>
      <p:sp>
        <p:nvSpPr>
          <p:cNvPr id="5" name="圆角矩形 33"/>
          <p:cNvSpPr/>
          <p:nvPr>
            <p:custDataLst>
              <p:tags r:id="rId37"/>
            </p:custDataLst>
          </p:nvPr>
        </p:nvSpPr>
        <p:spPr>
          <a:xfrm flipH="1">
            <a:off x="933183" y="4193967"/>
            <a:ext cx="1135343"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MDCR</a:t>
            </a:r>
            <a:endParaRPr lang="en-US" altLang="zh-CN" sz="1400" dirty="0">
              <a:latin typeface="微软雅黑" panose="020B0503020204020204" pitchFamily="34" charset="-122"/>
              <a:ea typeface="微软雅黑" panose="020B0503020204020204" pitchFamily="34" charset="-122"/>
              <a:cs typeface="+mn-ea"/>
              <a:sym typeface="+mn-ea"/>
            </a:endParaRPr>
          </a:p>
        </p:txBody>
      </p:sp>
      <p:cxnSp>
        <p:nvCxnSpPr>
          <p:cNvPr id="6" name="直接连接符 5"/>
          <p:cNvCxnSpPr>
            <a:endCxn id="2" idx="0"/>
          </p:cNvCxnSpPr>
          <p:nvPr>
            <p:custDataLst>
              <p:tags r:id="rId38"/>
            </p:custDataLst>
          </p:nvPr>
        </p:nvCxnSpPr>
        <p:spPr>
          <a:xfrm>
            <a:off x="674204" y="3722157"/>
            <a:ext cx="0" cy="3175"/>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5050" y="1392555"/>
            <a:ext cx="2843530" cy="275590"/>
          </a:xfrm>
          <a:prstGeom prst="rect">
            <a:avLst/>
          </a:prstGeom>
          <a:noFill/>
          <a:ln w="12700" cmpd="sng">
            <a:noFill/>
            <a:prstDash val="sysDot"/>
          </a:ln>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先期分组疾病及相关操作</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809615" y="1392555"/>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先期分组</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05050" y="1796415"/>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消化系统疾病及功能障碍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809615" y="1796415"/>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sym typeface="+mn-ea"/>
              </a:rPr>
              <a:t>消化道疾病及功能障碍</a:t>
            </a:r>
            <a:endParaRPr lang="en-US" altLang="zh-CN" sz="1200">
              <a:solidFill>
                <a:schemeClr val="bg1"/>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2305050" y="2219325"/>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肌肉、骨骼疾病及功能障碍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809615" y="2219325"/>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骨骼、肌肉疾病及功能障碍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305050" y="2587625"/>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皮肤、皮下组织及乳腺疾病及功能障碍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809615" y="2587625"/>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乳房、皮肤疾病及功能障碍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305050" y="3003550"/>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肾脏及泌尿系统疾病及功能障碍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809615" y="3003550"/>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泌尿系统疾病及功能障碍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2305050" y="3459480"/>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新生儿及其他围产期新生儿疾病</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809615" y="3459480"/>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新生儿疾病</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305050" y="3811905"/>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血液、造血器官及免疫疾病和功能障碍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5809615" y="3811905"/>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血液、免疫疾病及功能障碍</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305050" y="4281170"/>
            <a:ext cx="2843530" cy="275590"/>
          </a:xfrm>
          <a:prstGeom prst="rect">
            <a:avLst/>
          </a:prstGeom>
          <a:noFill/>
        </p:spPr>
        <p:txBody>
          <a:bodyPr wrap="square" rtlCol="0" anchor="ctr" anchorCtr="0">
            <a:spAutoFit/>
          </a:bodyPr>
          <a:p>
            <a:r>
              <a:rPr lang="en-US" altLang="zh-CN" sz="1200">
                <a:solidFill>
                  <a:schemeClr val="bg1"/>
                </a:solidFill>
                <a:latin typeface="微软雅黑" panose="020B0503020204020204" pitchFamily="34" charset="-122"/>
                <a:ea typeface="微软雅黑" panose="020B0503020204020204" pitchFamily="34" charset="-122"/>
              </a:rPr>
              <a:t>骨髓增生疾病和功能障碍，低分化肿瘤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809615" y="4281170"/>
            <a:ext cx="3032125" cy="275590"/>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骨髓增生疾病及功能障碍，低分化肿瘤</a:t>
            </a:r>
            <a:endParaRPr lang="en-US" altLang="zh-CN" sz="1200">
              <a:solidFill>
                <a:schemeClr val="bg1"/>
              </a:solidFill>
              <a:latin typeface="微软雅黑" panose="020B0503020204020204" pitchFamily="34" charset="-122"/>
              <a:ea typeface="微软雅黑" panose="020B0503020204020204" pitchFamily="34" charset="-122"/>
            </a:endParaRPr>
          </a:p>
        </p:txBody>
      </p:sp>
      <p:cxnSp>
        <p:nvCxnSpPr>
          <p:cNvPr id="66" name="直接连接符 65"/>
          <p:cNvCxnSpPr>
            <a:stCxn id="38" idx="1"/>
          </p:cNvCxnSpPr>
          <p:nvPr/>
        </p:nvCxnSpPr>
        <p:spPr>
          <a:xfrm>
            <a:off x="5382260" y="1386205"/>
            <a:ext cx="15875" cy="327469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7" name="直接连接符 66"/>
          <p:cNvCxnSpPr/>
          <p:nvPr/>
        </p:nvCxnSpPr>
        <p:spPr>
          <a:xfrm>
            <a:off x="2124075" y="1386205"/>
            <a:ext cx="15875" cy="327469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Tree>
    <p:custDataLst>
      <p:tags r:id="rId39"/>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buClrTx/>
              <a:buSzTx/>
              <a:buFontTx/>
            </a:pPr>
            <a:r>
              <a:rPr lang="zh-CN" altLang="en-US" b="1" dirty="0">
                <a:solidFill>
                  <a:schemeClr val="bg1"/>
                </a:solidFill>
                <a:latin typeface="微软雅黑" panose="020B0503020204020204" pitchFamily="34" charset="-122"/>
                <a:ea typeface="微软雅黑" panose="020B0503020204020204" pitchFamily="34" charset="-122"/>
              </a:rPr>
              <a:t>DRG2.0版变化-</a:t>
            </a:r>
            <a:r>
              <a:rPr lang="en-US" altLang="zh-CN" b="1" dirty="0">
                <a:solidFill>
                  <a:schemeClr val="bg1"/>
                </a:solidFill>
                <a:latin typeface="微软雅黑" panose="020B0503020204020204" pitchFamily="34" charset="-122"/>
                <a:ea typeface="微软雅黑" panose="020B0503020204020204" pitchFamily="34" charset="-122"/>
              </a:rPr>
              <a:t>ADRG</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4" name="任意多边形: 形状 7"/>
          <p:cNvSpPr/>
          <p:nvPr>
            <p:custDataLst>
              <p:tags r:id="rId1"/>
            </p:custDataLst>
          </p:nvPr>
        </p:nvSpPr>
        <p:spPr>
          <a:xfrm>
            <a:off x="2096770" y="914400"/>
            <a:ext cx="1974850" cy="374650"/>
          </a:xfrm>
          <a:custGeom>
            <a:avLst/>
            <a:gdLst>
              <a:gd name="connsiteX0" fmla="*/ 4268455 w 5196959"/>
              <a:gd name="connsiteY0" fmla="*/ 2443174 h 2443174"/>
              <a:gd name="connsiteX1" fmla="*/ 0 w 5196959"/>
              <a:gd name="connsiteY1" fmla="*/ 2443174 h 2443174"/>
              <a:gd name="connsiteX2" fmla="*/ 0 w 5196959"/>
              <a:gd name="connsiteY2" fmla="*/ 0 h 2443174"/>
              <a:gd name="connsiteX3" fmla="*/ 4998766 w 5196959"/>
              <a:gd name="connsiteY3" fmla="*/ 0 h 2443174"/>
              <a:gd name="connsiteX4" fmla="*/ 5188277 w 5196959"/>
              <a:gd name="connsiteY4" fmla="*/ 255708 h 2443174"/>
              <a:gd name="connsiteX5" fmla="*/ 4597293 w 5196959"/>
              <a:gd name="connsiteY5" fmla="*/ 2199517 h 2443174"/>
              <a:gd name="connsiteX6" fmla="*/ 4268455 w 5196959"/>
              <a:gd name="connsiteY6" fmla="*/ 2443174 h 2443174"/>
              <a:gd name="connsiteX0-1" fmla="*/ 0 w 5196960"/>
              <a:gd name="connsiteY0-2" fmla="*/ 0 h 2443174"/>
              <a:gd name="connsiteX1-3" fmla="*/ 4998766 w 5196960"/>
              <a:gd name="connsiteY1-4" fmla="*/ 0 h 2443174"/>
              <a:gd name="connsiteX2-5" fmla="*/ 5188277 w 5196960"/>
              <a:gd name="connsiteY2-6" fmla="*/ 255708 h 2443174"/>
              <a:gd name="connsiteX3-7" fmla="*/ 4597293 w 5196960"/>
              <a:gd name="connsiteY3-8" fmla="*/ 2199517 h 2443174"/>
              <a:gd name="connsiteX4-9" fmla="*/ 4268455 w 5196960"/>
              <a:gd name="connsiteY4-10" fmla="*/ 2443174 h 2443174"/>
              <a:gd name="connsiteX5-11" fmla="*/ 0 w 5196960"/>
              <a:gd name="connsiteY5-12" fmla="*/ 2443174 h 2443174"/>
              <a:gd name="connsiteX6-13" fmla="*/ 91440 w 5196960"/>
              <a:gd name="connsiteY6-14" fmla="*/ 91440 h 2443174"/>
              <a:gd name="connsiteX0-15" fmla="*/ 41910 w 5238870"/>
              <a:gd name="connsiteY0-16" fmla="*/ 0 h 2443174"/>
              <a:gd name="connsiteX1-17" fmla="*/ 5040676 w 5238870"/>
              <a:gd name="connsiteY1-18" fmla="*/ 0 h 2443174"/>
              <a:gd name="connsiteX2-19" fmla="*/ 5230187 w 5238870"/>
              <a:gd name="connsiteY2-20" fmla="*/ 255708 h 2443174"/>
              <a:gd name="connsiteX3-21" fmla="*/ 4639203 w 5238870"/>
              <a:gd name="connsiteY3-22" fmla="*/ 2199517 h 2443174"/>
              <a:gd name="connsiteX4-23" fmla="*/ 4310365 w 5238870"/>
              <a:gd name="connsiteY4-24" fmla="*/ 2443174 h 2443174"/>
              <a:gd name="connsiteX5-25" fmla="*/ 41910 w 5238870"/>
              <a:gd name="connsiteY5-26" fmla="*/ 2443174 h 2443174"/>
              <a:gd name="connsiteX6-27" fmla="*/ 0 w 5238870"/>
              <a:gd name="connsiteY6-28" fmla="*/ 415290 h 2443174"/>
              <a:gd name="connsiteX0-29" fmla="*/ 0 w 5196960"/>
              <a:gd name="connsiteY0-30" fmla="*/ 0 h 2443174"/>
              <a:gd name="connsiteX1-31" fmla="*/ 4998766 w 5196960"/>
              <a:gd name="connsiteY1-32" fmla="*/ 0 h 2443174"/>
              <a:gd name="connsiteX2-33" fmla="*/ 5188277 w 5196960"/>
              <a:gd name="connsiteY2-34" fmla="*/ 255708 h 2443174"/>
              <a:gd name="connsiteX3-35" fmla="*/ 4597293 w 5196960"/>
              <a:gd name="connsiteY3-36" fmla="*/ 2199517 h 2443174"/>
              <a:gd name="connsiteX4-37" fmla="*/ 4268455 w 5196960"/>
              <a:gd name="connsiteY4-38" fmla="*/ 2443174 h 2443174"/>
              <a:gd name="connsiteX5-39" fmla="*/ 0 w 5196960"/>
              <a:gd name="connsiteY5-40" fmla="*/ 2443174 h 2443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3174">
                <a:moveTo>
                  <a:pt x="0" y="0"/>
                </a:moveTo>
                <a:lnTo>
                  <a:pt x="4998766" y="0"/>
                </a:lnTo>
                <a:cubicBezTo>
                  <a:pt x="5131820" y="0"/>
                  <a:pt x="5226906" y="128432"/>
                  <a:pt x="5188277" y="255708"/>
                </a:cubicBezTo>
                <a:lnTo>
                  <a:pt x="4597293" y="2199517"/>
                </a:lnTo>
                <a:cubicBezTo>
                  <a:pt x="4553217" y="2344292"/>
                  <a:pt x="4419833" y="2443174"/>
                  <a:pt x="4268455" y="2443174"/>
                </a:cubicBezTo>
                <a:lnTo>
                  <a:pt x="0" y="2443174"/>
                </a:lnTo>
              </a:path>
            </a:pathLst>
          </a:custGeom>
          <a:gradFill>
            <a:gsLst>
              <a:gs pos="45000">
                <a:srgbClr val="F84949"/>
              </a:gs>
              <a:gs pos="0">
                <a:srgbClr val="F84949">
                  <a:alpha val="0"/>
                </a:srgbClr>
              </a:gs>
            </a:gsLst>
            <a:lin ang="0" scaled="1"/>
          </a:gradFill>
          <a:ln w="22225" cap="flat">
            <a:gradFill>
              <a:gsLst>
                <a:gs pos="47000">
                  <a:srgbClr val="F84949">
                    <a:lumMod val="75000"/>
                  </a:srgbClr>
                </a:gs>
                <a:gs pos="100000">
                  <a:srgbClr val="FFFFFF">
                    <a:alpha val="0"/>
                  </a:srgbClr>
                </a:gs>
              </a:gsLst>
              <a:lin ang="10740000" scaled="0"/>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任意多边形: 形状 8"/>
          <p:cNvSpPr/>
          <p:nvPr>
            <p:custDataLst>
              <p:tags r:id="rId2"/>
            </p:custDataLst>
          </p:nvPr>
        </p:nvSpPr>
        <p:spPr>
          <a:xfrm>
            <a:off x="4082415" y="913130"/>
            <a:ext cx="1909445" cy="375285"/>
          </a:xfrm>
          <a:custGeom>
            <a:avLst/>
            <a:gdLst>
              <a:gd name="connsiteX0" fmla="*/ 970270 w 5196959"/>
              <a:gd name="connsiteY0" fmla="*/ 0 h 2443174"/>
              <a:gd name="connsiteX1" fmla="*/ 5196960 w 5196959"/>
              <a:gd name="connsiteY1" fmla="*/ 0 h 2443174"/>
              <a:gd name="connsiteX2" fmla="*/ 5196960 w 5196959"/>
              <a:gd name="connsiteY2" fmla="*/ 2443174 h 2443174"/>
              <a:gd name="connsiteX3" fmla="*/ 198194 w 5196959"/>
              <a:gd name="connsiteY3" fmla="*/ 2443174 h 2443174"/>
              <a:gd name="connsiteX4" fmla="*/ 8683 w 5196959"/>
              <a:gd name="connsiteY4" fmla="*/ 2187466 h 2443174"/>
              <a:gd name="connsiteX5" fmla="*/ 587616 w 5196959"/>
              <a:gd name="connsiteY5" fmla="*/ 283606 h 2443174"/>
              <a:gd name="connsiteX6" fmla="*/ 970270 w 5196959"/>
              <a:gd name="connsiteY6" fmla="*/ 0 h 2443174"/>
              <a:gd name="connsiteX0-1" fmla="*/ 5196960 w 5288400"/>
              <a:gd name="connsiteY0-2" fmla="*/ 0 h 2443174"/>
              <a:gd name="connsiteX1-3" fmla="*/ 5196960 w 5288400"/>
              <a:gd name="connsiteY1-4" fmla="*/ 2443174 h 2443174"/>
              <a:gd name="connsiteX2-5" fmla="*/ 198194 w 5288400"/>
              <a:gd name="connsiteY2-6" fmla="*/ 2443174 h 2443174"/>
              <a:gd name="connsiteX3-7" fmla="*/ 8683 w 5288400"/>
              <a:gd name="connsiteY3-8" fmla="*/ 2187466 h 2443174"/>
              <a:gd name="connsiteX4-9" fmla="*/ 587616 w 5288400"/>
              <a:gd name="connsiteY4-10" fmla="*/ 283606 h 2443174"/>
              <a:gd name="connsiteX5-11" fmla="*/ 970270 w 5288400"/>
              <a:gd name="connsiteY5-12" fmla="*/ 0 h 2443174"/>
              <a:gd name="connsiteX6-13" fmla="*/ 5288400 w 5288400"/>
              <a:gd name="connsiteY6-14" fmla="*/ 91440 h 2443174"/>
              <a:gd name="connsiteX0-15" fmla="*/ 5196960 w 5196960"/>
              <a:gd name="connsiteY0-16" fmla="*/ 0 h 2443174"/>
              <a:gd name="connsiteX1-17" fmla="*/ 5196960 w 5196960"/>
              <a:gd name="connsiteY1-18" fmla="*/ 2443174 h 2443174"/>
              <a:gd name="connsiteX2-19" fmla="*/ 198194 w 5196960"/>
              <a:gd name="connsiteY2-20" fmla="*/ 2443174 h 2443174"/>
              <a:gd name="connsiteX3-21" fmla="*/ 8683 w 5196960"/>
              <a:gd name="connsiteY3-22" fmla="*/ 2187466 h 2443174"/>
              <a:gd name="connsiteX4-23" fmla="*/ 587616 w 5196960"/>
              <a:gd name="connsiteY4-24" fmla="*/ 283606 h 2443174"/>
              <a:gd name="connsiteX5-25" fmla="*/ 970270 w 5196960"/>
              <a:gd name="connsiteY5-26" fmla="*/ 0 h 2443174"/>
              <a:gd name="connsiteX6-27" fmla="*/ 5183625 w 5196960"/>
              <a:gd name="connsiteY6-28" fmla="*/ 34290 h 2443174"/>
              <a:gd name="connsiteX0-29" fmla="*/ 5196960 w 5196960"/>
              <a:gd name="connsiteY0-30" fmla="*/ 0 h 2443174"/>
              <a:gd name="connsiteX1-31" fmla="*/ 5196960 w 5196960"/>
              <a:gd name="connsiteY1-32" fmla="*/ 2443174 h 2443174"/>
              <a:gd name="connsiteX2-33" fmla="*/ 198194 w 5196960"/>
              <a:gd name="connsiteY2-34" fmla="*/ 2443174 h 2443174"/>
              <a:gd name="connsiteX3-35" fmla="*/ 8683 w 5196960"/>
              <a:gd name="connsiteY3-36" fmla="*/ 2187466 h 2443174"/>
              <a:gd name="connsiteX4-37" fmla="*/ 587616 w 5196960"/>
              <a:gd name="connsiteY4-38" fmla="*/ 283606 h 2443174"/>
              <a:gd name="connsiteX5-39" fmla="*/ 970270 w 5196960"/>
              <a:gd name="connsiteY5-40" fmla="*/ 0 h 2443174"/>
              <a:gd name="connsiteX6-41" fmla="*/ 5183625 w 5196960"/>
              <a:gd name="connsiteY6-42" fmla="*/ 5715 h 2443174"/>
              <a:gd name="connsiteX0-43" fmla="*/ 5196960 w 5196960"/>
              <a:gd name="connsiteY0-44" fmla="*/ 3810 h 2446984"/>
              <a:gd name="connsiteX1-45" fmla="*/ 5196960 w 5196960"/>
              <a:gd name="connsiteY1-46" fmla="*/ 2446984 h 2446984"/>
              <a:gd name="connsiteX2-47" fmla="*/ 198194 w 5196960"/>
              <a:gd name="connsiteY2-48" fmla="*/ 2446984 h 2446984"/>
              <a:gd name="connsiteX3-49" fmla="*/ 8683 w 5196960"/>
              <a:gd name="connsiteY3-50" fmla="*/ 2191276 h 2446984"/>
              <a:gd name="connsiteX4-51" fmla="*/ 587616 w 5196960"/>
              <a:gd name="connsiteY4-52" fmla="*/ 287416 h 2446984"/>
              <a:gd name="connsiteX5-53" fmla="*/ 970270 w 5196960"/>
              <a:gd name="connsiteY5-54" fmla="*/ 3810 h 2446984"/>
              <a:gd name="connsiteX6-55" fmla="*/ 4840725 w 5196960"/>
              <a:gd name="connsiteY6-56" fmla="*/ 0 h 2446984"/>
              <a:gd name="connsiteX0-57" fmla="*/ 5196960 w 5196960"/>
              <a:gd name="connsiteY0-58" fmla="*/ 2446984 h 2446984"/>
              <a:gd name="connsiteX1-59" fmla="*/ 198194 w 5196960"/>
              <a:gd name="connsiteY1-60" fmla="*/ 2446984 h 2446984"/>
              <a:gd name="connsiteX2-61" fmla="*/ 8683 w 5196960"/>
              <a:gd name="connsiteY2-62" fmla="*/ 2191276 h 2446984"/>
              <a:gd name="connsiteX3-63" fmla="*/ 587616 w 5196960"/>
              <a:gd name="connsiteY3-64" fmla="*/ 287416 h 2446984"/>
              <a:gd name="connsiteX4-65" fmla="*/ 970270 w 5196960"/>
              <a:gd name="connsiteY4-66" fmla="*/ 3810 h 2446984"/>
              <a:gd name="connsiteX5-67" fmla="*/ 4840725 w 5196960"/>
              <a:gd name="connsiteY5-68" fmla="*/ 0 h 2446984"/>
              <a:gd name="connsiteX0-69" fmla="*/ 5196960 w 5196960"/>
              <a:gd name="connsiteY0-70" fmla="*/ 2446984 h 2446984"/>
              <a:gd name="connsiteX1-71" fmla="*/ 198194 w 5196960"/>
              <a:gd name="connsiteY1-72" fmla="*/ 2446984 h 2446984"/>
              <a:gd name="connsiteX2-73" fmla="*/ 8683 w 5196960"/>
              <a:gd name="connsiteY2-74" fmla="*/ 2191276 h 2446984"/>
              <a:gd name="connsiteX3-75" fmla="*/ 587616 w 5196960"/>
              <a:gd name="connsiteY3-76" fmla="*/ 287416 h 2446984"/>
              <a:gd name="connsiteX4-77" fmla="*/ 970270 w 5196960"/>
              <a:gd name="connsiteY4-78" fmla="*/ 3810 h 2446984"/>
              <a:gd name="connsiteX5-79" fmla="*/ 5174100 w 5196960"/>
              <a:gd name="connsiteY5-80" fmla="*/ 0 h 24469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6984">
                <a:moveTo>
                  <a:pt x="5196960" y="2446984"/>
                </a:moveTo>
                <a:lnTo>
                  <a:pt x="198194" y="2446984"/>
                </a:lnTo>
                <a:cubicBezTo>
                  <a:pt x="65140" y="2446984"/>
                  <a:pt x="-29945" y="2318552"/>
                  <a:pt x="8683" y="2191276"/>
                </a:cubicBezTo>
                <a:lnTo>
                  <a:pt x="587616" y="287416"/>
                </a:lnTo>
                <a:cubicBezTo>
                  <a:pt x="638791" y="119035"/>
                  <a:pt x="794131" y="3810"/>
                  <a:pt x="970270" y="3810"/>
                </a:cubicBezTo>
                <a:lnTo>
                  <a:pt x="5174100" y="0"/>
                </a:lnTo>
              </a:path>
            </a:pathLst>
          </a:custGeom>
          <a:gradFill flip="none" rotWithShape="1">
            <a:gsLst>
              <a:gs pos="56000">
                <a:srgbClr val="F84949"/>
              </a:gs>
              <a:gs pos="100000">
                <a:srgbClr val="F84949">
                  <a:alpha val="0"/>
                  <a:lumMod val="95000"/>
                </a:srgbClr>
              </a:gs>
            </a:gsLst>
            <a:lin ang="0" scaled="1"/>
            <a:tileRect/>
          </a:gradFill>
          <a:ln w="22225" cap="flat">
            <a:gradFill>
              <a:gsLst>
                <a:gs pos="57000">
                  <a:srgbClr val="F84949">
                    <a:lumMod val="75000"/>
                  </a:srgbClr>
                </a:gs>
                <a:gs pos="0">
                  <a:srgbClr val="FFFFFF">
                    <a:alpha val="0"/>
                  </a:srgbClr>
                </a:gs>
              </a:gsLst>
              <a:lin ang="10800000" scaled="1"/>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custDataLst>
              <p:tags r:id="rId3"/>
            </p:custDataLst>
          </p:nvPr>
        </p:nvGrpSpPr>
        <p:grpSpPr>
          <a:xfrm rot="0">
            <a:off x="3813175" y="834390"/>
            <a:ext cx="505460" cy="515620"/>
            <a:chOff x="6240" y="3426"/>
            <a:chExt cx="632" cy="632"/>
          </a:xfrm>
        </p:grpSpPr>
        <p:sp>
          <p:nvSpPr>
            <p:cNvPr id="38" name="任意多边形: 形状 9"/>
            <p:cNvSpPr/>
            <p:nvPr>
              <p:custDataLst>
                <p:tags r:id="rId4"/>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5"/>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6"/>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7"/>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8"/>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45" name="任意多边形: 形状 39"/>
          <p:cNvSpPr/>
          <p:nvPr>
            <p:custDataLst>
              <p:tags r:id="rId9"/>
            </p:custDataLst>
          </p:nvPr>
        </p:nvSpPr>
        <p:spPr>
          <a:xfrm>
            <a:off x="2235200"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sp>
        <p:nvSpPr>
          <p:cNvPr id="46" name="任意多边形: 形状 40"/>
          <p:cNvSpPr/>
          <p:nvPr>
            <p:custDataLst>
              <p:tags r:id="rId10"/>
            </p:custDataLst>
          </p:nvPr>
        </p:nvSpPr>
        <p:spPr>
          <a:xfrm>
            <a:off x="5588635"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pic>
        <p:nvPicPr>
          <p:cNvPr id="47" name="图片 13" descr="343435383036303b343532343135373bcfeec4bfb7d6cef6"/>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2292350" y="862965"/>
            <a:ext cx="92075" cy="92075"/>
          </a:xfrm>
          <a:prstGeom prst="rect">
            <a:avLst/>
          </a:prstGeom>
        </p:spPr>
      </p:pic>
      <p:pic>
        <p:nvPicPr>
          <p:cNvPr id="48"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645785" y="867410"/>
            <a:ext cx="92075" cy="92075"/>
          </a:xfrm>
          <a:prstGeom prst="rect">
            <a:avLst/>
          </a:prstGeom>
        </p:spPr>
      </p:pic>
      <p:sp>
        <p:nvSpPr>
          <p:cNvPr id="20" name="圆角矩形 71"/>
          <p:cNvSpPr/>
          <p:nvPr>
            <p:custDataLst>
              <p:tags r:id="rId17"/>
            </p:custDataLst>
          </p:nvPr>
        </p:nvSpPr>
        <p:spPr>
          <a:xfrm flipH="1">
            <a:off x="494665" y="1804035"/>
            <a:ext cx="1440000"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ADRG</a:t>
            </a:r>
            <a:r>
              <a:rPr lang="zh-CN" altLang="en-US" sz="1400" dirty="0">
                <a:latin typeface="微软雅黑" panose="020B0503020204020204" pitchFamily="34" charset="-122"/>
                <a:ea typeface="微软雅黑" panose="020B0503020204020204" pitchFamily="34" charset="-122"/>
                <a:cs typeface="+mn-ea"/>
                <a:sym typeface="+mn-ea"/>
              </a:rPr>
              <a:t>组数</a:t>
            </a:r>
            <a:endParaRPr lang="zh-CN" altLang="en-US" sz="1400" dirty="0">
              <a:latin typeface="微软雅黑" panose="020B0503020204020204" pitchFamily="34" charset="-122"/>
              <a:ea typeface="微软雅黑" panose="020B0503020204020204" pitchFamily="34" charset="-122"/>
              <a:cs typeface="+mn-ea"/>
              <a:sym typeface="+mn-ea"/>
            </a:endParaRPr>
          </a:p>
        </p:txBody>
      </p:sp>
      <p:sp>
        <p:nvSpPr>
          <p:cNvPr id="23" name="圆角矩形 7"/>
          <p:cNvSpPr/>
          <p:nvPr>
            <p:custDataLst>
              <p:tags r:id="rId18"/>
            </p:custDataLst>
          </p:nvPr>
        </p:nvSpPr>
        <p:spPr>
          <a:xfrm flipH="1">
            <a:off x="494398" y="2349410"/>
            <a:ext cx="1440000"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外科组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26" name="圆角矩形 13"/>
          <p:cNvSpPr/>
          <p:nvPr>
            <p:custDataLst>
              <p:tags r:id="rId19"/>
            </p:custDataLst>
          </p:nvPr>
        </p:nvSpPr>
        <p:spPr>
          <a:xfrm flipH="1">
            <a:off x="494665" y="2858770"/>
            <a:ext cx="1440000"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非手术室操作组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29" name="圆角矩形 20"/>
          <p:cNvSpPr/>
          <p:nvPr>
            <p:custDataLst>
              <p:tags r:id="rId20"/>
            </p:custDataLst>
          </p:nvPr>
        </p:nvSpPr>
        <p:spPr>
          <a:xfrm flipH="1">
            <a:off x="494398" y="3369599"/>
            <a:ext cx="1440000"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内科组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7" name="文本框 6"/>
          <p:cNvSpPr txBox="1"/>
          <p:nvPr/>
        </p:nvSpPr>
        <p:spPr>
          <a:xfrm>
            <a:off x="805180" y="1370965"/>
            <a:ext cx="81978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比较项</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409190" y="1370965"/>
            <a:ext cx="655955" cy="290830"/>
          </a:xfrm>
          <a:prstGeom prst="rect">
            <a:avLst/>
          </a:prstGeom>
          <a:noFill/>
          <a:ln w="12700" cmpd="sng">
            <a:noFill/>
            <a:prstDash val="sysDot"/>
          </a:ln>
        </p:spPr>
        <p:txBody>
          <a:bodyPr wrap="square" rtlCol="0" anchor="ctr" anchorCtr="0">
            <a:no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02940"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2117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22160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410325" y="1370965"/>
            <a:ext cx="932180"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488555" y="1370965"/>
            <a:ext cx="91376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494665" y="174053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49" name="直接连接符 48"/>
          <p:cNvCxnSpPr/>
          <p:nvPr/>
        </p:nvCxnSpPr>
        <p:spPr>
          <a:xfrm>
            <a:off x="4067175" y="1379855"/>
            <a:ext cx="4445" cy="236156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5" name="直接连接符 54"/>
          <p:cNvCxnSpPr/>
          <p:nvPr/>
        </p:nvCxnSpPr>
        <p:spPr>
          <a:xfrm>
            <a:off x="2169795"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8" name="直接连接符 67"/>
          <p:cNvCxnSpPr/>
          <p:nvPr/>
        </p:nvCxnSpPr>
        <p:spPr>
          <a:xfrm>
            <a:off x="6014720"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9" name="直接连接符 68"/>
          <p:cNvCxnSpPr/>
          <p:nvPr/>
        </p:nvCxnSpPr>
        <p:spPr>
          <a:xfrm>
            <a:off x="469265" y="224726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0" name="直接连接符 69"/>
          <p:cNvCxnSpPr/>
          <p:nvPr/>
        </p:nvCxnSpPr>
        <p:spPr>
          <a:xfrm>
            <a:off x="470535" y="279908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1" name="直接连接符 70"/>
          <p:cNvCxnSpPr/>
          <p:nvPr/>
        </p:nvCxnSpPr>
        <p:spPr>
          <a:xfrm>
            <a:off x="494665" y="329565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2" name="直接连接符 71"/>
          <p:cNvCxnSpPr/>
          <p:nvPr/>
        </p:nvCxnSpPr>
        <p:spPr>
          <a:xfrm>
            <a:off x="506095" y="378841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73" name="文本框 72"/>
          <p:cNvSpPr txBox="1"/>
          <p:nvPr/>
        </p:nvSpPr>
        <p:spPr>
          <a:xfrm>
            <a:off x="2306320"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376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258945"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409</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298700"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166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118485" y="2393315"/>
            <a:ext cx="94551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44.15%</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251325"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182</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5071110" y="2393315"/>
            <a:ext cx="91884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44.50%</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2279650"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24</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099435" y="2896870"/>
            <a:ext cx="83883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6.38%</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232275"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37</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052060" y="2896870"/>
            <a:ext cx="94361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9.05%</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307590"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186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3127375" y="3409315"/>
            <a:ext cx="8464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49.47%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260215"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190</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5080000" y="3409315"/>
            <a:ext cx="93599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46.45%</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482715" y="1845310"/>
            <a:ext cx="472288" cy="290830"/>
          </a:xfrm>
          <a:prstGeom prst="rect">
            <a:avLst/>
          </a:prstGeom>
          <a:noFill/>
          <a:ln w="12700" cmpd="sng">
            <a:noFill/>
            <a:prstDash val="sysDot"/>
          </a:ln>
        </p:spPr>
        <p:txBody>
          <a:bodyPr wrap="square" rtlCol="0" anchor="ctr" anchorCtr="1">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33</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477000" y="2393315"/>
            <a:ext cx="472288"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477000" y="2894330"/>
            <a:ext cx="472288"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13</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477000" y="3409315"/>
            <a:ext cx="472288"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4</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7594600" y="2393315"/>
            <a:ext cx="882650"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0.35%</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630160" y="2894330"/>
            <a:ext cx="740410"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2.67%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23480" y="3409315"/>
            <a:ext cx="90614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-3.02%</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4" name="上箭头 103"/>
          <p:cNvSpPr/>
          <p:nvPr/>
        </p:nvSpPr>
        <p:spPr>
          <a:xfrm>
            <a:off x="6878955" y="239839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05" name="上箭头 104"/>
          <p:cNvSpPr/>
          <p:nvPr/>
        </p:nvSpPr>
        <p:spPr>
          <a:xfrm>
            <a:off x="6878955" y="289433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06" name="上箭头 105"/>
          <p:cNvSpPr/>
          <p:nvPr/>
        </p:nvSpPr>
        <p:spPr>
          <a:xfrm>
            <a:off x="6878955" y="340931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07" name="上箭头 106"/>
          <p:cNvSpPr/>
          <p:nvPr/>
        </p:nvSpPr>
        <p:spPr>
          <a:xfrm>
            <a:off x="8354695" y="239839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08" name="上箭头 107"/>
          <p:cNvSpPr/>
          <p:nvPr/>
        </p:nvSpPr>
        <p:spPr>
          <a:xfrm>
            <a:off x="8354695" y="289433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09" name="上箭头 108"/>
          <p:cNvSpPr/>
          <p:nvPr/>
        </p:nvSpPr>
        <p:spPr>
          <a:xfrm rot="10800000">
            <a:off x="8354695" y="344043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
        <p:nvSpPr>
          <p:cNvPr id="110" name="文本框 109"/>
          <p:cNvSpPr txBox="1"/>
          <p:nvPr/>
        </p:nvSpPr>
        <p:spPr>
          <a:xfrm>
            <a:off x="1062990" y="4017645"/>
            <a:ext cx="7724140" cy="52197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两个版本分组方案中内科组占比均最高，但其占比在2.0版下降了3.02%；非手术室操作组组数及占比均最低，但2.0版该组占比有所上升。总体上，</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在ADRG层面内科诊疗组略有缩减。</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1" name="图片 110" descr="扬声器"/>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3410" y="4049395"/>
            <a:ext cx="449580" cy="449580"/>
          </a:xfrm>
          <a:prstGeom prst="rect">
            <a:avLst/>
          </a:prstGeom>
        </p:spPr>
      </p:pic>
      <p:sp>
        <p:nvSpPr>
          <p:cNvPr id="112" name="上箭头 111"/>
          <p:cNvSpPr/>
          <p:nvPr/>
        </p:nvSpPr>
        <p:spPr>
          <a:xfrm>
            <a:off x="6878955" y="184531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4925" y="1237881"/>
            <a:ext cx="9144000" cy="1630045"/>
          </a:xfrm>
          <a:prstGeom prst="rect">
            <a:avLst/>
          </a:prstGeom>
          <a:noFill/>
        </p:spPr>
        <p:txBody>
          <a:bodyPr wrap="square" rtlCol="0">
            <a:spAutoFit/>
          </a:bodyPr>
          <a:lstStyle/>
          <a:p>
            <a:pPr algn="ctr">
              <a:lnSpc>
                <a:spcPts val="6000"/>
              </a:lnSpc>
            </a:pPr>
            <a:r>
              <a:rPr lang="en-US" altLang="zh-CN" sz="3500" b="1" dirty="0" smtClean="0">
                <a:solidFill>
                  <a:schemeClr val="bg1"/>
                </a:solidFill>
                <a:latin typeface="微软雅黑" panose="020B0503020204020204" pitchFamily="34" charset="-122"/>
                <a:ea typeface="微软雅黑" panose="020B0503020204020204" pitchFamily="34" charset="-122"/>
              </a:rPr>
              <a:t>CHS-</a:t>
            </a:r>
            <a:r>
              <a:rPr lang="zh-CN" altLang="en-US" sz="3500" b="1" dirty="0" smtClean="0">
                <a:solidFill>
                  <a:schemeClr val="bg1"/>
                </a:solidFill>
                <a:latin typeface="微软雅黑" panose="020B0503020204020204" pitchFamily="34" charset="-122"/>
                <a:ea typeface="微软雅黑" panose="020B0503020204020204" pitchFamily="34" charset="-122"/>
              </a:rPr>
              <a:t>DRG2.0版</a:t>
            </a:r>
            <a:endParaRPr lang="zh-CN" altLang="en-US" sz="3500" b="1" dirty="0" smtClean="0">
              <a:solidFill>
                <a:schemeClr val="bg1"/>
              </a:solidFill>
              <a:latin typeface="微软雅黑" panose="020B0503020204020204" pitchFamily="34" charset="-122"/>
              <a:ea typeface="微软雅黑" panose="020B0503020204020204" pitchFamily="34" charset="-122"/>
            </a:endParaRPr>
          </a:p>
          <a:p>
            <a:pPr algn="ctr">
              <a:lnSpc>
                <a:spcPts val="6000"/>
              </a:lnSpc>
            </a:pPr>
            <a:r>
              <a:rPr lang="zh-CN" altLang="en-US" sz="3500" b="1" dirty="0" smtClean="0">
                <a:solidFill>
                  <a:schemeClr val="bg1"/>
                </a:solidFill>
                <a:latin typeface="微软雅黑" panose="020B0503020204020204" pitchFamily="34" charset="-122"/>
                <a:ea typeface="微软雅黑" panose="020B0503020204020204" pitchFamily="34" charset="-122"/>
              </a:rPr>
              <a:t>分组方案介绍和医疗机构关注重点</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0" y="3135760"/>
            <a:ext cx="9144000" cy="506730"/>
          </a:xfrm>
          <a:prstGeom prst="rect">
            <a:avLst/>
          </a:prstGeom>
          <a:noFill/>
        </p:spPr>
        <p:txBody>
          <a:bodyPr wrap="square" rtlCol="0">
            <a:spAutoFit/>
          </a:bodyPr>
          <a:lstStyle/>
          <a:p>
            <a:pPr algn="ctr">
              <a:lnSpc>
                <a:spcPct val="150000"/>
              </a:lnSpc>
            </a:pPr>
            <a:r>
              <a:rPr lang="en-US" altLang="zh-CN" dirty="0" smtClean="0">
                <a:solidFill>
                  <a:schemeClr val="bg1"/>
                </a:solidFill>
                <a:latin typeface="微软雅黑" panose="020B0503020204020204" pitchFamily="34" charset="-122"/>
                <a:ea typeface="微软雅黑" panose="020B0503020204020204" pitchFamily="34" charset="-122"/>
              </a:rPr>
              <a:t>2024</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10</a:t>
            </a:r>
            <a:r>
              <a:rPr lang="zh-CN" altLang="en-US" dirty="0" smtClean="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bldLst>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buClrTx/>
              <a:buSzTx/>
              <a:buFontTx/>
            </a:pPr>
            <a:r>
              <a:rPr lang="zh-CN" altLang="en-US" b="1" dirty="0">
                <a:solidFill>
                  <a:schemeClr val="bg1"/>
                </a:solidFill>
                <a:latin typeface="微软雅黑" panose="020B0503020204020204" pitchFamily="34" charset="-122"/>
                <a:ea typeface="微软雅黑" panose="020B0503020204020204" pitchFamily="34" charset="-122"/>
              </a:rPr>
              <a:t>DRG2.0版变化-</a:t>
            </a:r>
            <a:r>
              <a:rPr lang="en-US" altLang="zh-CN" b="1" dirty="0">
                <a:solidFill>
                  <a:schemeClr val="bg1"/>
                </a:solidFill>
                <a:latin typeface="微软雅黑" panose="020B0503020204020204" pitchFamily="34" charset="-122"/>
                <a:ea typeface="微软雅黑" panose="020B0503020204020204" pitchFamily="34" charset="-122"/>
              </a:rPr>
              <a:t>DRG</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4" name="任意多边形: 形状 7"/>
          <p:cNvSpPr/>
          <p:nvPr>
            <p:custDataLst>
              <p:tags r:id="rId1"/>
            </p:custDataLst>
          </p:nvPr>
        </p:nvSpPr>
        <p:spPr>
          <a:xfrm>
            <a:off x="2096770" y="914400"/>
            <a:ext cx="1974850" cy="374650"/>
          </a:xfrm>
          <a:custGeom>
            <a:avLst/>
            <a:gdLst>
              <a:gd name="connsiteX0" fmla="*/ 4268455 w 5196959"/>
              <a:gd name="connsiteY0" fmla="*/ 2443174 h 2443174"/>
              <a:gd name="connsiteX1" fmla="*/ 0 w 5196959"/>
              <a:gd name="connsiteY1" fmla="*/ 2443174 h 2443174"/>
              <a:gd name="connsiteX2" fmla="*/ 0 w 5196959"/>
              <a:gd name="connsiteY2" fmla="*/ 0 h 2443174"/>
              <a:gd name="connsiteX3" fmla="*/ 4998766 w 5196959"/>
              <a:gd name="connsiteY3" fmla="*/ 0 h 2443174"/>
              <a:gd name="connsiteX4" fmla="*/ 5188277 w 5196959"/>
              <a:gd name="connsiteY4" fmla="*/ 255708 h 2443174"/>
              <a:gd name="connsiteX5" fmla="*/ 4597293 w 5196959"/>
              <a:gd name="connsiteY5" fmla="*/ 2199517 h 2443174"/>
              <a:gd name="connsiteX6" fmla="*/ 4268455 w 5196959"/>
              <a:gd name="connsiteY6" fmla="*/ 2443174 h 2443174"/>
              <a:gd name="connsiteX0-1" fmla="*/ 0 w 5196960"/>
              <a:gd name="connsiteY0-2" fmla="*/ 0 h 2443174"/>
              <a:gd name="connsiteX1-3" fmla="*/ 4998766 w 5196960"/>
              <a:gd name="connsiteY1-4" fmla="*/ 0 h 2443174"/>
              <a:gd name="connsiteX2-5" fmla="*/ 5188277 w 5196960"/>
              <a:gd name="connsiteY2-6" fmla="*/ 255708 h 2443174"/>
              <a:gd name="connsiteX3-7" fmla="*/ 4597293 w 5196960"/>
              <a:gd name="connsiteY3-8" fmla="*/ 2199517 h 2443174"/>
              <a:gd name="connsiteX4-9" fmla="*/ 4268455 w 5196960"/>
              <a:gd name="connsiteY4-10" fmla="*/ 2443174 h 2443174"/>
              <a:gd name="connsiteX5-11" fmla="*/ 0 w 5196960"/>
              <a:gd name="connsiteY5-12" fmla="*/ 2443174 h 2443174"/>
              <a:gd name="connsiteX6-13" fmla="*/ 91440 w 5196960"/>
              <a:gd name="connsiteY6-14" fmla="*/ 91440 h 2443174"/>
              <a:gd name="connsiteX0-15" fmla="*/ 41910 w 5238870"/>
              <a:gd name="connsiteY0-16" fmla="*/ 0 h 2443174"/>
              <a:gd name="connsiteX1-17" fmla="*/ 5040676 w 5238870"/>
              <a:gd name="connsiteY1-18" fmla="*/ 0 h 2443174"/>
              <a:gd name="connsiteX2-19" fmla="*/ 5230187 w 5238870"/>
              <a:gd name="connsiteY2-20" fmla="*/ 255708 h 2443174"/>
              <a:gd name="connsiteX3-21" fmla="*/ 4639203 w 5238870"/>
              <a:gd name="connsiteY3-22" fmla="*/ 2199517 h 2443174"/>
              <a:gd name="connsiteX4-23" fmla="*/ 4310365 w 5238870"/>
              <a:gd name="connsiteY4-24" fmla="*/ 2443174 h 2443174"/>
              <a:gd name="connsiteX5-25" fmla="*/ 41910 w 5238870"/>
              <a:gd name="connsiteY5-26" fmla="*/ 2443174 h 2443174"/>
              <a:gd name="connsiteX6-27" fmla="*/ 0 w 5238870"/>
              <a:gd name="connsiteY6-28" fmla="*/ 415290 h 2443174"/>
              <a:gd name="connsiteX0-29" fmla="*/ 0 w 5196960"/>
              <a:gd name="connsiteY0-30" fmla="*/ 0 h 2443174"/>
              <a:gd name="connsiteX1-31" fmla="*/ 4998766 w 5196960"/>
              <a:gd name="connsiteY1-32" fmla="*/ 0 h 2443174"/>
              <a:gd name="connsiteX2-33" fmla="*/ 5188277 w 5196960"/>
              <a:gd name="connsiteY2-34" fmla="*/ 255708 h 2443174"/>
              <a:gd name="connsiteX3-35" fmla="*/ 4597293 w 5196960"/>
              <a:gd name="connsiteY3-36" fmla="*/ 2199517 h 2443174"/>
              <a:gd name="connsiteX4-37" fmla="*/ 4268455 w 5196960"/>
              <a:gd name="connsiteY4-38" fmla="*/ 2443174 h 2443174"/>
              <a:gd name="connsiteX5-39" fmla="*/ 0 w 5196960"/>
              <a:gd name="connsiteY5-40" fmla="*/ 2443174 h 2443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3174">
                <a:moveTo>
                  <a:pt x="0" y="0"/>
                </a:moveTo>
                <a:lnTo>
                  <a:pt x="4998766" y="0"/>
                </a:lnTo>
                <a:cubicBezTo>
                  <a:pt x="5131820" y="0"/>
                  <a:pt x="5226906" y="128432"/>
                  <a:pt x="5188277" y="255708"/>
                </a:cubicBezTo>
                <a:lnTo>
                  <a:pt x="4597293" y="2199517"/>
                </a:lnTo>
                <a:cubicBezTo>
                  <a:pt x="4553217" y="2344292"/>
                  <a:pt x="4419833" y="2443174"/>
                  <a:pt x="4268455" y="2443174"/>
                </a:cubicBezTo>
                <a:lnTo>
                  <a:pt x="0" y="2443174"/>
                </a:lnTo>
              </a:path>
            </a:pathLst>
          </a:custGeom>
          <a:gradFill>
            <a:gsLst>
              <a:gs pos="45000">
                <a:srgbClr val="F84949"/>
              </a:gs>
              <a:gs pos="0">
                <a:srgbClr val="F84949">
                  <a:alpha val="0"/>
                </a:srgbClr>
              </a:gs>
            </a:gsLst>
            <a:lin ang="0" scaled="1"/>
          </a:gradFill>
          <a:ln w="22225" cap="flat">
            <a:gradFill>
              <a:gsLst>
                <a:gs pos="47000">
                  <a:srgbClr val="F84949">
                    <a:lumMod val="75000"/>
                  </a:srgbClr>
                </a:gs>
                <a:gs pos="100000">
                  <a:srgbClr val="FFFFFF">
                    <a:alpha val="0"/>
                  </a:srgbClr>
                </a:gs>
              </a:gsLst>
              <a:lin ang="10740000" scaled="0"/>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任意多边形: 形状 8"/>
          <p:cNvSpPr/>
          <p:nvPr>
            <p:custDataLst>
              <p:tags r:id="rId2"/>
            </p:custDataLst>
          </p:nvPr>
        </p:nvSpPr>
        <p:spPr>
          <a:xfrm>
            <a:off x="4082415" y="913130"/>
            <a:ext cx="1909445" cy="375285"/>
          </a:xfrm>
          <a:custGeom>
            <a:avLst/>
            <a:gdLst>
              <a:gd name="connsiteX0" fmla="*/ 970270 w 5196959"/>
              <a:gd name="connsiteY0" fmla="*/ 0 h 2443174"/>
              <a:gd name="connsiteX1" fmla="*/ 5196960 w 5196959"/>
              <a:gd name="connsiteY1" fmla="*/ 0 h 2443174"/>
              <a:gd name="connsiteX2" fmla="*/ 5196960 w 5196959"/>
              <a:gd name="connsiteY2" fmla="*/ 2443174 h 2443174"/>
              <a:gd name="connsiteX3" fmla="*/ 198194 w 5196959"/>
              <a:gd name="connsiteY3" fmla="*/ 2443174 h 2443174"/>
              <a:gd name="connsiteX4" fmla="*/ 8683 w 5196959"/>
              <a:gd name="connsiteY4" fmla="*/ 2187466 h 2443174"/>
              <a:gd name="connsiteX5" fmla="*/ 587616 w 5196959"/>
              <a:gd name="connsiteY5" fmla="*/ 283606 h 2443174"/>
              <a:gd name="connsiteX6" fmla="*/ 970270 w 5196959"/>
              <a:gd name="connsiteY6" fmla="*/ 0 h 2443174"/>
              <a:gd name="connsiteX0-1" fmla="*/ 5196960 w 5288400"/>
              <a:gd name="connsiteY0-2" fmla="*/ 0 h 2443174"/>
              <a:gd name="connsiteX1-3" fmla="*/ 5196960 w 5288400"/>
              <a:gd name="connsiteY1-4" fmla="*/ 2443174 h 2443174"/>
              <a:gd name="connsiteX2-5" fmla="*/ 198194 w 5288400"/>
              <a:gd name="connsiteY2-6" fmla="*/ 2443174 h 2443174"/>
              <a:gd name="connsiteX3-7" fmla="*/ 8683 w 5288400"/>
              <a:gd name="connsiteY3-8" fmla="*/ 2187466 h 2443174"/>
              <a:gd name="connsiteX4-9" fmla="*/ 587616 w 5288400"/>
              <a:gd name="connsiteY4-10" fmla="*/ 283606 h 2443174"/>
              <a:gd name="connsiteX5-11" fmla="*/ 970270 w 5288400"/>
              <a:gd name="connsiteY5-12" fmla="*/ 0 h 2443174"/>
              <a:gd name="connsiteX6-13" fmla="*/ 5288400 w 5288400"/>
              <a:gd name="connsiteY6-14" fmla="*/ 91440 h 2443174"/>
              <a:gd name="connsiteX0-15" fmla="*/ 5196960 w 5196960"/>
              <a:gd name="connsiteY0-16" fmla="*/ 0 h 2443174"/>
              <a:gd name="connsiteX1-17" fmla="*/ 5196960 w 5196960"/>
              <a:gd name="connsiteY1-18" fmla="*/ 2443174 h 2443174"/>
              <a:gd name="connsiteX2-19" fmla="*/ 198194 w 5196960"/>
              <a:gd name="connsiteY2-20" fmla="*/ 2443174 h 2443174"/>
              <a:gd name="connsiteX3-21" fmla="*/ 8683 w 5196960"/>
              <a:gd name="connsiteY3-22" fmla="*/ 2187466 h 2443174"/>
              <a:gd name="connsiteX4-23" fmla="*/ 587616 w 5196960"/>
              <a:gd name="connsiteY4-24" fmla="*/ 283606 h 2443174"/>
              <a:gd name="connsiteX5-25" fmla="*/ 970270 w 5196960"/>
              <a:gd name="connsiteY5-26" fmla="*/ 0 h 2443174"/>
              <a:gd name="connsiteX6-27" fmla="*/ 5183625 w 5196960"/>
              <a:gd name="connsiteY6-28" fmla="*/ 34290 h 2443174"/>
              <a:gd name="connsiteX0-29" fmla="*/ 5196960 w 5196960"/>
              <a:gd name="connsiteY0-30" fmla="*/ 0 h 2443174"/>
              <a:gd name="connsiteX1-31" fmla="*/ 5196960 w 5196960"/>
              <a:gd name="connsiteY1-32" fmla="*/ 2443174 h 2443174"/>
              <a:gd name="connsiteX2-33" fmla="*/ 198194 w 5196960"/>
              <a:gd name="connsiteY2-34" fmla="*/ 2443174 h 2443174"/>
              <a:gd name="connsiteX3-35" fmla="*/ 8683 w 5196960"/>
              <a:gd name="connsiteY3-36" fmla="*/ 2187466 h 2443174"/>
              <a:gd name="connsiteX4-37" fmla="*/ 587616 w 5196960"/>
              <a:gd name="connsiteY4-38" fmla="*/ 283606 h 2443174"/>
              <a:gd name="connsiteX5-39" fmla="*/ 970270 w 5196960"/>
              <a:gd name="connsiteY5-40" fmla="*/ 0 h 2443174"/>
              <a:gd name="connsiteX6-41" fmla="*/ 5183625 w 5196960"/>
              <a:gd name="connsiteY6-42" fmla="*/ 5715 h 2443174"/>
              <a:gd name="connsiteX0-43" fmla="*/ 5196960 w 5196960"/>
              <a:gd name="connsiteY0-44" fmla="*/ 3810 h 2446984"/>
              <a:gd name="connsiteX1-45" fmla="*/ 5196960 w 5196960"/>
              <a:gd name="connsiteY1-46" fmla="*/ 2446984 h 2446984"/>
              <a:gd name="connsiteX2-47" fmla="*/ 198194 w 5196960"/>
              <a:gd name="connsiteY2-48" fmla="*/ 2446984 h 2446984"/>
              <a:gd name="connsiteX3-49" fmla="*/ 8683 w 5196960"/>
              <a:gd name="connsiteY3-50" fmla="*/ 2191276 h 2446984"/>
              <a:gd name="connsiteX4-51" fmla="*/ 587616 w 5196960"/>
              <a:gd name="connsiteY4-52" fmla="*/ 287416 h 2446984"/>
              <a:gd name="connsiteX5-53" fmla="*/ 970270 w 5196960"/>
              <a:gd name="connsiteY5-54" fmla="*/ 3810 h 2446984"/>
              <a:gd name="connsiteX6-55" fmla="*/ 4840725 w 5196960"/>
              <a:gd name="connsiteY6-56" fmla="*/ 0 h 2446984"/>
              <a:gd name="connsiteX0-57" fmla="*/ 5196960 w 5196960"/>
              <a:gd name="connsiteY0-58" fmla="*/ 2446984 h 2446984"/>
              <a:gd name="connsiteX1-59" fmla="*/ 198194 w 5196960"/>
              <a:gd name="connsiteY1-60" fmla="*/ 2446984 h 2446984"/>
              <a:gd name="connsiteX2-61" fmla="*/ 8683 w 5196960"/>
              <a:gd name="connsiteY2-62" fmla="*/ 2191276 h 2446984"/>
              <a:gd name="connsiteX3-63" fmla="*/ 587616 w 5196960"/>
              <a:gd name="connsiteY3-64" fmla="*/ 287416 h 2446984"/>
              <a:gd name="connsiteX4-65" fmla="*/ 970270 w 5196960"/>
              <a:gd name="connsiteY4-66" fmla="*/ 3810 h 2446984"/>
              <a:gd name="connsiteX5-67" fmla="*/ 4840725 w 5196960"/>
              <a:gd name="connsiteY5-68" fmla="*/ 0 h 2446984"/>
              <a:gd name="connsiteX0-69" fmla="*/ 5196960 w 5196960"/>
              <a:gd name="connsiteY0-70" fmla="*/ 2446984 h 2446984"/>
              <a:gd name="connsiteX1-71" fmla="*/ 198194 w 5196960"/>
              <a:gd name="connsiteY1-72" fmla="*/ 2446984 h 2446984"/>
              <a:gd name="connsiteX2-73" fmla="*/ 8683 w 5196960"/>
              <a:gd name="connsiteY2-74" fmla="*/ 2191276 h 2446984"/>
              <a:gd name="connsiteX3-75" fmla="*/ 587616 w 5196960"/>
              <a:gd name="connsiteY3-76" fmla="*/ 287416 h 2446984"/>
              <a:gd name="connsiteX4-77" fmla="*/ 970270 w 5196960"/>
              <a:gd name="connsiteY4-78" fmla="*/ 3810 h 2446984"/>
              <a:gd name="connsiteX5-79" fmla="*/ 5174100 w 5196960"/>
              <a:gd name="connsiteY5-80" fmla="*/ 0 h 24469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6984">
                <a:moveTo>
                  <a:pt x="5196960" y="2446984"/>
                </a:moveTo>
                <a:lnTo>
                  <a:pt x="198194" y="2446984"/>
                </a:lnTo>
                <a:cubicBezTo>
                  <a:pt x="65140" y="2446984"/>
                  <a:pt x="-29945" y="2318552"/>
                  <a:pt x="8683" y="2191276"/>
                </a:cubicBezTo>
                <a:lnTo>
                  <a:pt x="587616" y="287416"/>
                </a:lnTo>
                <a:cubicBezTo>
                  <a:pt x="638791" y="119035"/>
                  <a:pt x="794131" y="3810"/>
                  <a:pt x="970270" y="3810"/>
                </a:cubicBezTo>
                <a:lnTo>
                  <a:pt x="5174100" y="0"/>
                </a:lnTo>
              </a:path>
            </a:pathLst>
          </a:custGeom>
          <a:gradFill flip="none" rotWithShape="1">
            <a:gsLst>
              <a:gs pos="56000">
                <a:srgbClr val="F84949"/>
              </a:gs>
              <a:gs pos="100000">
                <a:srgbClr val="F84949">
                  <a:alpha val="0"/>
                  <a:lumMod val="95000"/>
                </a:srgbClr>
              </a:gs>
            </a:gsLst>
            <a:lin ang="0" scaled="1"/>
            <a:tileRect/>
          </a:gradFill>
          <a:ln w="22225" cap="flat">
            <a:gradFill>
              <a:gsLst>
                <a:gs pos="57000">
                  <a:srgbClr val="F84949">
                    <a:lumMod val="75000"/>
                  </a:srgbClr>
                </a:gs>
                <a:gs pos="0">
                  <a:srgbClr val="FFFFFF">
                    <a:alpha val="0"/>
                  </a:srgbClr>
                </a:gs>
              </a:gsLst>
              <a:lin ang="10800000" scaled="1"/>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custDataLst>
              <p:tags r:id="rId3"/>
            </p:custDataLst>
          </p:nvPr>
        </p:nvGrpSpPr>
        <p:grpSpPr>
          <a:xfrm rot="0">
            <a:off x="3813175" y="834390"/>
            <a:ext cx="505460" cy="515620"/>
            <a:chOff x="6240" y="3426"/>
            <a:chExt cx="632" cy="632"/>
          </a:xfrm>
        </p:grpSpPr>
        <p:sp>
          <p:nvSpPr>
            <p:cNvPr id="38" name="任意多边形: 形状 9"/>
            <p:cNvSpPr/>
            <p:nvPr>
              <p:custDataLst>
                <p:tags r:id="rId4"/>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5"/>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6"/>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7"/>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8"/>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45" name="任意多边形: 形状 39"/>
          <p:cNvSpPr/>
          <p:nvPr>
            <p:custDataLst>
              <p:tags r:id="rId9"/>
            </p:custDataLst>
          </p:nvPr>
        </p:nvSpPr>
        <p:spPr>
          <a:xfrm>
            <a:off x="2235200"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sp>
        <p:nvSpPr>
          <p:cNvPr id="46" name="任意多边形: 形状 40"/>
          <p:cNvSpPr/>
          <p:nvPr>
            <p:custDataLst>
              <p:tags r:id="rId10"/>
            </p:custDataLst>
          </p:nvPr>
        </p:nvSpPr>
        <p:spPr>
          <a:xfrm>
            <a:off x="5588635"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pic>
        <p:nvPicPr>
          <p:cNvPr id="47" name="图片 13" descr="343435383036303b343532343135373bcfeec4bfb7d6cef6"/>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2292350" y="862965"/>
            <a:ext cx="92075" cy="92075"/>
          </a:xfrm>
          <a:prstGeom prst="rect">
            <a:avLst/>
          </a:prstGeom>
        </p:spPr>
      </p:pic>
      <p:pic>
        <p:nvPicPr>
          <p:cNvPr id="48"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645785" y="867410"/>
            <a:ext cx="92075" cy="92075"/>
          </a:xfrm>
          <a:prstGeom prst="rect">
            <a:avLst/>
          </a:prstGeom>
        </p:spPr>
      </p:pic>
      <p:sp>
        <p:nvSpPr>
          <p:cNvPr id="5" name="圆角矩形 71"/>
          <p:cNvSpPr/>
          <p:nvPr>
            <p:custDataLst>
              <p:tags r:id="rId17"/>
            </p:custDataLst>
          </p:nvPr>
        </p:nvSpPr>
        <p:spPr>
          <a:xfrm flipH="1">
            <a:off x="494665" y="1804035"/>
            <a:ext cx="1440000"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DRG</a:t>
            </a:r>
            <a:r>
              <a:rPr lang="zh-CN" altLang="en-US" sz="1400" dirty="0">
                <a:latin typeface="微软雅黑" panose="020B0503020204020204" pitchFamily="34" charset="-122"/>
                <a:ea typeface="微软雅黑" panose="020B0503020204020204" pitchFamily="34" charset="-122"/>
                <a:cs typeface="+mn-ea"/>
                <a:sym typeface="+mn-ea"/>
              </a:rPr>
              <a:t>组数</a:t>
            </a:r>
            <a:endParaRPr lang="zh-CN" altLang="en-US" sz="1400" dirty="0">
              <a:latin typeface="微软雅黑" panose="020B0503020204020204" pitchFamily="34" charset="-122"/>
              <a:ea typeface="微软雅黑" panose="020B0503020204020204" pitchFamily="34" charset="-122"/>
              <a:cs typeface="+mn-ea"/>
              <a:sym typeface="+mn-ea"/>
            </a:endParaRPr>
          </a:p>
        </p:txBody>
      </p:sp>
      <p:sp>
        <p:nvSpPr>
          <p:cNvPr id="6" name="圆角矩形 7"/>
          <p:cNvSpPr/>
          <p:nvPr>
            <p:custDataLst>
              <p:tags r:id="rId18"/>
            </p:custDataLst>
          </p:nvPr>
        </p:nvSpPr>
        <p:spPr>
          <a:xfrm flipH="1">
            <a:off x="494398" y="2349410"/>
            <a:ext cx="1440000"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外科组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26" name="圆角矩形 13"/>
          <p:cNvSpPr/>
          <p:nvPr>
            <p:custDataLst>
              <p:tags r:id="rId19"/>
            </p:custDataLst>
          </p:nvPr>
        </p:nvSpPr>
        <p:spPr>
          <a:xfrm flipH="1">
            <a:off x="494665" y="2858770"/>
            <a:ext cx="1440000"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非手术室操作组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16" name="圆角矩形 20"/>
          <p:cNvSpPr/>
          <p:nvPr>
            <p:custDataLst>
              <p:tags r:id="rId20"/>
            </p:custDataLst>
          </p:nvPr>
        </p:nvSpPr>
        <p:spPr>
          <a:xfrm flipH="1">
            <a:off x="494398" y="3369599"/>
            <a:ext cx="1440000" cy="3539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400">
                <a:latin typeface="微软雅黑" panose="020B0503020204020204" pitchFamily="34" charset="-122"/>
                <a:ea typeface="微软雅黑" panose="020B0503020204020204" pitchFamily="34" charset="-122"/>
                <a:cs typeface="+mn-ea"/>
                <a:sym typeface="+mn-ea"/>
              </a:rPr>
              <a:t>内科组</a:t>
            </a:r>
            <a:endParaRPr lang="zh-CN" altLang="en-US" sz="1400">
              <a:latin typeface="微软雅黑" panose="020B0503020204020204" pitchFamily="34" charset="-122"/>
              <a:ea typeface="微软雅黑" panose="020B0503020204020204" pitchFamily="34" charset="-122"/>
              <a:cs typeface="+mn-ea"/>
              <a:sym typeface="+mn-ea"/>
            </a:endParaRPr>
          </a:p>
        </p:txBody>
      </p:sp>
      <p:sp>
        <p:nvSpPr>
          <p:cNvPr id="22" name="文本框 21"/>
          <p:cNvSpPr txBox="1"/>
          <p:nvPr/>
        </p:nvSpPr>
        <p:spPr>
          <a:xfrm>
            <a:off x="805180" y="1370965"/>
            <a:ext cx="81978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比较项</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09190" y="1370965"/>
            <a:ext cx="655955" cy="290830"/>
          </a:xfrm>
          <a:prstGeom prst="rect">
            <a:avLst/>
          </a:prstGeom>
          <a:noFill/>
          <a:ln w="12700" cmpd="sng">
            <a:noFill/>
            <a:prstDash val="sysDot"/>
          </a:ln>
        </p:spPr>
        <p:txBody>
          <a:bodyPr wrap="square" rtlCol="0" anchor="ctr" anchorCtr="0">
            <a:no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202940"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32117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22160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410325" y="1370965"/>
            <a:ext cx="932180"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488555" y="1370965"/>
            <a:ext cx="91376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494665" y="174053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5" name="直接连接符 54"/>
          <p:cNvCxnSpPr/>
          <p:nvPr/>
        </p:nvCxnSpPr>
        <p:spPr>
          <a:xfrm>
            <a:off x="4067175" y="1379855"/>
            <a:ext cx="4445" cy="236156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6" name="直接连接符 55"/>
          <p:cNvCxnSpPr/>
          <p:nvPr/>
        </p:nvCxnSpPr>
        <p:spPr>
          <a:xfrm>
            <a:off x="2169795"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8" name="直接连接符 67"/>
          <p:cNvCxnSpPr/>
          <p:nvPr/>
        </p:nvCxnSpPr>
        <p:spPr>
          <a:xfrm>
            <a:off x="6014720"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9" name="直接连接符 68"/>
          <p:cNvCxnSpPr/>
          <p:nvPr/>
        </p:nvCxnSpPr>
        <p:spPr>
          <a:xfrm>
            <a:off x="469265" y="224726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0" name="直接连接符 69"/>
          <p:cNvCxnSpPr/>
          <p:nvPr/>
        </p:nvCxnSpPr>
        <p:spPr>
          <a:xfrm>
            <a:off x="470535" y="279908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1" name="直接连接符 70"/>
          <p:cNvCxnSpPr/>
          <p:nvPr/>
        </p:nvCxnSpPr>
        <p:spPr>
          <a:xfrm>
            <a:off x="494665" y="329565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7" name="直接连接符 56"/>
          <p:cNvCxnSpPr/>
          <p:nvPr/>
        </p:nvCxnSpPr>
        <p:spPr>
          <a:xfrm>
            <a:off x="506095" y="378841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73" name="文本框 72"/>
          <p:cNvSpPr txBox="1"/>
          <p:nvPr/>
        </p:nvSpPr>
        <p:spPr>
          <a:xfrm>
            <a:off x="2306320"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628</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258945"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634</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298700"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235</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118485" y="2393315"/>
            <a:ext cx="94551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37.42%</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251325"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251</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5071110" y="2393315"/>
            <a:ext cx="91884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39.59%</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2279650"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34</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099435" y="2896870"/>
            <a:ext cx="83883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5.41%</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232275"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57</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052060" y="2896870"/>
            <a:ext cx="94361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8.99%</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272030"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359</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3162935" y="3409315"/>
            <a:ext cx="8464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57.17%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224655"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326</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5044440" y="3409315"/>
            <a:ext cx="93599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51.42%</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482715" y="1845310"/>
            <a:ext cx="472288" cy="290830"/>
          </a:xfrm>
          <a:prstGeom prst="rect">
            <a:avLst/>
          </a:prstGeom>
          <a:noFill/>
          <a:ln w="12700" cmpd="sng">
            <a:noFill/>
            <a:prstDash val="sysDot"/>
          </a:ln>
        </p:spPr>
        <p:txBody>
          <a:bodyPr wrap="square" rtlCol="0" anchor="ctr" anchorCtr="1">
            <a:noAutofit/>
          </a:bodyPr>
          <a:p>
            <a:pPr algn="ctr"/>
            <a:r>
              <a:rPr lang="en-US" altLang="zh-CN" sz="1400" b="1">
                <a:solidFill>
                  <a:schemeClr val="bg1"/>
                </a:solidFill>
                <a:latin typeface="微软雅黑" panose="020B0503020204020204" pitchFamily="34" charset="-122"/>
                <a:ea typeface="微软雅黑" panose="020B0503020204020204" pitchFamily="34" charset="-122"/>
              </a:rPr>
              <a:t>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477000" y="2393315"/>
            <a:ext cx="472288"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477000" y="2894330"/>
            <a:ext cx="472288"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23</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441440" y="3409315"/>
            <a:ext cx="530860"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-33</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7594600" y="2393315"/>
            <a:ext cx="882650"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2.17%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630160" y="2894330"/>
            <a:ext cx="740410"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3.58%</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23480" y="3409315"/>
            <a:ext cx="906145"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-5.75%</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104" name="上箭头 103"/>
          <p:cNvSpPr/>
          <p:nvPr/>
        </p:nvSpPr>
        <p:spPr>
          <a:xfrm>
            <a:off x="6878955" y="239839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5" name="上箭头 104"/>
          <p:cNvSpPr/>
          <p:nvPr/>
        </p:nvSpPr>
        <p:spPr>
          <a:xfrm>
            <a:off x="6878955" y="289433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7" name="上箭头 106"/>
          <p:cNvSpPr/>
          <p:nvPr/>
        </p:nvSpPr>
        <p:spPr>
          <a:xfrm>
            <a:off x="8354695" y="239839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8" name="上箭头 107"/>
          <p:cNvSpPr/>
          <p:nvPr/>
        </p:nvSpPr>
        <p:spPr>
          <a:xfrm>
            <a:off x="8354695" y="289433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9" name="上箭头 108"/>
          <p:cNvSpPr/>
          <p:nvPr/>
        </p:nvSpPr>
        <p:spPr>
          <a:xfrm rot="10800000">
            <a:off x="8354695" y="344043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0" name="文本框 109"/>
          <p:cNvSpPr txBox="1"/>
          <p:nvPr/>
        </p:nvSpPr>
        <p:spPr>
          <a:xfrm>
            <a:off x="1062990" y="4053205"/>
            <a:ext cx="7724140" cy="52197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DRG层面的</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内科诊疗组无论组数还是占比降幅均较明显</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，与ADRG趋势相同，但各地可能会根据历年实际数据有所调整。</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1" name="图片 110" descr="扬声器"/>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3410" y="4049395"/>
            <a:ext cx="449580" cy="449580"/>
          </a:xfrm>
          <a:prstGeom prst="rect">
            <a:avLst/>
          </a:prstGeom>
        </p:spPr>
      </p:pic>
      <p:sp>
        <p:nvSpPr>
          <p:cNvPr id="58" name="上箭头 57"/>
          <p:cNvSpPr/>
          <p:nvPr/>
        </p:nvSpPr>
        <p:spPr>
          <a:xfrm>
            <a:off x="6878955" y="1852295"/>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9" name="上箭头 58"/>
          <p:cNvSpPr/>
          <p:nvPr/>
        </p:nvSpPr>
        <p:spPr>
          <a:xfrm rot="10800000">
            <a:off x="6875780" y="344805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buClrTx/>
              <a:buSzTx/>
              <a:buFontTx/>
            </a:pPr>
            <a:r>
              <a:rPr lang="zh-CN" altLang="en-US" b="1" dirty="0">
                <a:solidFill>
                  <a:schemeClr val="bg1"/>
                </a:solidFill>
                <a:latin typeface="微软雅黑" panose="020B0503020204020204" pitchFamily="34" charset="-122"/>
                <a:ea typeface="微软雅黑" panose="020B0503020204020204" pitchFamily="34" charset="-122"/>
              </a:rPr>
              <a:t>DRG2.0版变化-合并症和并发症组</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4" name="任意多边形: 形状 7"/>
          <p:cNvSpPr/>
          <p:nvPr>
            <p:custDataLst>
              <p:tags r:id="rId1"/>
            </p:custDataLst>
          </p:nvPr>
        </p:nvSpPr>
        <p:spPr>
          <a:xfrm>
            <a:off x="2096770" y="914400"/>
            <a:ext cx="1974850" cy="374650"/>
          </a:xfrm>
          <a:custGeom>
            <a:avLst/>
            <a:gdLst>
              <a:gd name="connsiteX0" fmla="*/ 4268455 w 5196959"/>
              <a:gd name="connsiteY0" fmla="*/ 2443174 h 2443174"/>
              <a:gd name="connsiteX1" fmla="*/ 0 w 5196959"/>
              <a:gd name="connsiteY1" fmla="*/ 2443174 h 2443174"/>
              <a:gd name="connsiteX2" fmla="*/ 0 w 5196959"/>
              <a:gd name="connsiteY2" fmla="*/ 0 h 2443174"/>
              <a:gd name="connsiteX3" fmla="*/ 4998766 w 5196959"/>
              <a:gd name="connsiteY3" fmla="*/ 0 h 2443174"/>
              <a:gd name="connsiteX4" fmla="*/ 5188277 w 5196959"/>
              <a:gd name="connsiteY4" fmla="*/ 255708 h 2443174"/>
              <a:gd name="connsiteX5" fmla="*/ 4597293 w 5196959"/>
              <a:gd name="connsiteY5" fmla="*/ 2199517 h 2443174"/>
              <a:gd name="connsiteX6" fmla="*/ 4268455 w 5196959"/>
              <a:gd name="connsiteY6" fmla="*/ 2443174 h 2443174"/>
              <a:gd name="connsiteX0-1" fmla="*/ 0 w 5196960"/>
              <a:gd name="connsiteY0-2" fmla="*/ 0 h 2443174"/>
              <a:gd name="connsiteX1-3" fmla="*/ 4998766 w 5196960"/>
              <a:gd name="connsiteY1-4" fmla="*/ 0 h 2443174"/>
              <a:gd name="connsiteX2-5" fmla="*/ 5188277 w 5196960"/>
              <a:gd name="connsiteY2-6" fmla="*/ 255708 h 2443174"/>
              <a:gd name="connsiteX3-7" fmla="*/ 4597293 w 5196960"/>
              <a:gd name="connsiteY3-8" fmla="*/ 2199517 h 2443174"/>
              <a:gd name="connsiteX4-9" fmla="*/ 4268455 w 5196960"/>
              <a:gd name="connsiteY4-10" fmla="*/ 2443174 h 2443174"/>
              <a:gd name="connsiteX5-11" fmla="*/ 0 w 5196960"/>
              <a:gd name="connsiteY5-12" fmla="*/ 2443174 h 2443174"/>
              <a:gd name="connsiteX6-13" fmla="*/ 91440 w 5196960"/>
              <a:gd name="connsiteY6-14" fmla="*/ 91440 h 2443174"/>
              <a:gd name="connsiteX0-15" fmla="*/ 41910 w 5238870"/>
              <a:gd name="connsiteY0-16" fmla="*/ 0 h 2443174"/>
              <a:gd name="connsiteX1-17" fmla="*/ 5040676 w 5238870"/>
              <a:gd name="connsiteY1-18" fmla="*/ 0 h 2443174"/>
              <a:gd name="connsiteX2-19" fmla="*/ 5230187 w 5238870"/>
              <a:gd name="connsiteY2-20" fmla="*/ 255708 h 2443174"/>
              <a:gd name="connsiteX3-21" fmla="*/ 4639203 w 5238870"/>
              <a:gd name="connsiteY3-22" fmla="*/ 2199517 h 2443174"/>
              <a:gd name="connsiteX4-23" fmla="*/ 4310365 w 5238870"/>
              <a:gd name="connsiteY4-24" fmla="*/ 2443174 h 2443174"/>
              <a:gd name="connsiteX5-25" fmla="*/ 41910 w 5238870"/>
              <a:gd name="connsiteY5-26" fmla="*/ 2443174 h 2443174"/>
              <a:gd name="connsiteX6-27" fmla="*/ 0 w 5238870"/>
              <a:gd name="connsiteY6-28" fmla="*/ 415290 h 2443174"/>
              <a:gd name="connsiteX0-29" fmla="*/ 0 w 5196960"/>
              <a:gd name="connsiteY0-30" fmla="*/ 0 h 2443174"/>
              <a:gd name="connsiteX1-31" fmla="*/ 4998766 w 5196960"/>
              <a:gd name="connsiteY1-32" fmla="*/ 0 h 2443174"/>
              <a:gd name="connsiteX2-33" fmla="*/ 5188277 w 5196960"/>
              <a:gd name="connsiteY2-34" fmla="*/ 255708 h 2443174"/>
              <a:gd name="connsiteX3-35" fmla="*/ 4597293 w 5196960"/>
              <a:gd name="connsiteY3-36" fmla="*/ 2199517 h 2443174"/>
              <a:gd name="connsiteX4-37" fmla="*/ 4268455 w 5196960"/>
              <a:gd name="connsiteY4-38" fmla="*/ 2443174 h 2443174"/>
              <a:gd name="connsiteX5-39" fmla="*/ 0 w 5196960"/>
              <a:gd name="connsiteY5-40" fmla="*/ 2443174 h 2443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3174">
                <a:moveTo>
                  <a:pt x="0" y="0"/>
                </a:moveTo>
                <a:lnTo>
                  <a:pt x="4998766" y="0"/>
                </a:lnTo>
                <a:cubicBezTo>
                  <a:pt x="5131820" y="0"/>
                  <a:pt x="5226906" y="128432"/>
                  <a:pt x="5188277" y="255708"/>
                </a:cubicBezTo>
                <a:lnTo>
                  <a:pt x="4597293" y="2199517"/>
                </a:lnTo>
                <a:cubicBezTo>
                  <a:pt x="4553217" y="2344292"/>
                  <a:pt x="4419833" y="2443174"/>
                  <a:pt x="4268455" y="2443174"/>
                </a:cubicBezTo>
                <a:lnTo>
                  <a:pt x="0" y="2443174"/>
                </a:lnTo>
              </a:path>
            </a:pathLst>
          </a:custGeom>
          <a:gradFill>
            <a:gsLst>
              <a:gs pos="45000">
                <a:srgbClr val="F84949"/>
              </a:gs>
              <a:gs pos="0">
                <a:srgbClr val="F84949">
                  <a:alpha val="0"/>
                </a:srgbClr>
              </a:gs>
            </a:gsLst>
            <a:lin ang="0" scaled="1"/>
          </a:gradFill>
          <a:ln w="22225" cap="flat">
            <a:gradFill>
              <a:gsLst>
                <a:gs pos="47000">
                  <a:srgbClr val="F84949">
                    <a:lumMod val="75000"/>
                  </a:srgbClr>
                </a:gs>
                <a:gs pos="100000">
                  <a:srgbClr val="FFFFFF">
                    <a:alpha val="0"/>
                  </a:srgbClr>
                </a:gs>
              </a:gsLst>
              <a:lin ang="10740000" scaled="0"/>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任意多边形: 形状 8"/>
          <p:cNvSpPr/>
          <p:nvPr>
            <p:custDataLst>
              <p:tags r:id="rId2"/>
            </p:custDataLst>
          </p:nvPr>
        </p:nvSpPr>
        <p:spPr>
          <a:xfrm>
            <a:off x="4082415" y="913130"/>
            <a:ext cx="1909445" cy="375285"/>
          </a:xfrm>
          <a:custGeom>
            <a:avLst/>
            <a:gdLst>
              <a:gd name="connsiteX0" fmla="*/ 970270 w 5196959"/>
              <a:gd name="connsiteY0" fmla="*/ 0 h 2443174"/>
              <a:gd name="connsiteX1" fmla="*/ 5196960 w 5196959"/>
              <a:gd name="connsiteY1" fmla="*/ 0 h 2443174"/>
              <a:gd name="connsiteX2" fmla="*/ 5196960 w 5196959"/>
              <a:gd name="connsiteY2" fmla="*/ 2443174 h 2443174"/>
              <a:gd name="connsiteX3" fmla="*/ 198194 w 5196959"/>
              <a:gd name="connsiteY3" fmla="*/ 2443174 h 2443174"/>
              <a:gd name="connsiteX4" fmla="*/ 8683 w 5196959"/>
              <a:gd name="connsiteY4" fmla="*/ 2187466 h 2443174"/>
              <a:gd name="connsiteX5" fmla="*/ 587616 w 5196959"/>
              <a:gd name="connsiteY5" fmla="*/ 283606 h 2443174"/>
              <a:gd name="connsiteX6" fmla="*/ 970270 w 5196959"/>
              <a:gd name="connsiteY6" fmla="*/ 0 h 2443174"/>
              <a:gd name="connsiteX0-1" fmla="*/ 5196960 w 5288400"/>
              <a:gd name="connsiteY0-2" fmla="*/ 0 h 2443174"/>
              <a:gd name="connsiteX1-3" fmla="*/ 5196960 w 5288400"/>
              <a:gd name="connsiteY1-4" fmla="*/ 2443174 h 2443174"/>
              <a:gd name="connsiteX2-5" fmla="*/ 198194 w 5288400"/>
              <a:gd name="connsiteY2-6" fmla="*/ 2443174 h 2443174"/>
              <a:gd name="connsiteX3-7" fmla="*/ 8683 w 5288400"/>
              <a:gd name="connsiteY3-8" fmla="*/ 2187466 h 2443174"/>
              <a:gd name="connsiteX4-9" fmla="*/ 587616 w 5288400"/>
              <a:gd name="connsiteY4-10" fmla="*/ 283606 h 2443174"/>
              <a:gd name="connsiteX5-11" fmla="*/ 970270 w 5288400"/>
              <a:gd name="connsiteY5-12" fmla="*/ 0 h 2443174"/>
              <a:gd name="connsiteX6-13" fmla="*/ 5288400 w 5288400"/>
              <a:gd name="connsiteY6-14" fmla="*/ 91440 h 2443174"/>
              <a:gd name="connsiteX0-15" fmla="*/ 5196960 w 5196960"/>
              <a:gd name="connsiteY0-16" fmla="*/ 0 h 2443174"/>
              <a:gd name="connsiteX1-17" fmla="*/ 5196960 w 5196960"/>
              <a:gd name="connsiteY1-18" fmla="*/ 2443174 h 2443174"/>
              <a:gd name="connsiteX2-19" fmla="*/ 198194 w 5196960"/>
              <a:gd name="connsiteY2-20" fmla="*/ 2443174 h 2443174"/>
              <a:gd name="connsiteX3-21" fmla="*/ 8683 w 5196960"/>
              <a:gd name="connsiteY3-22" fmla="*/ 2187466 h 2443174"/>
              <a:gd name="connsiteX4-23" fmla="*/ 587616 w 5196960"/>
              <a:gd name="connsiteY4-24" fmla="*/ 283606 h 2443174"/>
              <a:gd name="connsiteX5-25" fmla="*/ 970270 w 5196960"/>
              <a:gd name="connsiteY5-26" fmla="*/ 0 h 2443174"/>
              <a:gd name="connsiteX6-27" fmla="*/ 5183625 w 5196960"/>
              <a:gd name="connsiteY6-28" fmla="*/ 34290 h 2443174"/>
              <a:gd name="connsiteX0-29" fmla="*/ 5196960 w 5196960"/>
              <a:gd name="connsiteY0-30" fmla="*/ 0 h 2443174"/>
              <a:gd name="connsiteX1-31" fmla="*/ 5196960 w 5196960"/>
              <a:gd name="connsiteY1-32" fmla="*/ 2443174 h 2443174"/>
              <a:gd name="connsiteX2-33" fmla="*/ 198194 w 5196960"/>
              <a:gd name="connsiteY2-34" fmla="*/ 2443174 h 2443174"/>
              <a:gd name="connsiteX3-35" fmla="*/ 8683 w 5196960"/>
              <a:gd name="connsiteY3-36" fmla="*/ 2187466 h 2443174"/>
              <a:gd name="connsiteX4-37" fmla="*/ 587616 w 5196960"/>
              <a:gd name="connsiteY4-38" fmla="*/ 283606 h 2443174"/>
              <a:gd name="connsiteX5-39" fmla="*/ 970270 w 5196960"/>
              <a:gd name="connsiteY5-40" fmla="*/ 0 h 2443174"/>
              <a:gd name="connsiteX6-41" fmla="*/ 5183625 w 5196960"/>
              <a:gd name="connsiteY6-42" fmla="*/ 5715 h 2443174"/>
              <a:gd name="connsiteX0-43" fmla="*/ 5196960 w 5196960"/>
              <a:gd name="connsiteY0-44" fmla="*/ 3810 h 2446984"/>
              <a:gd name="connsiteX1-45" fmla="*/ 5196960 w 5196960"/>
              <a:gd name="connsiteY1-46" fmla="*/ 2446984 h 2446984"/>
              <a:gd name="connsiteX2-47" fmla="*/ 198194 w 5196960"/>
              <a:gd name="connsiteY2-48" fmla="*/ 2446984 h 2446984"/>
              <a:gd name="connsiteX3-49" fmla="*/ 8683 w 5196960"/>
              <a:gd name="connsiteY3-50" fmla="*/ 2191276 h 2446984"/>
              <a:gd name="connsiteX4-51" fmla="*/ 587616 w 5196960"/>
              <a:gd name="connsiteY4-52" fmla="*/ 287416 h 2446984"/>
              <a:gd name="connsiteX5-53" fmla="*/ 970270 w 5196960"/>
              <a:gd name="connsiteY5-54" fmla="*/ 3810 h 2446984"/>
              <a:gd name="connsiteX6-55" fmla="*/ 4840725 w 5196960"/>
              <a:gd name="connsiteY6-56" fmla="*/ 0 h 2446984"/>
              <a:gd name="connsiteX0-57" fmla="*/ 5196960 w 5196960"/>
              <a:gd name="connsiteY0-58" fmla="*/ 2446984 h 2446984"/>
              <a:gd name="connsiteX1-59" fmla="*/ 198194 w 5196960"/>
              <a:gd name="connsiteY1-60" fmla="*/ 2446984 h 2446984"/>
              <a:gd name="connsiteX2-61" fmla="*/ 8683 w 5196960"/>
              <a:gd name="connsiteY2-62" fmla="*/ 2191276 h 2446984"/>
              <a:gd name="connsiteX3-63" fmla="*/ 587616 w 5196960"/>
              <a:gd name="connsiteY3-64" fmla="*/ 287416 h 2446984"/>
              <a:gd name="connsiteX4-65" fmla="*/ 970270 w 5196960"/>
              <a:gd name="connsiteY4-66" fmla="*/ 3810 h 2446984"/>
              <a:gd name="connsiteX5-67" fmla="*/ 4840725 w 5196960"/>
              <a:gd name="connsiteY5-68" fmla="*/ 0 h 2446984"/>
              <a:gd name="connsiteX0-69" fmla="*/ 5196960 w 5196960"/>
              <a:gd name="connsiteY0-70" fmla="*/ 2446984 h 2446984"/>
              <a:gd name="connsiteX1-71" fmla="*/ 198194 w 5196960"/>
              <a:gd name="connsiteY1-72" fmla="*/ 2446984 h 2446984"/>
              <a:gd name="connsiteX2-73" fmla="*/ 8683 w 5196960"/>
              <a:gd name="connsiteY2-74" fmla="*/ 2191276 h 2446984"/>
              <a:gd name="connsiteX3-75" fmla="*/ 587616 w 5196960"/>
              <a:gd name="connsiteY3-76" fmla="*/ 287416 h 2446984"/>
              <a:gd name="connsiteX4-77" fmla="*/ 970270 w 5196960"/>
              <a:gd name="connsiteY4-78" fmla="*/ 3810 h 2446984"/>
              <a:gd name="connsiteX5-79" fmla="*/ 5174100 w 5196960"/>
              <a:gd name="connsiteY5-80" fmla="*/ 0 h 24469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96960" h="2446984">
                <a:moveTo>
                  <a:pt x="5196960" y="2446984"/>
                </a:moveTo>
                <a:lnTo>
                  <a:pt x="198194" y="2446984"/>
                </a:lnTo>
                <a:cubicBezTo>
                  <a:pt x="65140" y="2446984"/>
                  <a:pt x="-29945" y="2318552"/>
                  <a:pt x="8683" y="2191276"/>
                </a:cubicBezTo>
                <a:lnTo>
                  <a:pt x="587616" y="287416"/>
                </a:lnTo>
                <a:cubicBezTo>
                  <a:pt x="638791" y="119035"/>
                  <a:pt x="794131" y="3810"/>
                  <a:pt x="970270" y="3810"/>
                </a:cubicBezTo>
                <a:lnTo>
                  <a:pt x="5174100" y="0"/>
                </a:lnTo>
              </a:path>
            </a:pathLst>
          </a:custGeom>
          <a:gradFill flip="none" rotWithShape="1">
            <a:gsLst>
              <a:gs pos="56000">
                <a:srgbClr val="F84949"/>
              </a:gs>
              <a:gs pos="100000">
                <a:srgbClr val="F84949">
                  <a:alpha val="0"/>
                  <a:lumMod val="95000"/>
                </a:srgbClr>
              </a:gs>
            </a:gsLst>
            <a:lin ang="0" scaled="1"/>
            <a:tileRect/>
          </a:gradFill>
          <a:ln w="22225" cap="flat">
            <a:gradFill>
              <a:gsLst>
                <a:gs pos="57000">
                  <a:srgbClr val="F84949">
                    <a:lumMod val="75000"/>
                  </a:srgbClr>
                </a:gs>
                <a:gs pos="0">
                  <a:srgbClr val="FFFFFF">
                    <a:alpha val="0"/>
                  </a:srgbClr>
                </a:gs>
              </a:gsLst>
              <a:lin ang="10800000" scaled="1"/>
            </a:gradFill>
            <a:prstDash val="solid"/>
            <a:miter/>
          </a:ln>
        </p:spPr>
        <p:txBody>
          <a:bodyPr rtlCol="0" anchor="ctr"/>
          <a:p>
            <a:pPr algn="ct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custDataLst>
              <p:tags r:id="rId3"/>
            </p:custDataLst>
          </p:nvPr>
        </p:nvGrpSpPr>
        <p:grpSpPr>
          <a:xfrm rot="0">
            <a:off x="3813175" y="834390"/>
            <a:ext cx="505460" cy="515620"/>
            <a:chOff x="6240" y="3426"/>
            <a:chExt cx="632" cy="632"/>
          </a:xfrm>
        </p:grpSpPr>
        <p:sp>
          <p:nvSpPr>
            <p:cNvPr id="38" name="任意多边形: 形状 9"/>
            <p:cNvSpPr/>
            <p:nvPr>
              <p:custDataLst>
                <p:tags r:id="rId4"/>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5"/>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6"/>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7"/>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8"/>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45" name="任意多边形: 形状 39"/>
          <p:cNvSpPr/>
          <p:nvPr>
            <p:custDataLst>
              <p:tags r:id="rId9"/>
            </p:custDataLst>
          </p:nvPr>
        </p:nvSpPr>
        <p:spPr>
          <a:xfrm>
            <a:off x="2235200"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sp>
        <p:nvSpPr>
          <p:cNvPr id="46" name="任意多边形: 形状 40"/>
          <p:cNvSpPr/>
          <p:nvPr>
            <p:custDataLst>
              <p:tags r:id="rId10"/>
            </p:custDataLst>
          </p:nvPr>
        </p:nvSpPr>
        <p:spPr>
          <a:xfrm>
            <a:off x="5588635" y="807720"/>
            <a:ext cx="207010" cy="207010"/>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solidFill>
          <a:ln w="25400" cap="flat">
            <a:solidFill>
              <a:srgbClr val="FFFFFF"/>
            </a:solidFill>
            <a:prstDash val="solid"/>
            <a:miter/>
          </a:ln>
        </p:spPr>
        <p:txBody>
          <a:bodyPr rtlCol="0" anchor="ctr"/>
          <a:p>
            <a:endParaRPr lang="zh-CN" altLang="en-US" sz="1615" dirty="0"/>
          </a:p>
        </p:txBody>
      </p:sp>
      <p:pic>
        <p:nvPicPr>
          <p:cNvPr id="47" name="图片 13" descr="343435383036303b343532343135373bcfeec4bfb7d6cef6"/>
          <p:cNvPicPr>
            <a:picLocks noChangeAspect="1"/>
          </p:cNvPicPr>
          <p:nvPr>
            <p:custDataLst>
              <p:tags r:id="rId11"/>
            </p:custDataLst>
          </p:nvPr>
        </p:nvPicPr>
        <p:blipFill>
          <a:blip r:embed="rId12"/>
          <a:stretch>
            <a:fillRect/>
          </a:stretch>
        </p:blipFill>
        <p:spPr>
          <a:xfrm>
            <a:off x="2292350" y="862965"/>
            <a:ext cx="92075" cy="92075"/>
          </a:xfrm>
          <a:prstGeom prst="rect">
            <a:avLst/>
          </a:prstGeom>
        </p:spPr>
      </p:pic>
      <p:pic>
        <p:nvPicPr>
          <p:cNvPr id="48" name="图片 3" descr="343439383331313b343532303031393bd2b5bca8b9dcc0ed"/>
          <p:cNvPicPr>
            <a:picLocks noChangeAspect="1"/>
          </p:cNvPicPr>
          <p:nvPr>
            <p:custDataLst>
              <p:tags r:id="rId13"/>
            </p:custDataLst>
          </p:nvPr>
        </p:nvPicPr>
        <p:blipFill>
          <a:blip r:embed="rId14"/>
          <a:stretch>
            <a:fillRect/>
          </a:stretch>
        </p:blipFill>
        <p:spPr>
          <a:xfrm>
            <a:off x="5645785" y="867410"/>
            <a:ext cx="92075" cy="92075"/>
          </a:xfrm>
          <a:prstGeom prst="rect">
            <a:avLst/>
          </a:prstGeom>
        </p:spPr>
      </p:pic>
      <p:sp>
        <p:nvSpPr>
          <p:cNvPr id="5" name="圆角矩形 71"/>
          <p:cNvSpPr/>
          <p:nvPr>
            <p:custDataLst>
              <p:tags r:id="rId15"/>
            </p:custDataLst>
          </p:nvPr>
        </p:nvSpPr>
        <p:spPr>
          <a:xfrm flipH="1">
            <a:off x="494665" y="1804035"/>
            <a:ext cx="1591945"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200" dirty="0">
                <a:latin typeface="微软雅黑" panose="020B0503020204020204" pitchFamily="34" charset="-122"/>
                <a:ea typeface="微软雅黑" panose="020B0503020204020204" pitchFamily="34" charset="-122"/>
                <a:cs typeface="+mn-ea"/>
                <a:sym typeface="+mn-ea"/>
              </a:rPr>
              <a:t>严重合并症或并发症</a:t>
            </a:r>
            <a:endParaRPr lang="zh-CN" altLang="en-US" sz="1200" dirty="0">
              <a:latin typeface="微软雅黑" panose="020B0503020204020204" pitchFamily="34" charset="-122"/>
              <a:ea typeface="微软雅黑" panose="020B0503020204020204" pitchFamily="34" charset="-122"/>
              <a:cs typeface="+mn-ea"/>
              <a:sym typeface="+mn-ea"/>
            </a:endParaRPr>
          </a:p>
        </p:txBody>
      </p:sp>
      <p:sp>
        <p:nvSpPr>
          <p:cNvPr id="6" name="圆角矩形 7"/>
          <p:cNvSpPr/>
          <p:nvPr>
            <p:custDataLst>
              <p:tags r:id="rId16"/>
            </p:custDataLst>
          </p:nvPr>
        </p:nvSpPr>
        <p:spPr>
          <a:xfrm flipH="1">
            <a:off x="494030" y="2349500"/>
            <a:ext cx="1562100"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200">
                <a:latin typeface="微软雅黑" panose="020B0503020204020204" pitchFamily="34" charset="-122"/>
                <a:ea typeface="微软雅黑" panose="020B0503020204020204" pitchFamily="34" charset="-122"/>
                <a:cs typeface="+mn-ea"/>
                <a:sym typeface="+mn-ea"/>
              </a:rPr>
              <a:t>一般合并症或并发症</a:t>
            </a:r>
            <a:endParaRPr lang="zh-CN" altLang="en-US" sz="1200">
              <a:latin typeface="微软雅黑" panose="020B0503020204020204" pitchFamily="34" charset="-122"/>
              <a:ea typeface="微软雅黑" panose="020B0503020204020204" pitchFamily="34" charset="-122"/>
              <a:cs typeface="+mn-ea"/>
              <a:sym typeface="+mn-ea"/>
            </a:endParaRPr>
          </a:p>
        </p:txBody>
      </p:sp>
      <p:sp>
        <p:nvSpPr>
          <p:cNvPr id="26" name="圆角矩形 13"/>
          <p:cNvSpPr/>
          <p:nvPr>
            <p:custDataLst>
              <p:tags r:id="rId17"/>
            </p:custDataLst>
          </p:nvPr>
        </p:nvSpPr>
        <p:spPr>
          <a:xfrm flipH="1">
            <a:off x="494665" y="2858770"/>
            <a:ext cx="1561465"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200">
                <a:latin typeface="微软雅黑" panose="020B0503020204020204" pitchFamily="34" charset="-122"/>
                <a:ea typeface="微软雅黑" panose="020B0503020204020204" pitchFamily="34" charset="-122"/>
                <a:cs typeface="+mn-ea"/>
                <a:sym typeface="+mn-ea"/>
              </a:rPr>
              <a:t>无合并症或并发症</a:t>
            </a:r>
            <a:endParaRPr lang="zh-CN" altLang="en-US" sz="1200">
              <a:latin typeface="微软雅黑" panose="020B0503020204020204" pitchFamily="34" charset="-122"/>
              <a:ea typeface="微软雅黑" panose="020B0503020204020204" pitchFamily="34" charset="-122"/>
              <a:cs typeface="+mn-ea"/>
              <a:sym typeface="+mn-ea"/>
            </a:endParaRPr>
          </a:p>
        </p:txBody>
      </p:sp>
      <p:sp>
        <p:nvSpPr>
          <p:cNvPr id="16" name="圆角矩形 20"/>
          <p:cNvSpPr/>
          <p:nvPr>
            <p:custDataLst>
              <p:tags r:id="rId18"/>
            </p:custDataLst>
          </p:nvPr>
        </p:nvSpPr>
        <p:spPr>
          <a:xfrm flipH="1">
            <a:off x="494030" y="3369310"/>
            <a:ext cx="1561465" cy="35369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1200">
                <a:latin typeface="微软雅黑" panose="020B0503020204020204" pitchFamily="34" charset="-122"/>
                <a:ea typeface="微软雅黑" panose="020B0503020204020204" pitchFamily="34" charset="-122"/>
                <a:cs typeface="+mn-ea"/>
                <a:sym typeface="+mn-ea"/>
              </a:rPr>
              <a:t>未区分</a:t>
            </a:r>
            <a:endParaRPr lang="zh-CN" altLang="en-US" sz="1200">
              <a:latin typeface="微软雅黑" panose="020B0503020204020204" pitchFamily="34" charset="-122"/>
              <a:ea typeface="微软雅黑" panose="020B0503020204020204" pitchFamily="34" charset="-122"/>
              <a:cs typeface="+mn-ea"/>
              <a:sym typeface="+mn-ea"/>
            </a:endParaRPr>
          </a:p>
        </p:txBody>
      </p:sp>
      <p:sp>
        <p:nvSpPr>
          <p:cNvPr id="22" name="文本框 21"/>
          <p:cNvSpPr txBox="1"/>
          <p:nvPr/>
        </p:nvSpPr>
        <p:spPr>
          <a:xfrm>
            <a:off x="805180" y="1370965"/>
            <a:ext cx="81978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比较项</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09190" y="1370965"/>
            <a:ext cx="655955" cy="290830"/>
          </a:xfrm>
          <a:prstGeom prst="rect">
            <a:avLst/>
          </a:prstGeom>
          <a:noFill/>
          <a:ln w="12700" cmpd="sng">
            <a:noFill/>
            <a:prstDash val="sysDot"/>
          </a:ln>
        </p:spPr>
        <p:txBody>
          <a:bodyPr wrap="square" rtlCol="0" anchor="ctr" anchorCtr="0">
            <a:no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202940"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32117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221605" y="1370965"/>
            <a:ext cx="65595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410325" y="1370965"/>
            <a:ext cx="932180"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组数变化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488555" y="1370965"/>
            <a:ext cx="913765" cy="306705"/>
          </a:xfrm>
          <a:prstGeom prst="rect">
            <a:avLst/>
          </a:prstGeom>
          <a:noFill/>
          <a:ln w="12700" cmpd="sng">
            <a:noFill/>
            <a:prstDash val="sysDot"/>
          </a:ln>
        </p:spPr>
        <p:txBody>
          <a:bodyPr wrap="square" rtlCol="0" anchor="ctr" anchorCtr="0">
            <a:spAutoFit/>
          </a:bodyPr>
          <a:p>
            <a:r>
              <a:rPr lang="zh-CN" altLang="en-US" sz="1400" b="1">
                <a:solidFill>
                  <a:schemeClr val="bg1"/>
                </a:solidFill>
                <a:latin typeface="微软雅黑" panose="020B0503020204020204" pitchFamily="34" charset="-122"/>
                <a:ea typeface="微软雅黑" panose="020B0503020204020204" pitchFamily="34" charset="-122"/>
              </a:rPr>
              <a:t>占比变化</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494665" y="174053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5" name="直接连接符 54"/>
          <p:cNvCxnSpPr/>
          <p:nvPr/>
        </p:nvCxnSpPr>
        <p:spPr>
          <a:xfrm>
            <a:off x="4067175" y="1379855"/>
            <a:ext cx="4445" cy="236156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6" name="直接连接符 55"/>
          <p:cNvCxnSpPr/>
          <p:nvPr/>
        </p:nvCxnSpPr>
        <p:spPr>
          <a:xfrm>
            <a:off x="2169795"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8" name="直接连接符 67"/>
          <p:cNvCxnSpPr/>
          <p:nvPr/>
        </p:nvCxnSpPr>
        <p:spPr>
          <a:xfrm>
            <a:off x="6014720" y="1313180"/>
            <a:ext cx="0" cy="247523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69" name="直接连接符 68"/>
          <p:cNvCxnSpPr/>
          <p:nvPr/>
        </p:nvCxnSpPr>
        <p:spPr>
          <a:xfrm>
            <a:off x="469265" y="2247265"/>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0" name="直接连接符 69"/>
          <p:cNvCxnSpPr/>
          <p:nvPr/>
        </p:nvCxnSpPr>
        <p:spPr>
          <a:xfrm>
            <a:off x="470535" y="279908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71" name="直接连接符 70"/>
          <p:cNvCxnSpPr/>
          <p:nvPr/>
        </p:nvCxnSpPr>
        <p:spPr>
          <a:xfrm>
            <a:off x="494665" y="329565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7" name="直接连接符 56"/>
          <p:cNvCxnSpPr/>
          <p:nvPr/>
        </p:nvCxnSpPr>
        <p:spPr>
          <a:xfrm>
            <a:off x="506095" y="3788410"/>
            <a:ext cx="840041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73" name="文本框 72"/>
          <p:cNvSpPr txBox="1"/>
          <p:nvPr/>
        </p:nvSpPr>
        <p:spPr>
          <a:xfrm>
            <a:off x="2306320"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123</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224655" y="184531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100</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298700"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129</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118485" y="2393315"/>
            <a:ext cx="94551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20.54%</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224655" y="2393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125</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5071110" y="2393315"/>
            <a:ext cx="91884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19.72%</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2279650"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184</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170555" y="2896870"/>
            <a:ext cx="83883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29.30%</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224655" y="2896870"/>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171</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052060" y="2896870"/>
            <a:ext cx="94361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26.97%</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272030"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192</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3162935" y="3409315"/>
            <a:ext cx="84645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30.57%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224655" y="3409315"/>
            <a:ext cx="65595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238</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5044440" y="3409315"/>
            <a:ext cx="935990"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37.54%</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410325" y="1845310"/>
            <a:ext cx="544830" cy="290830"/>
          </a:xfrm>
          <a:prstGeom prst="rect">
            <a:avLst/>
          </a:prstGeom>
          <a:noFill/>
          <a:ln w="12700" cmpd="sng">
            <a:noFill/>
            <a:prstDash val="sysDot"/>
          </a:ln>
        </p:spPr>
        <p:txBody>
          <a:bodyPr wrap="square" rtlCol="0" anchor="ctr" anchorCtr="1">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-23</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477000" y="2393315"/>
            <a:ext cx="472288"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-4</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410325" y="2894330"/>
            <a:ext cx="539115"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-13</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477000" y="3409315"/>
            <a:ext cx="530860"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46</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7594600" y="2393315"/>
            <a:ext cx="882650"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-0.82%</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561580" y="2894330"/>
            <a:ext cx="808990"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-7.07%</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94600" y="3409315"/>
            <a:ext cx="90614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6.97%</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104" name="上箭头 103"/>
          <p:cNvSpPr/>
          <p:nvPr/>
        </p:nvSpPr>
        <p:spPr>
          <a:xfrm rot="10800000">
            <a:off x="6878955" y="2398395"/>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105" name="上箭头 104"/>
          <p:cNvSpPr/>
          <p:nvPr/>
        </p:nvSpPr>
        <p:spPr>
          <a:xfrm rot="10800000">
            <a:off x="6878955" y="289433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107" name="上箭头 106"/>
          <p:cNvSpPr/>
          <p:nvPr/>
        </p:nvSpPr>
        <p:spPr>
          <a:xfrm rot="10800000">
            <a:off x="8354695" y="2398395"/>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108" name="上箭头 107"/>
          <p:cNvSpPr/>
          <p:nvPr/>
        </p:nvSpPr>
        <p:spPr>
          <a:xfrm rot="10800000">
            <a:off x="8354695" y="289433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109" name="上箭头 108"/>
          <p:cNvSpPr/>
          <p:nvPr/>
        </p:nvSpPr>
        <p:spPr>
          <a:xfrm>
            <a:off x="8354695" y="340487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0" name="文本框 109"/>
          <p:cNvSpPr txBox="1"/>
          <p:nvPr/>
        </p:nvSpPr>
        <p:spPr>
          <a:xfrm>
            <a:off x="1062990" y="3946525"/>
            <a:ext cx="7724140" cy="52197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2.0版合并症并发症病组中，严重合并症或并发症组减少了23个；一般合并症或并发症组减少了4个；无合并症或并发症组减少了13个；未区分组增加了46个。</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1" name="图片 110" descr="扬声器"/>
          <p:cNvPicPr>
            <a:picLocks noChangeAspect="1"/>
          </p:cNvPicPr>
          <p:nvPr/>
        </p:nvPicPr>
        <p:blipFill>
          <a:blip r:embed="rId19"/>
          <a:stretch>
            <a:fillRect/>
          </a:stretch>
        </p:blipFill>
        <p:spPr>
          <a:xfrm>
            <a:off x="613410" y="4049395"/>
            <a:ext cx="449580" cy="449580"/>
          </a:xfrm>
          <a:prstGeom prst="rect">
            <a:avLst/>
          </a:prstGeom>
        </p:spPr>
      </p:pic>
      <p:sp>
        <p:nvSpPr>
          <p:cNvPr id="58" name="上箭头 57"/>
          <p:cNvSpPr/>
          <p:nvPr/>
        </p:nvSpPr>
        <p:spPr>
          <a:xfrm rot="10800000">
            <a:off x="6878955" y="1852295"/>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
        <p:nvSpPr>
          <p:cNvPr id="59" name="上箭头 58"/>
          <p:cNvSpPr/>
          <p:nvPr/>
        </p:nvSpPr>
        <p:spPr>
          <a:xfrm>
            <a:off x="6875780" y="3412490"/>
            <a:ext cx="161925" cy="252095"/>
          </a:xfrm>
          <a:prstGeom prst="upArrow">
            <a:avLst>
              <a:gd name="adj1" fmla="val 40392"/>
              <a:gd name="adj2" fmla="val 85129"/>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3101340" y="1852295"/>
            <a:ext cx="945515" cy="290830"/>
          </a:xfrm>
          <a:prstGeom prst="rect">
            <a:avLst/>
          </a:prstGeom>
          <a:noFill/>
          <a:ln w="12700" cmpd="sng">
            <a:noFill/>
            <a:prstDash val="sysDot"/>
          </a:ln>
        </p:spPr>
        <p:txBody>
          <a:bodyPr wrap="square" rtlCol="0" anchor="ctr" anchorCtr="0">
            <a:noAutofit/>
          </a:bodyPr>
          <a:p>
            <a:pPr algn="ctr"/>
            <a:r>
              <a:rPr lang="en-US" altLang="zh-CN" sz="1400" b="1">
                <a:solidFill>
                  <a:schemeClr val="bg1"/>
                </a:solidFill>
                <a:latin typeface="微软雅黑" panose="020B0503020204020204" pitchFamily="34" charset="-122"/>
                <a:ea typeface="微软雅黑" panose="020B0503020204020204" pitchFamily="34" charset="-122"/>
              </a:rPr>
              <a:t>19.59%</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061585" y="1852295"/>
            <a:ext cx="918845" cy="290830"/>
          </a:xfrm>
          <a:prstGeom prst="rect">
            <a:avLst/>
          </a:prstGeom>
          <a:noFill/>
          <a:ln w="12700" cmpd="sng">
            <a:noFill/>
            <a:prstDash val="sysDot"/>
          </a:ln>
        </p:spPr>
        <p:txBody>
          <a:bodyPr wrap="square" rtlCol="0" anchor="ctr" anchorCtr="0">
            <a:noAutofit/>
          </a:bodyPr>
          <a:p>
            <a:pPr algn="ctr"/>
            <a:r>
              <a:rPr lang="en-US" altLang="zh-CN" sz="1400" b="1">
                <a:solidFill>
                  <a:srgbClr val="FFFF00"/>
                </a:solidFill>
                <a:latin typeface="微软雅黑" panose="020B0503020204020204" pitchFamily="34" charset="-122"/>
                <a:ea typeface="微软雅黑" panose="020B0503020204020204" pitchFamily="34" charset="-122"/>
              </a:rPr>
              <a:t>15.77%</a:t>
            </a:r>
            <a:endParaRPr lang="en-US" altLang="zh-CN" sz="1400" b="1">
              <a:solidFill>
                <a:srgbClr val="FFFF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594600" y="1866900"/>
            <a:ext cx="882650" cy="290830"/>
          </a:xfrm>
          <a:prstGeom prst="rect">
            <a:avLst/>
          </a:prstGeom>
          <a:noFill/>
          <a:ln w="12700" cmpd="sng">
            <a:noFill/>
            <a:prstDash val="sysDot"/>
          </a:ln>
        </p:spPr>
        <p:txBody>
          <a:bodyPr wrap="square" rtlCol="0" anchor="ctr" anchorCtr="0">
            <a:noAutofit/>
          </a:bodyPr>
          <a:p>
            <a:pPr algn="ctr"/>
            <a:r>
              <a:rPr lang="en-US" altLang="zh-CN" sz="1400" b="1">
                <a:solidFill>
                  <a:srgbClr val="92D050"/>
                </a:solidFill>
                <a:latin typeface="微软雅黑" panose="020B0503020204020204" pitchFamily="34" charset="-122"/>
                <a:ea typeface="微软雅黑" panose="020B0503020204020204" pitchFamily="34" charset="-122"/>
              </a:rPr>
              <a:t>-3.82%</a:t>
            </a:r>
            <a:endParaRPr lang="en-US" altLang="zh-CN" sz="1400" b="1">
              <a:solidFill>
                <a:srgbClr val="92D050"/>
              </a:solidFill>
              <a:latin typeface="微软雅黑" panose="020B0503020204020204" pitchFamily="34" charset="-122"/>
              <a:ea typeface="微软雅黑" panose="020B0503020204020204" pitchFamily="34" charset="-122"/>
            </a:endParaRPr>
          </a:p>
        </p:txBody>
      </p:sp>
      <p:sp>
        <p:nvSpPr>
          <p:cNvPr id="7" name="上箭头 6"/>
          <p:cNvSpPr/>
          <p:nvPr/>
        </p:nvSpPr>
        <p:spPr>
          <a:xfrm rot="10800000">
            <a:off x="8354695" y="1888490"/>
            <a:ext cx="161925" cy="252095"/>
          </a:xfrm>
          <a:prstGeom prst="upArrow">
            <a:avLst>
              <a:gd name="adj1" fmla="val 40392"/>
              <a:gd name="adj2" fmla="val 85129"/>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92D050"/>
              </a:solidFill>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不作为分组规则的疾病诊断和手术操作</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descr="7b0a202020202262756c6c6574223a20227b5c2263617465676f727949645c223a5c225c222c5c2274656d706c61746549645c223a32303233313538317d220a7d0a"/>
          <p:cNvSpPr txBox="1"/>
          <p:nvPr/>
        </p:nvSpPr>
        <p:spPr>
          <a:xfrm>
            <a:off x="683895" y="1094740"/>
            <a:ext cx="4583430" cy="318135"/>
          </a:xfrm>
          <a:prstGeom prst="rect">
            <a:avLst/>
          </a:prstGeom>
          <a:noFill/>
        </p:spPr>
        <p:txBody>
          <a:bodyPr wrap="square" rtlCol="0">
            <a:noAutofit/>
          </a:bodyPr>
          <a:p>
            <a:r>
              <a:rPr lang="zh-CN" altLang="en-US" sz="1400" b="1">
                <a:solidFill>
                  <a:schemeClr val="bg1"/>
                </a:solidFill>
                <a:latin typeface="微软雅黑" panose="020B0503020204020204" pitchFamily="34" charset="-122"/>
                <a:ea typeface="微软雅黑" panose="020B0503020204020204" pitchFamily="34" charset="-122"/>
              </a:rPr>
              <a:t>哪些</a:t>
            </a:r>
            <a:r>
              <a:rPr lang="en-US" altLang="zh-CN" sz="1400" b="1">
                <a:solidFill>
                  <a:schemeClr val="bg1"/>
                </a:solidFill>
                <a:latin typeface="微软雅黑" panose="020B0503020204020204" pitchFamily="34" charset="-122"/>
                <a:ea typeface="微软雅黑" panose="020B0503020204020204" pitchFamily="34" charset="-122"/>
                <a:sym typeface="+mn-ea"/>
              </a:rPr>
              <a:t>诊断</a:t>
            </a:r>
            <a:r>
              <a:rPr lang="zh-CN" altLang="en-US" sz="1400" b="1">
                <a:solidFill>
                  <a:schemeClr val="bg1"/>
                </a:solidFill>
                <a:latin typeface="微软雅黑" panose="020B0503020204020204" pitchFamily="34" charset="-122"/>
                <a:ea typeface="微软雅黑" panose="020B0503020204020204" pitchFamily="34" charset="-122"/>
                <a:sym typeface="+mn-ea"/>
              </a:rPr>
              <a:t>和手术</a:t>
            </a:r>
            <a:r>
              <a:rPr lang="en-US" altLang="zh-CN" sz="1400" b="1">
                <a:solidFill>
                  <a:schemeClr val="bg1"/>
                </a:solidFill>
                <a:latin typeface="微软雅黑" panose="020B0503020204020204" pitchFamily="34" charset="-122"/>
                <a:ea typeface="微软雅黑" panose="020B0503020204020204" pitchFamily="34" charset="-122"/>
              </a:rPr>
              <a:t>不作为入组条件的主要诊断和主要手术</a:t>
            </a:r>
            <a:r>
              <a:rPr lang="zh-CN" altLang="en-US" sz="1400" b="1">
                <a:solidFill>
                  <a:schemeClr val="bg1"/>
                </a:solidFill>
                <a:latin typeface="微软雅黑" panose="020B0503020204020204" pitchFamily="34" charset="-122"/>
                <a:ea typeface="微软雅黑" panose="020B0503020204020204" pitchFamily="34" charset="-122"/>
              </a:rPr>
              <a:t>：</a:t>
            </a:r>
            <a:endParaRPr lang="zh-CN" altLang="en-US" sz="1600" b="1">
              <a:solidFill>
                <a:schemeClr val="bg1"/>
              </a:solidFill>
              <a:latin typeface="微软雅黑" panose="020B0503020204020204" pitchFamily="34" charset="-122"/>
              <a:ea typeface="微软雅黑" panose="020B0503020204020204" pitchFamily="34" charset="-122"/>
            </a:endParaRPr>
          </a:p>
          <a:p>
            <a:r>
              <a:rPr lang="en-US" altLang="zh-CN" sz="1600" b="1">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360045" y="1094740"/>
            <a:ext cx="324000" cy="324000"/>
          </a:xfrm>
          <a:prstGeom prst="rect">
            <a:avLst/>
          </a:prstGeom>
        </p:spPr>
      </p:pic>
      <p:sp>
        <p:nvSpPr>
          <p:cNvPr id="4" name="文本框 3" descr="7b0a202020202262756c6c6574223a20227b5c2263617465676f727949645c223a5c225c222c5c2274656d706c61746549645c223a32303233313538317d220a7d0a"/>
          <p:cNvSpPr txBox="1"/>
          <p:nvPr/>
        </p:nvSpPr>
        <p:spPr>
          <a:xfrm>
            <a:off x="684530" y="1527175"/>
            <a:ext cx="5099050" cy="761365"/>
          </a:xfrm>
          <a:prstGeom prst="rect">
            <a:avLst/>
          </a:prstGeom>
          <a:noFill/>
        </p:spPr>
        <p:txBody>
          <a:bodyPr wrap="square" rtlCol="0">
            <a:noAutofit/>
          </a:bodyPr>
          <a:p>
            <a:pPr indent="0">
              <a:buFont typeface="Wingdings" panose="05000000000000000000" charset="0"/>
              <a:buBlip>
                <a:blip r:embed="rId2"/>
              </a:buBlip>
            </a:pPr>
            <a:r>
              <a:rPr lang="en-US" altLang="zh-CN" sz="1200">
                <a:solidFill>
                  <a:schemeClr val="bg1"/>
                </a:solidFill>
                <a:latin typeface="微软雅黑" panose="020B0503020204020204" pitchFamily="34" charset="-122"/>
                <a:ea typeface="微软雅黑" panose="020B0503020204020204" pitchFamily="34" charset="-122"/>
                <a:sym typeface="+mn-ea"/>
              </a:rPr>
              <a:t> 附加说明疾病或手术情况</a:t>
            </a:r>
            <a:r>
              <a:rPr lang="zh-CN" altLang="en-US" sz="1200">
                <a:solidFill>
                  <a:schemeClr val="bg1"/>
                </a:solidFill>
                <a:latin typeface="微软雅黑" panose="020B0503020204020204" pitchFamily="34" charset="-122"/>
                <a:ea typeface="微软雅黑" panose="020B0503020204020204" pitchFamily="34" charset="-122"/>
                <a:sym typeface="+mn-ea"/>
              </a:rPr>
              <a:t>；</a:t>
            </a:r>
            <a:endParaRPr lang="zh-CN" altLang="en-US" sz="1200">
              <a:solidFill>
                <a:schemeClr val="bg1"/>
              </a:solidFill>
              <a:latin typeface="微软雅黑" panose="020B0503020204020204" pitchFamily="34" charset="-122"/>
              <a:ea typeface="微软雅黑" panose="020B0503020204020204" pitchFamily="34" charset="-122"/>
            </a:endParaRPr>
          </a:p>
          <a:p>
            <a:pPr indent="0">
              <a:buFont typeface="Wingdings" panose="05000000000000000000" charset="0"/>
              <a:buBlip>
                <a:blip r:embed="rId2"/>
              </a:buBlip>
            </a:pPr>
            <a:r>
              <a:rPr lang="zh-CN" altLang="en-US" sz="1200">
                <a:solidFill>
                  <a:schemeClr val="bg1"/>
                </a:solidFill>
                <a:latin typeface="微软雅黑" panose="020B0503020204020204" pitchFamily="34" charset="-122"/>
                <a:ea typeface="微软雅黑" panose="020B0503020204020204" pitchFamily="34" charset="-122"/>
                <a:sym typeface="+mn-ea"/>
              </a:rPr>
              <a:t> </a:t>
            </a:r>
            <a:r>
              <a:rPr lang="en-US" altLang="zh-CN" sz="1200">
                <a:solidFill>
                  <a:schemeClr val="bg1"/>
                </a:solidFill>
                <a:latin typeface="微软雅黑" panose="020B0503020204020204" pitchFamily="34" charset="-122"/>
                <a:ea typeface="微软雅黑" panose="020B0503020204020204" pitchFamily="34" charset="-122"/>
                <a:sym typeface="+mn-ea"/>
              </a:rPr>
              <a:t>明确不可作为主要诊断</a:t>
            </a:r>
            <a:r>
              <a:rPr lang="zh-CN" altLang="en-US" sz="1200">
                <a:solidFill>
                  <a:schemeClr val="bg1"/>
                </a:solidFill>
                <a:latin typeface="微软雅黑" panose="020B0503020204020204" pitchFamily="34" charset="-122"/>
                <a:ea typeface="微软雅黑" panose="020B0503020204020204" pitchFamily="34" charset="-122"/>
                <a:sym typeface="+mn-ea"/>
              </a:rPr>
              <a:t>的诊断；</a:t>
            </a:r>
            <a:endParaRPr lang="zh-CN" altLang="en-US" sz="1200">
              <a:solidFill>
                <a:schemeClr val="bg1"/>
              </a:solidFill>
              <a:latin typeface="微软雅黑" panose="020B0503020204020204" pitchFamily="34" charset="-122"/>
              <a:ea typeface="微软雅黑" panose="020B0503020204020204" pitchFamily="34" charset="-122"/>
            </a:endParaRPr>
          </a:p>
          <a:p>
            <a:pPr indent="0">
              <a:buFont typeface="Wingdings" panose="05000000000000000000" charset="0"/>
              <a:buBlip>
                <a:blip r:embed="rId2"/>
              </a:buBlip>
            </a:pPr>
            <a:r>
              <a:rPr lang="zh-CN" altLang="en-US" sz="1200">
                <a:solidFill>
                  <a:schemeClr val="bg1"/>
                </a:solidFill>
                <a:latin typeface="微软雅黑" panose="020B0503020204020204" pitchFamily="34" charset="-122"/>
                <a:ea typeface="微软雅黑" panose="020B0503020204020204" pitchFamily="34" charset="-122"/>
                <a:sym typeface="+mn-ea"/>
              </a:rPr>
              <a:t> </a:t>
            </a:r>
            <a:r>
              <a:rPr lang="en-US" altLang="zh-CN" sz="1200">
                <a:solidFill>
                  <a:schemeClr val="bg1"/>
                </a:solidFill>
                <a:latin typeface="微软雅黑" panose="020B0503020204020204" pitchFamily="34" charset="-122"/>
                <a:ea typeface="微软雅黑" panose="020B0503020204020204" pitchFamily="34" charset="-122"/>
                <a:sym typeface="+mn-ea"/>
              </a:rPr>
              <a:t>常规小的、门诊可进行的手术操作</a:t>
            </a:r>
            <a:r>
              <a:rPr lang="zh-CN" altLang="en-US" sz="1200">
                <a:solidFill>
                  <a:schemeClr val="bg1"/>
                </a:solidFill>
                <a:latin typeface="微软雅黑" panose="020B0503020204020204" pitchFamily="34" charset="-122"/>
                <a:ea typeface="微软雅黑" panose="020B0503020204020204" pitchFamily="34" charset="-122"/>
                <a:sym typeface="+mn-ea"/>
              </a:rPr>
              <a:t>；</a:t>
            </a:r>
            <a:endParaRPr lang="zh-CN" altLang="en-US" sz="1200">
              <a:solidFill>
                <a:schemeClr val="bg1"/>
              </a:solidFill>
              <a:latin typeface="微软雅黑" panose="020B0503020204020204" pitchFamily="34" charset="-122"/>
              <a:ea typeface="微软雅黑" panose="020B0503020204020204" pitchFamily="34" charset="-122"/>
            </a:endParaRPr>
          </a:p>
          <a:p>
            <a:r>
              <a:rPr lang="en-US" altLang="zh-CN" sz="1600" b="1">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5" name="文本框 4" descr="7b0a202020202262756c6c6574223a20227b5c2263617465676f727949645c223a5c225c222c5c2274656d706c61746549645c223a32303233313538317d220a7d0a"/>
          <p:cNvSpPr txBox="1"/>
          <p:nvPr/>
        </p:nvSpPr>
        <p:spPr>
          <a:xfrm>
            <a:off x="683895" y="2319020"/>
            <a:ext cx="5074920" cy="318135"/>
          </a:xfrm>
          <a:prstGeom prst="rect">
            <a:avLst/>
          </a:prstGeom>
          <a:noFill/>
        </p:spPr>
        <p:txBody>
          <a:bodyPr wrap="square" rtlCol="0">
            <a:noAutofit/>
          </a:bodyPr>
          <a:p>
            <a:r>
              <a:rPr lang="zh-CN" sz="1400" b="1">
                <a:solidFill>
                  <a:schemeClr val="bg1"/>
                </a:solidFill>
                <a:latin typeface="微软雅黑" panose="020B0503020204020204" pitchFamily="34" charset="-122"/>
                <a:ea typeface="微软雅黑" panose="020B0503020204020204" pitchFamily="34" charset="-122"/>
              </a:rPr>
              <a:t>意义</a:t>
            </a:r>
            <a:r>
              <a:rPr lang="zh-CN" altLang="en-US" sz="1400" b="1">
                <a:solidFill>
                  <a:schemeClr val="bg1"/>
                </a:solidFill>
                <a:latin typeface="微软雅黑" panose="020B0503020204020204" pitchFamily="34" charset="-122"/>
                <a:ea typeface="微软雅黑" panose="020B0503020204020204" pitchFamily="34" charset="-122"/>
              </a:rPr>
              <a:t>：</a:t>
            </a:r>
            <a:endParaRPr lang="zh-CN" altLang="en-US" sz="1400" b="1">
              <a:solidFill>
                <a:schemeClr val="bg1"/>
              </a:solidFill>
              <a:latin typeface="微软雅黑" panose="020B0503020204020204" pitchFamily="34" charset="-122"/>
              <a:ea typeface="微软雅黑" panose="020B0503020204020204" pitchFamily="34" charset="-122"/>
            </a:endParaRPr>
          </a:p>
          <a:p>
            <a:r>
              <a:rPr lang="en-US" altLang="zh-CN" sz="1400" b="1">
                <a:solidFill>
                  <a:schemeClr val="bg1"/>
                </a:solidFill>
                <a:latin typeface="微软雅黑" panose="020B0503020204020204" pitchFamily="34" charset="-122"/>
                <a:ea typeface="微软雅黑" panose="020B0503020204020204" pitchFamily="34" charset="-122"/>
              </a:rPr>
              <a:t> </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6" name="文本框 5" descr="7b0a202020202262756c6c6574223a20227b5c2263617465676f727949645c223a5c225c222c5c2274656d706c61746549645c223a32303233313538317d220a7d0a"/>
          <p:cNvSpPr txBox="1"/>
          <p:nvPr/>
        </p:nvSpPr>
        <p:spPr>
          <a:xfrm>
            <a:off x="720090" y="2667635"/>
            <a:ext cx="4694555" cy="596265"/>
          </a:xfrm>
          <a:prstGeom prst="rect">
            <a:avLst/>
          </a:prstGeom>
          <a:noFill/>
        </p:spPr>
        <p:txBody>
          <a:bodyPr wrap="square" rtlCol="0">
            <a:noAutofit/>
          </a:bodyPr>
          <a:p>
            <a:r>
              <a:rPr lang="en-US" altLang="zh-CN" sz="1200">
                <a:solidFill>
                  <a:schemeClr val="bg1"/>
                </a:solidFill>
                <a:latin typeface="微软雅黑" panose="020B0503020204020204" pitchFamily="34" charset="-122"/>
                <a:ea typeface="微软雅黑" panose="020B0503020204020204" pitchFamily="34" charset="-122"/>
                <a:sym typeface="+mn-ea"/>
              </a:rPr>
              <a:t>      非入组规则的编制，既精准定位了分组特征，体现了核心诊疗价值，也解决了大部分由于ICD编码本身带来的分组问题。</a:t>
            </a:r>
            <a:endParaRPr lang="zh-CN" altLang="en-US" sz="1200">
              <a:solidFill>
                <a:schemeClr val="bg1"/>
              </a:solidFill>
              <a:latin typeface="微软雅黑" panose="020B0503020204020204" pitchFamily="34" charset="-122"/>
              <a:ea typeface="微软雅黑" panose="020B0503020204020204" pitchFamily="34" charset="-122"/>
              <a:sym typeface="+mn-ea"/>
            </a:endParaRPr>
          </a:p>
          <a:p>
            <a:r>
              <a:rPr lang="en-US" altLang="zh-CN" sz="1400" b="1">
                <a:solidFill>
                  <a:schemeClr val="bg1"/>
                </a:solidFill>
                <a:latin typeface="微软雅黑" panose="020B0503020204020204" pitchFamily="34" charset="-122"/>
                <a:ea typeface="微软雅黑" panose="020B0503020204020204" pitchFamily="34" charset="-122"/>
              </a:rPr>
              <a:t> </a:t>
            </a:r>
            <a:endParaRPr lang="en-US" altLang="zh-CN" sz="1400" b="1">
              <a:solidFill>
                <a:schemeClr val="bg1"/>
              </a:solidFill>
              <a:latin typeface="微软雅黑" panose="020B0503020204020204" pitchFamily="34" charset="-122"/>
              <a:ea typeface="微软雅黑" panose="020B0503020204020204" pitchFamily="34" charset="-122"/>
            </a:endParaRPr>
          </a:p>
        </p:txBody>
      </p:sp>
      <p:pic>
        <p:nvPicPr>
          <p:cNvPr id="7" name="图片 6" descr="盾牌"/>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045" y="2354580"/>
            <a:ext cx="324000" cy="324000"/>
          </a:xfrm>
          <a:prstGeom prst="rect">
            <a:avLst/>
          </a:prstGeom>
        </p:spPr>
      </p:pic>
      <p:sp>
        <p:nvSpPr>
          <p:cNvPr id="8" name="文本框 7" descr="7b0a202020202262756c6c6574223a20227b5c2263617465676f727949645c223a5c225c222c5c2274656d706c61746549645c223a32303233313538317d220a7d0a"/>
          <p:cNvSpPr txBox="1"/>
          <p:nvPr/>
        </p:nvSpPr>
        <p:spPr>
          <a:xfrm>
            <a:off x="683895" y="3399790"/>
            <a:ext cx="5093335" cy="318135"/>
          </a:xfrm>
          <a:prstGeom prst="rect">
            <a:avLst/>
          </a:prstGeom>
          <a:noFill/>
        </p:spPr>
        <p:txBody>
          <a:bodyPr wrap="square" rtlCol="0">
            <a:noAutofit/>
          </a:bodyPr>
          <a:p>
            <a:r>
              <a:rPr lang="zh-CN" altLang="en-US" sz="1400" b="1">
                <a:solidFill>
                  <a:schemeClr val="bg1"/>
                </a:solidFill>
                <a:latin typeface="微软雅黑" panose="020B0503020204020204" pitchFamily="34" charset="-122"/>
                <a:ea typeface="微软雅黑" panose="020B0503020204020204" pitchFamily="34" charset="-122"/>
              </a:rPr>
              <a:t>举例：</a:t>
            </a:r>
            <a:endParaRPr lang="zh-CN" altLang="en-US" sz="1400" b="1">
              <a:solidFill>
                <a:schemeClr val="bg1"/>
              </a:solidFill>
              <a:latin typeface="微软雅黑" panose="020B0503020204020204" pitchFamily="34" charset="-122"/>
              <a:ea typeface="微软雅黑" panose="020B0503020204020204" pitchFamily="34" charset="-122"/>
            </a:endParaRPr>
          </a:p>
          <a:p>
            <a:r>
              <a:rPr lang="en-US" altLang="zh-CN" sz="1400" b="1">
                <a:solidFill>
                  <a:schemeClr val="bg1"/>
                </a:solidFill>
                <a:latin typeface="微软雅黑" panose="020B0503020204020204" pitchFamily="34" charset="-122"/>
                <a:ea typeface="微软雅黑" panose="020B0503020204020204" pitchFamily="34" charset="-122"/>
              </a:rPr>
              <a:t> </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9" name="文本框 8" descr="7b0a202020202262756c6c6574223a20227b5c2263617465676f727949645c223a5c225c222c5c2274656d706c61746549645c223a32303233313538317d220a7d0a"/>
          <p:cNvSpPr txBox="1"/>
          <p:nvPr/>
        </p:nvSpPr>
        <p:spPr>
          <a:xfrm>
            <a:off x="748665" y="3677285"/>
            <a:ext cx="4519295" cy="975995"/>
          </a:xfrm>
          <a:prstGeom prst="rect">
            <a:avLst/>
          </a:prstGeom>
          <a:noFill/>
        </p:spPr>
        <p:txBody>
          <a:bodyPr wrap="square" rtlCol="0">
            <a:noAutofit/>
          </a:bodyPr>
          <a:p>
            <a:r>
              <a:rPr lang="en-US" altLang="zh-CN" sz="1200">
                <a:solidFill>
                  <a:schemeClr val="bg1"/>
                </a:solidFill>
                <a:latin typeface="微软雅黑" panose="020B0503020204020204" pitchFamily="34" charset="-122"/>
                <a:ea typeface="微软雅黑" panose="020B0503020204020204" pitchFamily="34" charset="-122"/>
                <a:sym typeface="+mn-ea"/>
              </a:rPr>
              <a:t>     如Z33附带妊娠状态，用于孕妇非产科就诊时附加说明处于妊娠期，不能作为入组规则。</a:t>
            </a:r>
            <a:r>
              <a:rPr lang="zh-CN" altLang="en-US" sz="1200">
                <a:solidFill>
                  <a:schemeClr val="bg1"/>
                </a:solidFill>
                <a:latin typeface="微软雅黑" panose="020B0503020204020204" pitchFamily="34" charset="-122"/>
                <a:ea typeface="微软雅黑" panose="020B0503020204020204" pitchFamily="34" charset="-122"/>
                <a:sym typeface="+mn-ea"/>
              </a:rPr>
              <a:t>如若填报了该诊断将视为主诊断未进行填报</a:t>
            </a:r>
            <a:r>
              <a:rPr lang="zh-CN" altLang="en-US" sz="1200">
                <a:solidFill>
                  <a:schemeClr val="bg1"/>
                </a:solidFill>
                <a:latin typeface="微软雅黑" panose="020B0503020204020204" pitchFamily="34" charset="-122"/>
                <a:ea typeface="微软雅黑" panose="020B0503020204020204" pitchFamily="34" charset="-122"/>
                <a:sym typeface="+mn-ea"/>
              </a:rPr>
              <a:t>导致无法入组。</a:t>
            </a:r>
            <a:endParaRPr lang="zh-CN" altLang="en-US" sz="1200">
              <a:solidFill>
                <a:schemeClr val="bg1"/>
              </a:solidFill>
              <a:latin typeface="微软雅黑" panose="020B0503020204020204" pitchFamily="34" charset="-122"/>
              <a:ea typeface="微软雅黑" panose="020B0503020204020204" pitchFamily="34" charset="-122"/>
              <a:sym typeface="+mn-ea"/>
            </a:endParaRPr>
          </a:p>
          <a:p>
            <a:r>
              <a:rPr lang="en-US" altLang="zh-CN" sz="1200">
                <a:solidFill>
                  <a:schemeClr val="bg1"/>
                </a:solidFill>
                <a:latin typeface="微软雅黑" panose="020B0503020204020204" pitchFamily="34" charset="-122"/>
                <a:ea typeface="微软雅黑" panose="020B0503020204020204" pitchFamily="34" charset="-122"/>
              </a:rPr>
              <a:t>     17.4 </a:t>
            </a:r>
            <a:r>
              <a:rPr lang="zh-CN" altLang="en-US" sz="1200">
                <a:solidFill>
                  <a:schemeClr val="bg1"/>
                </a:solidFill>
                <a:latin typeface="微软雅黑" panose="020B0503020204020204" pitchFamily="34" charset="-122"/>
                <a:ea typeface="微软雅黑" panose="020B0503020204020204" pitchFamily="34" charset="-122"/>
              </a:rPr>
              <a:t>机器人援助操作，附加说明此次手术使用了机器人。如若填报了该手术视为手术未进行填报，</a:t>
            </a:r>
            <a:r>
              <a:rPr lang="zh-CN" altLang="en-US" sz="1200">
                <a:solidFill>
                  <a:schemeClr val="bg1"/>
                </a:solidFill>
                <a:latin typeface="微软雅黑" panose="020B0503020204020204" pitchFamily="34" charset="-122"/>
                <a:ea typeface="微软雅黑" panose="020B0503020204020204" pitchFamily="34" charset="-122"/>
              </a:rPr>
              <a:t>导致按诊断入</a:t>
            </a:r>
            <a:r>
              <a:rPr lang="zh-CN" altLang="en-US" sz="1200">
                <a:solidFill>
                  <a:schemeClr val="bg1"/>
                </a:solidFill>
                <a:latin typeface="微软雅黑" panose="020B0503020204020204" pitchFamily="34" charset="-122"/>
                <a:ea typeface="微软雅黑" panose="020B0503020204020204" pitchFamily="34" charset="-122"/>
              </a:rPr>
              <a:t>内科组</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10" name="图片 9" descr="人"/>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045" y="3424555"/>
            <a:ext cx="324000" cy="324000"/>
          </a:xfrm>
          <a:prstGeom prst="rect">
            <a:avLst/>
          </a:prstGeom>
        </p:spPr>
      </p:pic>
      <p:grpSp>
        <p:nvGrpSpPr>
          <p:cNvPr id="12" name="组合 11"/>
          <p:cNvGrpSpPr/>
          <p:nvPr/>
        </p:nvGrpSpPr>
        <p:grpSpPr>
          <a:xfrm>
            <a:off x="5471795" y="1021715"/>
            <a:ext cx="3254375" cy="920115"/>
            <a:chOff x="9069" y="2521"/>
            <a:chExt cx="5125" cy="1449"/>
          </a:xfrm>
        </p:grpSpPr>
        <p:pic>
          <p:nvPicPr>
            <p:cNvPr id="3" name="图片 2"/>
            <p:cNvPicPr>
              <a:picLocks noChangeAspect="1"/>
            </p:cNvPicPr>
            <p:nvPr/>
          </p:nvPicPr>
          <p:blipFill>
            <a:blip r:embed="rId7"/>
            <a:stretch>
              <a:fillRect/>
            </a:stretch>
          </p:blipFill>
          <p:spPr>
            <a:xfrm>
              <a:off x="9069" y="2521"/>
              <a:ext cx="5125" cy="1083"/>
            </a:xfrm>
            <a:prstGeom prst="rect">
              <a:avLst/>
            </a:prstGeom>
          </p:spPr>
        </p:pic>
        <p:pic>
          <p:nvPicPr>
            <p:cNvPr id="11" name="图片 10"/>
            <p:cNvPicPr>
              <a:picLocks noChangeAspect="1"/>
            </p:cNvPicPr>
            <p:nvPr/>
          </p:nvPicPr>
          <p:blipFill>
            <a:blip r:embed="rId8"/>
            <a:stretch>
              <a:fillRect/>
            </a:stretch>
          </p:blipFill>
          <p:spPr>
            <a:xfrm>
              <a:off x="9070" y="3598"/>
              <a:ext cx="5125" cy="372"/>
            </a:xfrm>
            <a:prstGeom prst="rect">
              <a:avLst/>
            </a:prstGeom>
          </p:spPr>
        </p:pic>
      </p:grpSp>
      <p:pic>
        <p:nvPicPr>
          <p:cNvPr id="13" name="图片 12"/>
          <p:cNvPicPr>
            <a:picLocks noChangeAspect="1"/>
          </p:cNvPicPr>
          <p:nvPr/>
        </p:nvPicPr>
        <p:blipFill>
          <a:blip r:embed="rId9"/>
          <a:stretch>
            <a:fillRect/>
          </a:stretch>
        </p:blipFill>
        <p:spPr>
          <a:xfrm>
            <a:off x="5472430" y="3441700"/>
            <a:ext cx="3248025" cy="1069975"/>
          </a:xfrm>
          <a:prstGeom prst="rect">
            <a:avLst/>
          </a:prstGeom>
        </p:spPr>
      </p:pic>
      <p:pic>
        <p:nvPicPr>
          <p:cNvPr id="14" name="图片 13"/>
          <p:cNvPicPr>
            <a:picLocks noChangeAspect="1"/>
          </p:cNvPicPr>
          <p:nvPr/>
        </p:nvPicPr>
        <p:blipFill>
          <a:blip r:embed="rId10"/>
          <a:stretch>
            <a:fillRect/>
          </a:stretch>
        </p:blipFill>
        <p:spPr>
          <a:xfrm>
            <a:off x="5463540" y="2146300"/>
            <a:ext cx="3262630" cy="1035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疾病诊断</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08965" y="1172845"/>
            <a:ext cx="2618105" cy="3270885"/>
            <a:chOff x="4788852" y="2352142"/>
            <a:chExt cx="2607971" cy="3585714"/>
          </a:xfrm>
        </p:grpSpPr>
        <p:sp>
          <p:nvSpPr>
            <p:cNvPr id="27" name="任意多边形 26"/>
            <p:cNvSpPr/>
            <p:nvPr/>
          </p:nvSpPr>
          <p:spPr>
            <a:xfrm>
              <a:off x="4934471" y="2352142"/>
              <a:ext cx="2302718"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rgbClr val="029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tx1">
                    <a:lumMod val="75000"/>
                    <a:lumOff val="25000"/>
                  </a:schemeClr>
                </a:solidFill>
                <a:latin typeface="+mn-ea"/>
              </a:endParaRPr>
            </a:p>
          </p:txBody>
        </p:sp>
        <p:sp>
          <p:nvSpPr>
            <p:cNvPr id="28" name="任意多边形 27"/>
            <p:cNvSpPr/>
            <p:nvPr/>
          </p:nvSpPr>
          <p:spPr>
            <a:xfrm rot="1865994" flipH="1">
              <a:off x="7140910"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tx1">
                    <a:lumMod val="75000"/>
                    <a:lumOff val="25000"/>
                  </a:schemeClr>
                </a:solidFill>
                <a:latin typeface="+mn-ea"/>
              </a:endParaRPr>
            </a:p>
          </p:txBody>
        </p:sp>
        <p:sp>
          <p:nvSpPr>
            <p:cNvPr id="29" name="任意多边形 28"/>
            <p:cNvSpPr/>
            <p:nvPr/>
          </p:nvSpPr>
          <p:spPr>
            <a:xfrm rot="19734006">
              <a:off x="4856727"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tx1">
                    <a:lumMod val="75000"/>
                    <a:lumOff val="25000"/>
                  </a:schemeClr>
                </a:solidFill>
                <a:latin typeface="+mn-ea"/>
              </a:endParaRPr>
            </a:p>
          </p:txBody>
        </p:sp>
        <p:sp>
          <p:nvSpPr>
            <p:cNvPr id="30" name="矩形 29"/>
            <p:cNvSpPr/>
            <p:nvPr/>
          </p:nvSpPr>
          <p:spPr>
            <a:xfrm>
              <a:off x="4788852" y="2847518"/>
              <a:ext cx="2607971" cy="615095"/>
            </a:xfrm>
            <a:prstGeom prst="rect">
              <a:avLst/>
            </a:pr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tx1">
                    <a:lumMod val="75000"/>
                    <a:lumOff val="25000"/>
                  </a:schemeClr>
                </a:solidFill>
                <a:latin typeface="+mn-ea"/>
              </a:endParaRPr>
            </a:p>
          </p:txBody>
        </p:sp>
      </p:grpSp>
      <p:sp>
        <p:nvSpPr>
          <p:cNvPr id="31" name="TextBox 143"/>
          <p:cNvSpPr txBox="1"/>
          <p:nvPr/>
        </p:nvSpPr>
        <p:spPr>
          <a:xfrm>
            <a:off x="788035" y="1672590"/>
            <a:ext cx="2223135" cy="2670175"/>
          </a:xfrm>
          <a:prstGeom prst="rect">
            <a:avLst/>
          </a:prstGeom>
          <a:noFill/>
        </p:spPr>
        <p:txBody>
          <a:bodyPr wrap="square" lIns="65032" tIns="32516" rIns="65032" bIns="32516" rtlCol="0">
            <a:noAutofit/>
          </a:bodyPr>
          <a:p>
            <a:pPr algn="ctr"/>
            <a:r>
              <a:rPr lang="en-US" altLang="zh-CN" sz="1400" b="1" dirty="0">
                <a:solidFill>
                  <a:schemeClr val="bg1"/>
                </a:solidFill>
                <a:latin typeface="微软雅黑" panose="020B0503020204020204" pitchFamily="34" charset="-122"/>
                <a:ea typeface="微软雅黑" panose="020B0503020204020204" pitchFamily="34" charset="-122"/>
                <a:sym typeface="+mn-ea"/>
              </a:rPr>
              <a:t>不作为分组规则的</a:t>
            </a:r>
            <a:endParaRPr lang="en-US" altLang="zh-CN" sz="14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1400" b="1" dirty="0">
                <a:solidFill>
                  <a:schemeClr val="bg1"/>
                </a:solidFill>
                <a:latin typeface="微软雅黑" panose="020B0503020204020204" pitchFamily="34" charset="-122"/>
                <a:ea typeface="微软雅黑" panose="020B0503020204020204" pitchFamily="34" charset="-122"/>
                <a:sym typeface="+mn-ea"/>
              </a:rPr>
              <a:t>疾病诊断列表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rPr>
              <a:t>为保证分组方案科学合理、真实反映诊疗过程的实际情况，根据ICD-10的编码原则和编码共识，制定了不作为入组规则的疾病诊断列表，共包含</a:t>
            </a:r>
            <a:r>
              <a:rPr lang="zh-CN" altLang="en-US" sz="1200" b="1" dirty="0" smtClean="0">
                <a:solidFill>
                  <a:srgbClr val="FFFF00"/>
                </a:solidFill>
                <a:latin typeface="微软雅黑" panose="020B0503020204020204" pitchFamily="34" charset="-122"/>
                <a:ea typeface="微软雅黑" panose="020B0503020204020204" pitchFamily="34" charset="-122"/>
                <a:cs typeface="+mn-ea"/>
                <a:sym typeface="+mn-lt"/>
              </a:rPr>
              <a:t>1849</a:t>
            </a:r>
            <a:r>
              <a:rPr lang="zh-CN" altLang="en-US"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rPr>
              <a:t>个疾病诊断。</a:t>
            </a:r>
            <a:endParaRPr lang="en-GB" altLang="zh-CN" sz="1200" dirty="0">
              <a:solidFill>
                <a:schemeClr val="bg1">
                  <a:lumMod val="8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endParaRPr lang="en-GB" altLang="zh-CN"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endParaRPr>
          </a:p>
        </p:txBody>
      </p:sp>
      <p:sp>
        <p:nvSpPr>
          <p:cNvPr id="12" name="右箭头 11"/>
          <p:cNvSpPr/>
          <p:nvPr/>
        </p:nvSpPr>
        <p:spPr>
          <a:xfrm>
            <a:off x="3345180" y="2464435"/>
            <a:ext cx="766445" cy="260350"/>
          </a:xfrm>
          <a:prstGeom prst="rightArrow">
            <a:avLst>
              <a:gd name="adj1" fmla="val 50000"/>
              <a:gd name="adj2" fmla="val 104585"/>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双大括号 12"/>
          <p:cNvSpPr/>
          <p:nvPr/>
        </p:nvSpPr>
        <p:spPr>
          <a:xfrm>
            <a:off x="4212590" y="1600200"/>
            <a:ext cx="4032250" cy="2003425"/>
          </a:xfrm>
          <a:prstGeom prst="bracePair">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4" name="文本框 13" descr="7b0a202020202262756c6c6574223a20227b5c2263617465676f727949645c223a5c225c222c5c2274656d706c61746549645c223a32303233313538357d220a7d0a"/>
          <p:cNvSpPr txBox="1"/>
          <p:nvPr/>
        </p:nvSpPr>
        <p:spPr>
          <a:xfrm>
            <a:off x="4704715" y="1779905"/>
            <a:ext cx="3540125" cy="1753235"/>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主要包含</a:t>
            </a:r>
            <a:r>
              <a:rPr lang="zh-CN" altLang="en-US" sz="1200">
                <a:solidFill>
                  <a:schemeClr val="bg1"/>
                </a:solidFill>
                <a:latin typeface="微软雅黑" panose="020B0503020204020204" pitchFamily="34" charset="-122"/>
                <a:ea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感染源作为病因</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心功能分级</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孕周产次</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与家族和个人史及影响健康状态情况有关</a:t>
            </a:r>
            <a:r>
              <a:rPr lang="zh-CN" altLang="en-US" sz="1200">
                <a:solidFill>
                  <a:schemeClr val="bg1"/>
                </a:solidFill>
                <a:latin typeface="微软雅黑" panose="020B0503020204020204" pitchFamily="34" charset="-122"/>
                <a:ea typeface="微软雅黑" panose="020B0503020204020204" pitchFamily="34" charset="-122"/>
              </a:rPr>
              <a:t>的</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运输事故</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意外损伤</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药物反应</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医疗和手术并发症等</a:t>
            </a: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疾病诊断</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5560" y="833120"/>
            <a:ext cx="2383790" cy="3873500"/>
            <a:chOff x="56" y="1312"/>
            <a:chExt cx="3754" cy="6100"/>
          </a:xfrm>
        </p:grpSpPr>
        <p:pic>
          <p:nvPicPr>
            <p:cNvPr id="4" name="图片 3"/>
            <p:cNvPicPr>
              <a:picLocks noChangeAspect="1"/>
            </p:cNvPicPr>
            <p:nvPr/>
          </p:nvPicPr>
          <p:blipFill>
            <a:blip r:embed="rId1"/>
            <a:stretch>
              <a:fillRect/>
            </a:stretch>
          </p:blipFill>
          <p:spPr>
            <a:xfrm>
              <a:off x="56" y="1954"/>
              <a:ext cx="3755" cy="5458"/>
            </a:xfrm>
            <a:prstGeom prst="rect">
              <a:avLst/>
            </a:prstGeom>
          </p:spPr>
        </p:pic>
        <p:sp>
          <p:nvSpPr>
            <p:cNvPr id="21" name="矩形 20"/>
            <p:cNvSpPr/>
            <p:nvPr/>
          </p:nvSpPr>
          <p:spPr>
            <a:xfrm>
              <a:off x="56" y="1312"/>
              <a:ext cx="3755" cy="642"/>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517" y="1312"/>
              <a:ext cx="2833" cy="580"/>
            </a:xfrm>
            <a:prstGeom prst="rect">
              <a:avLst/>
            </a:prstGeom>
            <a:noFill/>
          </p:spPr>
          <p:txBody>
            <a:bodyPr wrap="square" rtlCol="0" anchor="t">
              <a:spAutoFit/>
            </a:bodyPr>
            <a:p>
              <a:r>
                <a:rPr lang="en-US" altLang="zh-CN">
                  <a:solidFill>
                    <a:srgbClr val="FF0000"/>
                  </a:solidFill>
                  <a:latin typeface="微软雅黑" panose="020B0503020204020204" pitchFamily="34" charset="-122"/>
                  <a:ea typeface="微软雅黑" panose="020B0503020204020204" pitchFamily="34" charset="-122"/>
                  <a:sym typeface="+mn-ea"/>
                </a:rPr>
                <a:t>感染源作为病因</a:t>
              </a:r>
              <a:endParaRPr lang="en-US" altLang="zh-CN">
                <a:solidFill>
                  <a:srgbClr val="FF0000"/>
                </a:solidFill>
                <a:latin typeface="微软雅黑" panose="020B0503020204020204" pitchFamily="34" charset="-122"/>
                <a:ea typeface="微软雅黑" panose="020B0503020204020204" pitchFamily="34" charset="-122"/>
                <a:sym typeface="+mn-ea"/>
              </a:endParaRPr>
            </a:p>
          </p:txBody>
        </p:sp>
      </p:grpSp>
      <p:grpSp>
        <p:nvGrpSpPr>
          <p:cNvPr id="15" name="组合 14"/>
          <p:cNvGrpSpPr/>
          <p:nvPr/>
        </p:nvGrpSpPr>
        <p:grpSpPr>
          <a:xfrm>
            <a:off x="35560" y="808355"/>
            <a:ext cx="9108440" cy="3898900"/>
            <a:chOff x="56" y="1273"/>
            <a:chExt cx="14344" cy="6140"/>
          </a:xfrm>
        </p:grpSpPr>
        <p:grpSp>
          <p:nvGrpSpPr>
            <p:cNvPr id="10" name="组合 9"/>
            <p:cNvGrpSpPr/>
            <p:nvPr/>
          </p:nvGrpSpPr>
          <p:grpSpPr>
            <a:xfrm>
              <a:off x="56" y="1279"/>
              <a:ext cx="14344" cy="6133"/>
              <a:chOff x="56" y="1279"/>
              <a:chExt cx="14344" cy="6133"/>
            </a:xfrm>
          </p:grpSpPr>
          <p:sp>
            <p:nvSpPr>
              <p:cNvPr id="2" name="矩形 1"/>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1" name="组合 10"/>
            <p:cNvGrpSpPr/>
            <p:nvPr/>
          </p:nvGrpSpPr>
          <p:grpSpPr>
            <a:xfrm>
              <a:off x="1843" y="1273"/>
              <a:ext cx="4520" cy="6140"/>
              <a:chOff x="4139" y="1273"/>
              <a:chExt cx="4520" cy="6140"/>
            </a:xfrm>
          </p:grpSpPr>
          <p:sp>
            <p:nvSpPr>
              <p:cNvPr id="12" name="矩形 11"/>
              <p:cNvSpPr/>
              <p:nvPr/>
            </p:nvSpPr>
            <p:spPr>
              <a:xfrm>
                <a:off x="4139" y="1273"/>
                <a:ext cx="3755" cy="642"/>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2"/>
              <a:stretch>
                <a:fillRect/>
              </a:stretch>
            </p:blipFill>
            <p:spPr>
              <a:xfrm>
                <a:off x="4903" y="1954"/>
                <a:ext cx="3756" cy="5459"/>
              </a:xfrm>
              <a:prstGeom prst="rect">
                <a:avLst/>
              </a:prstGeom>
            </p:spPr>
          </p:pic>
          <p:sp>
            <p:nvSpPr>
              <p:cNvPr id="14" name="文本框 13"/>
              <p:cNvSpPr txBox="1"/>
              <p:nvPr/>
            </p:nvSpPr>
            <p:spPr>
              <a:xfrm>
                <a:off x="5073" y="1347"/>
                <a:ext cx="3196" cy="580"/>
              </a:xfrm>
              <a:prstGeom prst="rect">
                <a:avLst/>
              </a:prstGeom>
              <a:noFill/>
            </p:spPr>
            <p:txBody>
              <a:bodyPr wrap="square" rtlCol="0" anchor="t">
                <a:spAutoFit/>
              </a:bodyPr>
              <a:p>
                <a:r>
                  <a:rPr lang="en-US" altLang="zh-CN">
                    <a:solidFill>
                      <a:srgbClr val="FF0000"/>
                    </a:solidFill>
                    <a:latin typeface="微软雅黑" panose="020B0503020204020204" pitchFamily="34" charset="-122"/>
                    <a:ea typeface="微软雅黑" panose="020B0503020204020204" pitchFamily="34" charset="-122"/>
                    <a:sym typeface="+mn-ea"/>
                  </a:rPr>
                  <a:t>心功能分级</a:t>
                </a:r>
                <a:r>
                  <a:rPr lang="zh-CN" altLang="en-US">
                    <a:solidFill>
                      <a:srgbClr val="FF0000"/>
                    </a:solidFill>
                    <a:latin typeface="微软雅黑" panose="020B0503020204020204" pitchFamily="34" charset="-122"/>
                    <a:ea typeface="微软雅黑" panose="020B0503020204020204" pitchFamily="34" charset="-122"/>
                    <a:sym typeface="+mn-ea"/>
                  </a:rPr>
                  <a:t>和孕周</a:t>
                </a:r>
                <a:endParaRPr lang="zh-CN" altLang="en-US">
                  <a:solidFill>
                    <a:srgbClr val="FF0000"/>
                  </a:solidFill>
                  <a:latin typeface="微软雅黑" panose="020B0503020204020204" pitchFamily="34" charset="-122"/>
                  <a:ea typeface="微软雅黑" panose="020B0503020204020204" pitchFamily="34" charset="-122"/>
                  <a:sym typeface="+mn-ea"/>
                </a:endParaRPr>
              </a:p>
            </p:txBody>
          </p:sp>
        </p:grpSp>
      </p:grpSp>
      <p:grpSp>
        <p:nvGrpSpPr>
          <p:cNvPr id="42" name="组合 41"/>
          <p:cNvGrpSpPr/>
          <p:nvPr/>
        </p:nvGrpSpPr>
        <p:grpSpPr>
          <a:xfrm>
            <a:off x="20320" y="844550"/>
            <a:ext cx="9108440" cy="3917315"/>
            <a:chOff x="32" y="1722"/>
            <a:chExt cx="14344" cy="6169"/>
          </a:xfrm>
        </p:grpSpPr>
        <p:grpSp>
          <p:nvGrpSpPr>
            <p:cNvPr id="16" name="组合 15"/>
            <p:cNvGrpSpPr/>
            <p:nvPr/>
          </p:nvGrpSpPr>
          <p:grpSpPr>
            <a:xfrm rot="0">
              <a:off x="32" y="1759"/>
              <a:ext cx="14344" cy="6133"/>
              <a:chOff x="56" y="1279"/>
              <a:chExt cx="14344" cy="6133"/>
            </a:xfrm>
          </p:grpSpPr>
          <p:sp>
            <p:nvSpPr>
              <p:cNvPr id="17" name="矩形 16"/>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9" name="组合 18"/>
            <p:cNvGrpSpPr/>
            <p:nvPr/>
          </p:nvGrpSpPr>
          <p:grpSpPr>
            <a:xfrm rot="0">
              <a:off x="5367" y="1722"/>
              <a:ext cx="3757" cy="6087"/>
              <a:chOff x="6841" y="1274"/>
              <a:chExt cx="3757" cy="6087"/>
            </a:xfrm>
          </p:grpSpPr>
          <p:pic>
            <p:nvPicPr>
              <p:cNvPr id="26" name="图片 25"/>
              <p:cNvPicPr>
                <a:picLocks noChangeAspect="1"/>
              </p:cNvPicPr>
              <p:nvPr/>
            </p:nvPicPr>
            <p:blipFill>
              <a:blip r:embed="rId3"/>
              <a:stretch>
                <a:fillRect/>
              </a:stretch>
            </p:blipFill>
            <p:spPr>
              <a:xfrm>
                <a:off x="6841" y="1898"/>
                <a:ext cx="3757" cy="5463"/>
              </a:xfrm>
              <a:prstGeom prst="rect">
                <a:avLst/>
              </a:prstGeom>
            </p:spPr>
          </p:pic>
          <p:sp>
            <p:nvSpPr>
              <p:cNvPr id="27" name="文本框 26"/>
              <p:cNvSpPr txBox="1"/>
              <p:nvPr/>
            </p:nvSpPr>
            <p:spPr>
              <a:xfrm>
                <a:off x="7072" y="1274"/>
                <a:ext cx="3296" cy="580"/>
              </a:xfrm>
              <a:prstGeom prst="rect">
                <a:avLst/>
              </a:prstGeom>
              <a:noFill/>
            </p:spPr>
            <p:txBody>
              <a:bodyPr wrap="square" rtlCol="0" anchor="t">
                <a:spAutoFit/>
              </a:bodyPr>
              <a:p>
                <a:pPr algn="ctr"/>
                <a:r>
                  <a:rPr lang="en-US" altLang="zh-CN">
                    <a:solidFill>
                      <a:srgbClr val="FF0000"/>
                    </a:solidFill>
                    <a:latin typeface="微软雅黑" panose="020B0503020204020204" pitchFamily="34" charset="-122"/>
                    <a:ea typeface="微软雅黑" panose="020B0503020204020204" pitchFamily="34" charset="-122"/>
                    <a:sym typeface="+mn-ea"/>
                  </a:rPr>
                  <a:t>影响健康</a:t>
                </a:r>
                <a:r>
                  <a:rPr lang="en-US" altLang="zh-CN">
                    <a:solidFill>
                      <a:srgbClr val="FF0000"/>
                    </a:solidFill>
                    <a:latin typeface="微软雅黑" panose="020B0503020204020204" pitchFamily="34" charset="-122"/>
                    <a:ea typeface="微软雅黑" panose="020B0503020204020204" pitchFamily="34" charset="-122"/>
                    <a:sym typeface="+mn-ea"/>
                  </a:rPr>
                  <a:t>个人史</a:t>
                </a:r>
                <a:endParaRPr lang="en-US" altLang="zh-CN">
                  <a:solidFill>
                    <a:srgbClr val="FF0000"/>
                  </a:solidFill>
                  <a:latin typeface="微软雅黑" panose="020B0503020204020204" pitchFamily="34" charset="-122"/>
                  <a:ea typeface="微软雅黑" panose="020B0503020204020204" pitchFamily="34" charset="-122"/>
                  <a:sym typeface="+mn-ea"/>
                </a:endParaRPr>
              </a:p>
            </p:txBody>
          </p:sp>
        </p:grpSp>
      </p:grpSp>
      <p:grpSp>
        <p:nvGrpSpPr>
          <p:cNvPr id="35" name="组合 34"/>
          <p:cNvGrpSpPr/>
          <p:nvPr/>
        </p:nvGrpSpPr>
        <p:grpSpPr>
          <a:xfrm>
            <a:off x="55880" y="832485"/>
            <a:ext cx="9108440" cy="3894455"/>
            <a:chOff x="88" y="1311"/>
            <a:chExt cx="14344" cy="6133"/>
          </a:xfrm>
        </p:grpSpPr>
        <p:grpSp>
          <p:nvGrpSpPr>
            <p:cNvPr id="29" name="组合 28"/>
            <p:cNvGrpSpPr/>
            <p:nvPr/>
          </p:nvGrpSpPr>
          <p:grpSpPr>
            <a:xfrm>
              <a:off x="88" y="1311"/>
              <a:ext cx="14344" cy="6133"/>
              <a:chOff x="56" y="1279"/>
              <a:chExt cx="14344" cy="6133"/>
            </a:xfrm>
          </p:grpSpPr>
          <p:sp>
            <p:nvSpPr>
              <p:cNvPr id="30" name="矩形 29"/>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30"/>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3" name="图片 32"/>
            <p:cNvPicPr>
              <a:picLocks noChangeAspect="1"/>
            </p:cNvPicPr>
            <p:nvPr/>
          </p:nvPicPr>
          <p:blipFill>
            <a:blip r:embed="rId4"/>
            <a:stretch>
              <a:fillRect/>
            </a:stretch>
          </p:blipFill>
          <p:spPr>
            <a:xfrm>
              <a:off x="7968" y="1960"/>
              <a:ext cx="3741" cy="5457"/>
            </a:xfrm>
            <a:prstGeom prst="rect">
              <a:avLst/>
            </a:prstGeom>
          </p:spPr>
        </p:pic>
        <p:sp>
          <p:nvSpPr>
            <p:cNvPr id="34" name="文本框 33"/>
            <p:cNvSpPr txBox="1"/>
            <p:nvPr/>
          </p:nvSpPr>
          <p:spPr>
            <a:xfrm>
              <a:off x="8194" y="1374"/>
              <a:ext cx="3296" cy="580"/>
            </a:xfrm>
            <a:prstGeom prst="rect">
              <a:avLst/>
            </a:prstGeom>
            <a:noFill/>
          </p:spPr>
          <p:txBody>
            <a:bodyPr wrap="square" rtlCol="0" anchor="t">
              <a:spAutoFit/>
            </a:bodyPr>
            <a:p>
              <a:pPr algn="ctr"/>
              <a:r>
                <a:rPr lang="zh-CN" altLang="en-US">
                  <a:solidFill>
                    <a:srgbClr val="FF0000"/>
                  </a:solidFill>
                  <a:latin typeface="微软雅黑" panose="020B0503020204020204" pitchFamily="34" charset="-122"/>
                  <a:ea typeface="微软雅黑" panose="020B0503020204020204" pitchFamily="34" charset="-122"/>
                  <a:sym typeface="+mn-ea"/>
                </a:rPr>
                <a:t>运输</a:t>
              </a:r>
              <a:r>
                <a:rPr lang="zh-CN" altLang="en-US">
                  <a:solidFill>
                    <a:srgbClr val="FF0000"/>
                  </a:solidFill>
                  <a:latin typeface="微软雅黑" panose="020B0503020204020204" pitchFamily="34" charset="-122"/>
                  <a:ea typeface="微软雅黑" panose="020B0503020204020204" pitchFamily="34" charset="-122"/>
                  <a:sym typeface="+mn-ea"/>
                </a:rPr>
                <a:t>事故</a:t>
              </a:r>
              <a:endParaRPr lang="zh-CN" altLang="en-US">
                <a:solidFill>
                  <a:srgbClr val="FF0000"/>
                </a:solidFill>
                <a:latin typeface="微软雅黑" panose="020B0503020204020204" pitchFamily="34" charset="-122"/>
                <a:ea typeface="微软雅黑" panose="020B0503020204020204" pitchFamily="34" charset="-122"/>
                <a:sym typeface="+mn-ea"/>
              </a:endParaRPr>
            </a:p>
          </p:txBody>
        </p:sp>
      </p:grpSp>
      <p:grpSp>
        <p:nvGrpSpPr>
          <p:cNvPr id="41" name="组合 40"/>
          <p:cNvGrpSpPr/>
          <p:nvPr/>
        </p:nvGrpSpPr>
        <p:grpSpPr>
          <a:xfrm>
            <a:off x="55880" y="893445"/>
            <a:ext cx="9108440" cy="3940175"/>
            <a:chOff x="88" y="1407"/>
            <a:chExt cx="14344" cy="6205"/>
          </a:xfrm>
        </p:grpSpPr>
        <p:grpSp>
          <p:nvGrpSpPr>
            <p:cNvPr id="36" name="组合 35"/>
            <p:cNvGrpSpPr/>
            <p:nvPr/>
          </p:nvGrpSpPr>
          <p:grpSpPr>
            <a:xfrm>
              <a:off x="88" y="1479"/>
              <a:ext cx="14344" cy="6133"/>
              <a:chOff x="56" y="1279"/>
              <a:chExt cx="14344" cy="6133"/>
            </a:xfrm>
          </p:grpSpPr>
          <p:sp>
            <p:nvSpPr>
              <p:cNvPr id="37" name="矩形 36"/>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矩形 37"/>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9" name="图片 38"/>
            <p:cNvPicPr>
              <a:picLocks noChangeAspect="1"/>
            </p:cNvPicPr>
            <p:nvPr/>
          </p:nvPicPr>
          <p:blipFill>
            <a:blip r:embed="rId5"/>
            <a:stretch>
              <a:fillRect/>
            </a:stretch>
          </p:blipFill>
          <p:spPr>
            <a:xfrm>
              <a:off x="10623" y="2040"/>
              <a:ext cx="3741" cy="5404"/>
            </a:xfrm>
            <a:prstGeom prst="rect">
              <a:avLst/>
            </a:prstGeom>
          </p:spPr>
        </p:pic>
        <p:sp>
          <p:nvSpPr>
            <p:cNvPr id="40" name="文本框 39"/>
            <p:cNvSpPr txBox="1"/>
            <p:nvPr/>
          </p:nvSpPr>
          <p:spPr>
            <a:xfrm>
              <a:off x="11587" y="1407"/>
              <a:ext cx="1823" cy="580"/>
            </a:xfrm>
            <a:prstGeom prst="rect">
              <a:avLst/>
            </a:prstGeom>
            <a:noFill/>
          </p:spPr>
          <p:txBody>
            <a:bodyPr wrap="square" rtlCol="0" anchor="t">
              <a:spAutoFit/>
            </a:bodyPr>
            <a:p>
              <a:r>
                <a:rPr lang="en-US" altLang="zh-CN">
                  <a:solidFill>
                    <a:srgbClr val="FF0000"/>
                  </a:solidFill>
                  <a:latin typeface="微软雅黑" panose="020B0503020204020204" pitchFamily="34" charset="-122"/>
                  <a:ea typeface="微软雅黑" panose="020B0503020204020204" pitchFamily="34" charset="-122"/>
                  <a:sym typeface="+mn-ea"/>
                </a:rPr>
                <a:t>药物反应</a:t>
              </a:r>
              <a:endParaRPr lang="en-US" altLang="zh-CN">
                <a:solidFill>
                  <a:srgbClr val="FF0000"/>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疾病诊断</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901700" y="896620"/>
          <a:ext cx="7550785" cy="3827780"/>
        </p:xfrm>
        <a:graphic>
          <a:graphicData uri="http://schemas.openxmlformats.org/drawingml/2006/table">
            <a:tbl>
              <a:tblPr firstRow="1" bandRow="1">
                <a:tableStyleId>{5C22544A-7EE6-4342-B048-85BDC9FD1C3A}</a:tableStyleId>
              </a:tblPr>
              <a:tblGrid>
                <a:gridCol w="1010920"/>
                <a:gridCol w="3270250"/>
                <a:gridCol w="3269615"/>
              </a:tblGrid>
              <a:tr h="304800">
                <a:tc>
                  <a:txBody>
                    <a:bodyPr/>
                    <a:p>
                      <a:pPr algn="ctr">
                        <a:buNone/>
                      </a:pPr>
                      <a:r>
                        <a:rPr lang="zh-CN" altLang="en-US" sz="1400">
                          <a:latin typeface="微软雅黑" panose="020B0503020204020204" pitchFamily="34" charset="-122"/>
                          <a:ea typeface="微软雅黑" panose="020B0503020204020204" pitchFamily="34" charset="-122"/>
                        </a:rPr>
                        <a:t>编码范围</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p>
                      <a:pPr algn="ctr">
                        <a:buNone/>
                      </a:pPr>
                      <a:r>
                        <a:rPr lang="zh-CN" altLang="en-US" sz="1400">
                          <a:latin typeface="微软雅黑" panose="020B0503020204020204" pitchFamily="34" charset="-122"/>
                          <a:ea typeface="微软雅黑" panose="020B0503020204020204" pitchFamily="34" charset="-122"/>
                        </a:rPr>
                        <a:t>名称</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p>
                      <a:pPr algn="ctr">
                        <a:buNone/>
                      </a:pPr>
                      <a:r>
                        <a:rPr lang="zh-CN" altLang="en-US" sz="1400">
                          <a:latin typeface="微软雅黑" panose="020B0503020204020204" pitchFamily="34" charset="-122"/>
                          <a:ea typeface="微软雅黑" panose="020B0503020204020204" pitchFamily="34" charset="-122"/>
                        </a:rPr>
                        <a:t>说明</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r>
              <a:tr h="603250">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B95-B98</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细菌、病毒和其他作为分类于其他章疾病的原因</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ICD10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说明：不能作为主要编码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oFill/>
                  </a:tcPr>
                </a:tc>
              </a:tr>
              <a:tr h="364490">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I25.2</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陈旧性心肌梗死</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ICD</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说明：指已愈合的心肌梗死</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oFill/>
                  </a:tcPr>
                </a:tc>
              </a:tr>
              <a:tr h="365760">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I33.000</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急性和亚急性感染性内膜炎</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医保灰码</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365125">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R65</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全身炎症反应综合征</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ICD10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说明：不能作为主要编码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oFill/>
                  </a:tcPr>
                </a:tc>
              </a:tr>
              <a:tr h="365125">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V01-Y98</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疾病和死亡的外因</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ICD10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说明：不能作为主要编码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oFill/>
                  </a:tcPr>
                </a:tc>
              </a:tr>
              <a:tr h="366395">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U82-U85</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对抗微生物和抗肿瘤药物产生耐药性</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ICD10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说明：不能作为主要编码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oFill/>
                  </a:tcPr>
                </a:tc>
              </a:tr>
              <a:tr h="489585">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Z33</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附带妊娠状态</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用于孕妇非产科就诊时附件说明妊娠状态。</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582295">
                <a:tc>
                  <a:txBody>
                    <a:bodyPr/>
                    <a:p>
                      <a:pPr algn="ctr">
                        <a:lnSpc>
                          <a:spcPct val="140000"/>
                        </a:lnSpc>
                        <a:buNone/>
                      </a:pPr>
                      <a:r>
                        <a:rPr lang="en-US" altLang="zh-CN" sz="1200">
                          <a:solidFill>
                            <a:schemeClr val="bg1"/>
                          </a:solidFill>
                          <a:latin typeface="微软雅黑" panose="020B0503020204020204" pitchFamily="34" charset="-122"/>
                          <a:ea typeface="微软雅黑" panose="020B0503020204020204" pitchFamily="34" charset="-122"/>
                        </a:rPr>
                        <a:t>Z80-Z99</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具有家族史和个人史</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40000"/>
                        </a:lnSpc>
                        <a:buNone/>
                      </a:pPr>
                      <a:r>
                        <a:rPr lang="zh-CN" altLang="en-US" sz="1200">
                          <a:solidFill>
                            <a:schemeClr val="bg1"/>
                          </a:solidFill>
                          <a:latin typeface="微软雅黑" panose="020B0503020204020204" pitchFamily="34" charset="-122"/>
                          <a:ea typeface="微软雅黑" panose="020B0503020204020204" pitchFamily="34" charset="-122"/>
                        </a:rPr>
                        <a:t>附加说明对此住院有影响的疾病家族史个人史时，可作为其他诊断</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手术操作</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08965" y="1243965"/>
            <a:ext cx="8103235" cy="3099435"/>
            <a:chOff x="959" y="1959"/>
            <a:chExt cx="12761" cy="4881"/>
          </a:xfrm>
        </p:grpSpPr>
        <p:grpSp>
          <p:nvGrpSpPr>
            <p:cNvPr id="26" name="组合 25"/>
            <p:cNvGrpSpPr/>
            <p:nvPr/>
          </p:nvGrpSpPr>
          <p:grpSpPr>
            <a:xfrm>
              <a:off x="959" y="1959"/>
              <a:ext cx="4123" cy="4881"/>
              <a:chOff x="4788852" y="2352142"/>
              <a:chExt cx="2607971" cy="3585714"/>
            </a:xfrm>
          </p:grpSpPr>
          <p:sp>
            <p:nvSpPr>
              <p:cNvPr id="27" name="任意多边形 26"/>
              <p:cNvSpPr/>
              <p:nvPr/>
            </p:nvSpPr>
            <p:spPr>
              <a:xfrm>
                <a:off x="4934471" y="2352142"/>
                <a:ext cx="2302718"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rgbClr val="029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tx1">
                      <a:lumMod val="75000"/>
                      <a:lumOff val="25000"/>
                    </a:schemeClr>
                  </a:solidFill>
                  <a:latin typeface="+mn-ea"/>
                </a:endParaRPr>
              </a:p>
            </p:txBody>
          </p:sp>
          <p:sp>
            <p:nvSpPr>
              <p:cNvPr id="28" name="任意多边形 27"/>
              <p:cNvSpPr/>
              <p:nvPr/>
            </p:nvSpPr>
            <p:spPr>
              <a:xfrm rot="1865994" flipH="1">
                <a:off x="7140910"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tx1">
                      <a:lumMod val="75000"/>
                      <a:lumOff val="25000"/>
                    </a:schemeClr>
                  </a:solidFill>
                  <a:latin typeface="+mn-ea"/>
                </a:endParaRPr>
              </a:p>
            </p:txBody>
          </p:sp>
          <p:sp>
            <p:nvSpPr>
              <p:cNvPr id="29" name="任意多边形 28"/>
              <p:cNvSpPr/>
              <p:nvPr/>
            </p:nvSpPr>
            <p:spPr>
              <a:xfrm rot="19734006">
                <a:off x="4856727"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tx1">
                      <a:lumMod val="75000"/>
                      <a:lumOff val="25000"/>
                    </a:schemeClr>
                  </a:solidFill>
                  <a:latin typeface="+mn-ea"/>
                </a:endParaRPr>
              </a:p>
            </p:txBody>
          </p:sp>
          <p:sp>
            <p:nvSpPr>
              <p:cNvPr id="30" name="矩形 29"/>
              <p:cNvSpPr/>
              <p:nvPr/>
            </p:nvSpPr>
            <p:spPr>
              <a:xfrm>
                <a:off x="4788852" y="2847518"/>
                <a:ext cx="2607971" cy="615095"/>
              </a:xfrm>
              <a:prstGeom prst="rect">
                <a:avLst/>
              </a:pr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tx1">
                      <a:lumMod val="75000"/>
                      <a:lumOff val="25000"/>
                    </a:schemeClr>
                  </a:solidFill>
                  <a:latin typeface="+mn-ea"/>
                </a:endParaRPr>
              </a:p>
            </p:txBody>
          </p:sp>
        </p:grpSp>
        <p:sp>
          <p:nvSpPr>
            <p:cNvPr id="31" name="TextBox 143"/>
            <p:cNvSpPr txBox="1"/>
            <p:nvPr/>
          </p:nvSpPr>
          <p:spPr>
            <a:xfrm>
              <a:off x="1241" y="2634"/>
              <a:ext cx="3501" cy="3883"/>
            </a:xfrm>
            <a:prstGeom prst="rect">
              <a:avLst/>
            </a:prstGeom>
            <a:noFill/>
          </p:spPr>
          <p:txBody>
            <a:bodyPr wrap="square" lIns="65032" tIns="32516" rIns="65032" bIns="32516" rtlCol="0">
              <a:noAutofit/>
            </a:bodyPr>
            <a:p>
              <a:pPr algn="ctr"/>
              <a:r>
                <a:rPr lang="en-US" altLang="zh-CN" sz="1400" b="1" dirty="0">
                  <a:solidFill>
                    <a:schemeClr val="bg1"/>
                  </a:solidFill>
                  <a:latin typeface="微软雅黑" panose="020B0503020204020204" pitchFamily="34" charset="-122"/>
                  <a:ea typeface="微软雅黑" panose="020B0503020204020204" pitchFamily="34" charset="-122"/>
                  <a:sym typeface="+mn-ea"/>
                </a:rPr>
                <a:t>不作为分组规则的</a:t>
              </a:r>
              <a:endParaRPr lang="en-US" altLang="zh-CN" sz="14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1400" b="1" dirty="0">
                  <a:solidFill>
                    <a:schemeClr val="bg1"/>
                  </a:solidFill>
                  <a:latin typeface="微软雅黑" panose="020B0503020204020204" pitchFamily="34" charset="-122"/>
                  <a:ea typeface="微软雅黑" panose="020B0503020204020204" pitchFamily="34" charset="-122"/>
                  <a:sym typeface="+mn-ea"/>
                </a:rPr>
                <a:t>手术操作列表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rPr>
                <a:t>根据ICD-9-CM3的编码共识，减少检查性操作等资源消耗小且非核心治疗的手术操作对分组造成的影响，制订了不作为分组规则的手术操作列表，共包含</a:t>
              </a:r>
              <a:r>
                <a:rPr lang="zh-CN" altLang="en-US" sz="1200" b="1" dirty="0" smtClean="0">
                  <a:solidFill>
                    <a:srgbClr val="FFFF00"/>
                  </a:solidFill>
                  <a:latin typeface="微软雅黑" panose="020B0503020204020204" pitchFamily="34" charset="-122"/>
                  <a:ea typeface="微软雅黑" panose="020B0503020204020204" pitchFamily="34" charset="-122"/>
                  <a:cs typeface="+mn-ea"/>
                  <a:sym typeface="+mn-lt"/>
                </a:rPr>
                <a:t>1827</a:t>
              </a:r>
              <a:r>
                <a:rPr lang="zh-CN" altLang="en-US" sz="1200" dirty="0" smtClean="0">
                  <a:solidFill>
                    <a:schemeClr val="bg1">
                      <a:lumMod val="85000"/>
                    </a:schemeClr>
                  </a:solidFill>
                  <a:latin typeface="微软雅黑" panose="020B0503020204020204" pitchFamily="34" charset="-122"/>
                  <a:ea typeface="微软雅黑" panose="020B0503020204020204" pitchFamily="34" charset="-122"/>
                  <a:cs typeface="+mn-ea"/>
                  <a:sym typeface="+mn-lt"/>
                </a:rPr>
                <a:t>个手术操作编码</a:t>
              </a:r>
              <a:r>
                <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右箭头 11"/>
            <p:cNvSpPr/>
            <p:nvPr/>
          </p:nvSpPr>
          <p:spPr>
            <a:xfrm>
              <a:off x="5268" y="3881"/>
              <a:ext cx="1207" cy="410"/>
            </a:xfrm>
            <a:prstGeom prst="rightArrow">
              <a:avLst>
                <a:gd name="adj1" fmla="val 50000"/>
                <a:gd name="adj2" fmla="val 104585"/>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双大括号 12"/>
            <p:cNvSpPr/>
            <p:nvPr/>
          </p:nvSpPr>
          <p:spPr>
            <a:xfrm>
              <a:off x="6634" y="2520"/>
              <a:ext cx="7086" cy="3155"/>
            </a:xfrm>
            <a:prstGeom prst="bracePair">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4" name="文本框 13" descr="7b0a202020202262756c6c6574223a20227b5c2263617465676f727949645c223a5c225c222c5c2274656d706c61746549645c223a32303233313538357d220a7d0a"/>
            <p:cNvSpPr txBox="1"/>
            <p:nvPr/>
          </p:nvSpPr>
          <p:spPr>
            <a:xfrm>
              <a:off x="7409" y="2803"/>
              <a:ext cx="6138" cy="2761"/>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rPr>
                <a:t>主要包含</a:t>
              </a:r>
              <a:r>
                <a:rPr lang="zh-CN" altLang="en-US" sz="1200">
                  <a:solidFill>
                    <a:schemeClr val="bg1"/>
                  </a:solidFill>
                  <a:latin typeface="微软雅黑" panose="020B0503020204020204" pitchFamily="34" charset="-122"/>
                  <a:ea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无创检查类项目</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低风险输注类项目</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zh-CN" altLang="en-US" sz="1200">
                  <a:solidFill>
                    <a:schemeClr val="bg1"/>
                  </a:solidFill>
                  <a:latin typeface="微软雅黑" panose="020B0503020204020204" pitchFamily="34" charset="-122"/>
                  <a:ea typeface="微软雅黑" panose="020B0503020204020204" pitchFamily="34" charset="-122"/>
                </a:rPr>
                <a:t>中医特色治疗</a:t>
              </a:r>
              <a:r>
                <a:rPr lang="en-US" altLang="zh-CN" sz="1200">
                  <a:solidFill>
                    <a:schemeClr val="bg1"/>
                  </a:solidFill>
                  <a:latin typeface="微软雅黑" panose="020B0503020204020204" pitchFamily="34" charset="-122"/>
                  <a:ea typeface="微软雅黑" panose="020B0503020204020204" pitchFamily="34" charset="-122"/>
                </a:rPr>
                <a:t>项目</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通常应在门诊完成的手术操作项目</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诊断性检查操作</a:t>
              </a:r>
              <a:endParaRPr lang="en-US" altLang="zh-CN" sz="1200">
                <a:solidFill>
                  <a:schemeClr val="bg1"/>
                </a:solidFill>
                <a:latin typeface="微软雅黑" panose="020B0503020204020204" pitchFamily="34" charset="-122"/>
                <a:ea typeface="微软雅黑" panose="020B0503020204020204" pitchFamily="34" charset="-122"/>
              </a:endParaRPr>
            </a:p>
            <a:p>
              <a:pPr>
                <a:buBlip>
                  <a:blip r:embed="rId1"/>
                </a:buBlip>
              </a:pPr>
              <a:r>
                <a:rPr lang="en-US" altLang="zh-CN" sz="1200">
                  <a:solidFill>
                    <a:schemeClr val="bg1"/>
                  </a:solidFill>
                  <a:latin typeface="微软雅黑" panose="020B0503020204020204" pitchFamily="34" charset="-122"/>
                  <a:ea typeface="微软雅黑" panose="020B0503020204020204" pitchFamily="34" charset="-122"/>
                </a:rPr>
                <a:t>通常不应单独存在的诊断或治疗性操作及外科手术设       备辅助项目等资源消耗相对较小且非核心治疗的手术操作</a:t>
              </a:r>
              <a:endParaRPr lang="en-US" altLang="zh-CN"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手术操作</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5310" y="771525"/>
            <a:ext cx="2324100" cy="3830320"/>
            <a:chOff x="8617" y="1160"/>
            <a:chExt cx="3660" cy="6032"/>
          </a:xfrm>
        </p:grpSpPr>
        <p:pic>
          <p:nvPicPr>
            <p:cNvPr id="18" name="图片 17"/>
            <p:cNvPicPr>
              <a:picLocks noChangeAspect="1"/>
            </p:cNvPicPr>
            <p:nvPr/>
          </p:nvPicPr>
          <p:blipFill>
            <a:blip r:embed="rId1"/>
            <a:stretch>
              <a:fillRect/>
            </a:stretch>
          </p:blipFill>
          <p:spPr>
            <a:xfrm>
              <a:off x="8617" y="1728"/>
              <a:ext cx="3661" cy="5465"/>
            </a:xfrm>
            <a:prstGeom prst="rect">
              <a:avLst/>
            </a:prstGeom>
          </p:spPr>
        </p:pic>
        <p:sp>
          <p:nvSpPr>
            <p:cNvPr id="19" name="文本框 18"/>
            <p:cNvSpPr txBox="1"/>
            <p:nvPr/>
          </p:nvSpPr>
          <p:spPr>
            <a:xfrm>
              <a:off x="8820" y="1160"/>
              <a:ext cx="3254" cy="580"/>
            </a:xfrm>
            <a:prstGeom prst="rect">
              <a:avLst/>
            </a:prstGeom>
            <a:noFill/>
          </p:spPr>
          <p:txBody>
            <a:bodyPr wrap="square" rtlCol="0" anchor="t">
              <a:spAutoFit/>
            </a:bodyPr>
            <a:p>
              <a:pPr algn="ctr"/>
              <a:r>
                <a:rPr lang="zh-CN" altLang="en-US">
                  <a:solidFill>
                    <a:srgbClr val="FF0000"/>
                  </a:solidFill>
                  <a:latin typeface="微软雅黑" panose="020B0503020204020204" pitchFamily="34" charset="-122"/>
                  <a:ea typeface="微软雅黑" panose="020B0503020204020204" pitchFamily="34" charset="-122"/>
                  <a:sym typeface="+mn-ea"/>
                </a:rPr>
                <a:t>无创检查</a:t>
              </a:r>
              <a:r>
                <a:rPr lang="zh-CN" altLang="en-US">
                  <a:solidFill>
                    <a:srgbClr val="FF0000"/>
                  </a:solidFill>
                  <a:latin typeface="微软雅黑" panose="020B0503020204020204" pitchFamily="34" charset="-122"/>
                  <a:ea typeface="微软雅黑" panose="020B0503020204020204" pitchFamily="34" charset="-122"/>
                  <a:sym typeface="+mn-ea"/>
                </a:rPr>
                <a:t>类</a:t>
              </a:r>
              <a:endParaRPr lang="zh-CN" altLang="en-US">
                <a:solidFill>
                  <a:srgbClr val="FF0000"/>
                </a:solidFill>
                <a:latin typeface="微软雅黑" panose="020B0503020204020204" pitchFamily="34" charset="-122"/>
                <a:ea typeface="微软雅黑" panose="020B0503020204020204" pitchFamily="34" charset="-122"/>
                <a:sym typeface="+mn-ea"/>
              </a:endParaRPr>
            </a:p>
          </p:txBody>
        </p:sp>
      </p:grpSp>
      <p:grpSp>
        <p:nvGrpSpPr>
          <p:cNvPr id="32" name="组合 31"/>
          <p:cNvGrpSpPr/>
          <p:nvPr/>
        </p:nvGrpSpPr>
        <p:grpSpPr>
          <a:xfrm>
            <a:off x="35560" y="807085"/>
            <a:ext cx="9108440" cy="3898900"/>
            <a:chOff x="56" y="1271"/>
            <a:chExt cx="14344" cy="6140"/>
          </a:xfrm>
        </p:grpSpPr>
        <p:grpSp>
          <p:nvGrpSpPr>
            <p:cNvPr id="20" name="组合 19"/>
            <p:cNvGrpSpPr/>
            <p:nvPr/>
          </p:nvGrpSpPr>
          <p:grpSpPr>
            <a:xfrm>
              <a:off x="56" y="1279"/>
              <a:ext cx="14344" cy="6133"/>
              <a:chOff x="56" y="1279"/>
              <a:chExt cx="14344" cy="6133"/>
            </a:xfrm>
          </p:grpSpPr>
          <p:sp>
            <p:nvSpPr>
              <p:cNvPr id="21" name="矩形 20"/>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23" name="组合 22"/>
            <p:cNvGrpSpPr/>
            <p:nvPr/>
          </p:nvGrpSpPr>
          <p:grpSpPr>
            <a:xfrm>
              <a:off x="3798" y="1271"/>
              <a:ext cx="3660" cy="5977"/>
              <a:chOff x="4591" y="1159"/>
              <a:chExt cx="3660" cy="5977"/>
            </a:xfrm>
          </p:grpSpPr>
          <p:pic>
            <p:nvPicPr>
              <p:cNvPr id="24" name="图片 23"/>
              <p:cNvPicPr>
                <a:picLocks noChangeAspect="1"/>
              </p:cNvPicPr>
              <p:nvPr/>
            </p:nvPicPr>
            <p:blipFill>
              <a:blip r:embed="rId2"/>
              <a:stretch>
                <a:fillRect/>
              </a:stretch>
            </p:blipFill>
            <p:spPr>
              <a:xfrm>
                <a:off x="4591" y="1727"/>
                <a:ext cx="3660" cy="5409"/>
              </a:xfrm>
              <a:prstGeom prst="rect">
                <a:avLst/>
              </a:prstGeom>
            </p:spPr>
          </p:pic>
          <p:sp>
            <p:nvSpPr>
              <p:cNvPr id="25" name="文本框 24"/>
              <p:cNvSpPr txBox="1"/>
              <p:nvPr/>
            </p:nvSpPr>
            <p:spPr>
              <a:xfrm>
                <a:off x="4794" y="1159"/>
                <a:ext cx="3254" cy="580"/>
              </a:xfrm>
              <a:prstGeom prst="rect">
                <a:avLst/>
              </a:prstGeom>
              <a:noFill/>
            </p:spPr>
            <p:txBody>
              <a:bodyPr wrap="square" rtlCol="0" anchor="t">
                <a:spAutoFit/>
              </a:bodyPr>
              <a:p>
                <a:r>
                  <a:rPr lang="en-US" altLang="zh-CN">
                    <a:solidFill>
                      <a:srgbClr val="FF0000"/>
                    </a:solidFill>
                    <a:latin typeface="微软雅黑" panose="020B0503020204020204" pitchFamily="34" charset="-122"/>
                    <a:ea typeface="微软雅黑" panose="020B0503020204020204" pitchFamily="34" charset="-122"/>
                    <a:sym typeface="+mn-ea"/>
                  </a:rPr>
                  <a:t>低风险输注类项目</a:t>
                </a:r>
                <a:endParaRPr lang="en-US" altLang="zh-CN">
                  <a:solidFill>
                    <a:srgbClr val="FF0000"/>
                  </a:solidFill>
                  <a:latin typeface="微软雅黑" panose="020B0503020204020204" pitchFamily="34" charset="-122"/>
                  <a:ea typeface="微软雅黑" panose="020B0503020204020204" pitchFamily="34" charset="-122"/>
                  <a:sym typeface="+mn-ea"/>
                </a:endParaRPr>
              </a:p>
            </p:txBody>
          </p:sp>
        </p:grpSp>
      </p:grpSp>
      <p:grpSp>
        <p:nvGrpSpPr>
          <p:cNvPr id="43" name="组合 42"/>
          <p:cNvGrpSpPr/>
          <p:nvPr/>
        </p:nvGrpSpPr>
        <p:grpSpPr>
          <a:xfrm>
            <a:off x="55880" y="836295"/>
            <a:ext cx="9108440" cy="3925570"/>
            <a:chOff x="88" y="1317"/>
            <a:chExt cx="14344" cy="6182"/>
          </a:xfrm>
        </p:grpSpPr>
        <p:grpSp>
          <p:nvGrpSpPr>
            <p:cNvPr id="33" name="组合 32"/>
            <p:cNvGrpSpPr/>
            <p:nvPr/>
          </p:nvGrpSpPr>
          <p:grpSpPr>
            <a:xfrm>
              <a:off x="88" y="1367"/>
              <a:ext cx="14344" cy="6133"/>
              <a:chOff x="56" y="1279"/>
              <a:chExt cx="14344" cy="6133"/>
            </a:xfrm>
          </p:grpSpPr>
          <p:sp>
            <p:nvSpPr>
              <p:cNvPr id="34" name="矩形 33"/>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40" name="组合 39"/>
            <p:cNvGrpSpPr/>
            <p:nvPr/>
          </p:nvGrpSpPr>
          <p:grpSpPr>
            <a:xfrm>
              <a:off x="6405" y="1317"/>
              <a:ext cx="3641" cy="5930"/>
              <a:chOff x="623" y="1160"/>
              <a:chExt cx="3641" cy="5930"/>
            </a:xfrm>
          </p:grpSpPr>
          <p:sp>
            <p:nvSpPr>
              <p:cNvPr id="41" name="文本框 40"/>
              <p:cNvSpPr txBox="1"/>
              <p:nvPr/>
            </p:nvSpPr>
            <p:spPr>
              <a:xfrm>
                <a:off x="849" y="1160"/>
                <a:ext cx="3254" cy="580"/>
              </a:xfrm>
              <a:prstGeom prst="rect">
                <a:avLst/>
              </a:prstGeom>
              <a:noFill/>
            </p:spPr>
            <p:txBody>
              <a:bodyPr wrap="square" rtlCol="0" anchor="t">
                <a:spAutoFit/>
              </a:bodyPr>
              <a:p>
                <a:pPr algn="ctr"/>
                <a:r>
                  <a:rPr lang="zh-CN" altLang="en-US">
                    <a:solidFill>
                      <a:srgbClr val="FF0000"/>
                    </a:solidFill>
                    <a:latin typeface="微软雅黑" panose="020B0503020204020204" pitchFamily="34" charset="-122"/>
                    <a:ea typeface="微软雅黑" panose="020B0503020204020204" pitchFamily="34" charset="-122"/>
                    <a:sym typeface="+mn-ea"/>
                  </a:rPr>
                  <a:t>中医特色治疗</a:t>
                </a:r>
                <a:r>
                  <a:rPr lang="zh-CN" altLang="en-US">
                    <a:solidFill>
                      <a:srgbClr val="FF0000"/>
                    </a:solidFill>
                    <a:latin typeface="微软雅黑" panose="020B0503020204020204" pitchFamily="34" charset="-122"/>
                    <a:ea typeface="微软雅黑" panose="020B0503020204020204" pitchFamily="34" charset="-122"/>
                    <a:sym typeface="+mn-ea"/>
                  </a:rPr>
                  <a:t>项目</a:t>
                </a:r>
                <a:endParaRPr lang="zh-CN" altLang="en-US">
                  <a:solidFill>
                    <a:srgbClr val="FF0000"/>
                  </a:solidFill>
                  <a:latin typeface="微软雅黑" panose="020B0503020204020204" pitchFamily="34" charset="-122"/>
                  <a:ea typeface="微软雅黑" panose="020B0503020204020204" pitchFamily="34" charset="-122"/>
                  <a:sym typeface="+mn-ea"/>
                </a:endParaRPr>
              </a:p>
            </p:txBody>
          </p:sp>
          <p:pic>
            <p:nvPicPr>
              <p:cNvPr id="42" name="图片 41"/>
              <p:cNvPicPr>
                <a:picLocks noChangeAspect="1"/>
              </p:cNvPicPr>
              <p:nvPr/>
            </p:nvPicPr>
            <p:blipFill>
              <a:blip r:embed="rId3"/>
              <a:stretch>
                <a:fillRect/>
              </a:stretch>
            </p:blipFill>
            <p:spPr>
              <a:xfrm>
                <a:off x="623" y="1740"/>
                <a:ext cx="3641" cy="5350"/>
              </a:xfrm>
              <a:prstGeom prst="rect">
                <a:avLst/>
              </a:prstGeom>
            </p:spPr>
          </p:pic>
        </p:grpSp>
      </p:grpSp>
      <p:grpSp>
        <p:nvGrpSpPr>
          <p:cNvPr id="52" name="组合 51"/>
          <p:cNvGrpSpPr/>
          <p:nvPr/>
        </p:nvGrpSpPr>
        <p:grpSpPr>
          <a:xfrm>
            <a:off x="20320" y="807085"/>
            <a:ext cx="9108440" cy="3919220"/>
            <a:chOff x="32" y="1271"/>
            <a:chExt cx="14344" cy="6172"/>
          </a:xfrm>
        </p:grpSpPr>
        <p:grpSp>
          <p:nvGrpSpPr>
            <p:cNvPr id="50" name="组合 49"/>
            <p:cNvGrpSpPr/>
            <p:nvPr/>
          </p:nvGrpSpPr>
          <p:grpSpPr>
            <a:xfrm>
              <a:off x="32" y="1271"/>
              <a:ext cx="14344" cy="6173"/>
              <a:chOff x="32" y="1271"/>
              <a:chExt cx="14344" cy="6173"/>
            </a:xfrm>
          </p:grpSpPr>
          <p:grpSp>
            <p:nvGrpSpPr>
              <p:cNvPr id="45" name="组合 44"/>
              <p:cNvGrpSpPr/>
              <p:nvPr/>
            </p:nvGrpSpPr>
            <p:grpSpPr>
              <a:xfrm>
                <a:off x="32" y="1311"/>
                <a:ext cx="14344" cy="6133"/>
                <a:chOff x="56" y="1279"/>
                <a:chExt cx="14344" cy="6133"/>
              </a:xfrm>
            </p:grpSpPr>
            <p:sp>
              <p:nvSpPr>
                <p:cNvPr id="46" name="矩形 45"/>
                <p:cNvSpPr/>
                <p:nvPr/>
              </p:nvSpPr>
              <p:spPr>
                <a:xfrm>
                  <a:off x="56" y="1840"/>
                  <a:ext cx="14344" cy="5572"/>
                </a:xfrm>
                <a:prstGeom prst="rect">
                  <a:avLst/>
                </a:prstGeom>
                <a:solidFill>
                  <a:srgbClr val="001848">
                    <a:alpha val="44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7" name="矩形 46"/>
                <p:cNvSpPr/>
                <p:nvPr/>
              </p:nvSpPr>
              <p:spPr>
                <a:xfrm>
                  <a:off x="56" y="1279"/>
                  <a:ext cx="14344" cy="561"/>
                </a:xfrm>
                <a:prstGeom prst="rect">
                  <a:avLst/>
                </a:prstGeom>
                <a:solidFill>
                  <a:srgbClr val="00184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9" name="文本框 48"/>
              <p:cNvSpPr txBox="1"/>
              <p:nvPr/>
            </p:nvSpPr>
            <p:spPr>
              <a:xfrm>
                <a:off x="9156" y="1271"/>
                <a:ext cx="3599" cy="580"/>
              </a:xfrm>
              <a:prstGeom prst="rect">
                <a:avLst/>
              </a:prstGeom>
              <a:noFill/>
            </p:spPr>
            <p:txBody>
              <a:bodyPr wrap="square" rtlCol="0" anchor="t">
                <a:spAutoFit/>
              </a:bodyPr>
              <a:p>
                <a:pPr algn="ctr"/>
                <a:r>
                  <a:rPr lang="en-US" altLang="zh-CN">
                    <a:solidFill>
                      <a:srgbClr val="FF0000"/>
                    </a:solidFill>
                    <a:latin typeface="微软雅黑" panose="020B0503020204020204" pitchFamily="34" charset="-122"/>
                    <a:ea typeface="微软雅黑" panose="020B0503020204020204" pitchFamily="34" charset="-122"/>
                    <a:sym typeface="+mn-ea"/>
                  </a:rPr>
                  <a:t>诊断性检查操作</a:t>
                </a:r>
                <a:endParaRPr lang="en-US" altLang="zh-CN">
                  <a:solidFill>
                    <a:srgbClr val="FF0000"/>
                  </a:solidFill>
                  <a:latin typeface="微软雅黑" panose="020B0503020204020204" pitchFamily="34" charset="-122"/>
                  <a:ea typeface="微软雅黑" panose="020B0503020204020204" pitchFamily="34" charset="-122"/>
                  <a:sym typeface="+mn-ea"/>
                </a:endParaRPr>
              </a:p>
            </p:txBody>
          </p:sp>
        </p:grpSp>
        <p:pic>
          <p:nvPicPr>
            <p:cNvPr id="51" name="图片 50"/>
            <p:cNvPicPr>
              <a:picLocks noChangeAspect="1"/>
            </p:cNvPicPr>
            <p:nvPr/>
          </p:nvPicPr>
          <p:blipFill>
            <a:blip r:embed="rId4"/>
            <a:stretch>
              <a:fillRect/>
            </a:stretch>
          </p:blipFill>
          <p:spPr>
            <a:xfrm>
              <a:off x="9184" y="1851"/>
              <a:ext cx="3667" cy="539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sym typeface="+mn-ea"/>
              </a:rPr>
              <a:t>不作为分组规则的</a:t>
            </a:r>
            <a:r>
              <a:rPr lang="zh-CN" altLang="en-US" b="1" dirty="0">
                <a:solidFill>
                  <a:schemeClr val="bg1"/>
                </a:solidFill>
                <a:latin typeface="微软雅黑" panose="020B0503020204020204" pitchFamily="34" charset="-122"/>
                <a:ea typeface="微软雅黑" panose="020B0503020204020204" pitchFamily="34" charset="-122"/>
                <a:sym typeface="+mn-ea"/>
              </a:rPr>
              <a:t>手术操作</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901700" y="896620"/>
          <a:ext cx="7550785" cy="3662045"/>
        </p:xfrm>
        <a:graphic>
          <a:graphicData uri="http://schemas.openxmlformats.org/drawingml/2006/table">
            <a:tbl>
              <a:tblPr firstRow="1" bandRow="1">
                <a:tableStyleId>{5C22544A-7EE6-4342-B048-85BDC9FD1C3A}</a:tableStyleId>
              </a:tblPr>
              <a:tblGrid>
                <a:gridCol w="1363980"/>
                <a:gridCol w="2917190"/>
                <a:gridCol w="3269615"/>
              </a:tblGrid>
              <a:tr h="304800">
                <a:tc>
                  <a:txBody>
                    <a:bodyPr/>
                    <a:p>
                      <a:pPr algn="ctr">
                        <a:buNone/>
                      </a:pPr>
                      <a:r>
                        <a:rPr lang="zh-CN" altLang="en-US" sz="1400">
                          <a:latin typeface="微软雅黑" panose="020B0503020204020204" pitchFamily="34" charset="-122"/>
                          <a:ea typeface="微软雅黑" panose="020B0503020204020204" pitchFamily="34" charset="-122"/>
                        </a:rPr>
                        <a:t>编码范围</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p>
                      <a:pPr algn="ctr">
                        <a:buNone/>
                      </a:pPr>
                      <a:r>
                        <a:rPr lang="zh-CN" altLang="en-US" sz="1400">
                          <a:latin typeface="微软雅黑" panose="020B0503020204020204" pitchFamily="34" charset="-122"/>
                          <a:ea typeface="微软雅黑" panose="020B0503020204020204" pitchFamily="34" charset="-122"/>
                        </a:rPr>
                        <a:t>名称</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p>
                      <a:pPr algn="ctr">
                        <a:buNone/>
                      </a:pPr>
                      <a:r>
                        <a:rPr lang="zh-CN" altLang="en-US" sz="1400">
                          <a:latin typeface="微软雅黑" panose="020B0503020204020204" pitchFamily="34" charset="-122"/>
                          <a:ea typeface="微软雅黑" panose="020B0503020204020204" pitchFamily="34" charset="-122"/>
                        </a:rPr>
                        <a:t>说明</a:t>
                      </a:r>
                      <a:endParaRPr lang="zh-CN" altLang="en-US" sz="1400">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r>
              <a:tr h="47371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00.4000</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单根血管操作</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ICD-9</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编码：作为附加编码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oFill/>
                  </a:tcPr>
                </a:tc>
              </a:tr>
              <a:tr h="47371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26.1100x001</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唾液腺检查</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闭合活检，简单风险低</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36576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34.0401</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胸腔闭式引流术</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简单引流，常规操作</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36576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38.9800</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动脉其他穿刺</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清单不要求填写</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36576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41.3800x001</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骨髓穿刺术</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简单常规操作</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36576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47.1100</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腹腔镜下附带阑尾切除术</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和其他主要手术一起进行</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473075">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54.9100</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经皮腹部引流术</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简单常规操作</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r h="473710">
                <a:tc>
                  <a:txBody>
                    <a:bodyPr/>
                    <a:p>
                      <a:pPr algn="ctr">
                        <a:lnSpc>
                          <a:spcPct val="150000"/>
                        </a:lnSpc>
                        <a:buNone/>
                      </a:pPr>
                      <a:r>
                        <a:rPr lang="en-US" altLang="zh-CN" sz="1200">
                          <a:solidFill>
                            <a:schemeClr val="bg1"/>
                          </a:solidFill>
                          <a:latin typeface="微软雅黑" panose="020B0503020204020204" pitchFamily="34" charset="-122"/>
                          <a:ea typeface="微软雅黑" panose="020B0503020204020204" pitchFamily="34" charset="-122"/>
                        </a:rPr>
                        <a:t>59.9900x002</a:t>
                      </a:r>
                      <a:endParaRPr lang="en-US" altLang="zh-CN"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输尿管支架取出术</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c>
                  <a:txBody>
                    <a:bodyPr/>
                    <a:p>
                      <a:pPr algn="ctr">
                        <a:lnSpc>
                          <a:spcPct val="150000"/>
                        </a:lnSpc>
                        <a:buNone/>
                      </a:pPr>
                      <a:r>
                        <a:rPr lang="zh-CN" altLang="en-US" sz="1200">
                          <a:solidFill>
                            <a:schemeClr val="bg1"/>
                          </a:solidFill>
                          <a:latin typeface="微软雅黑" panose="020B0503020204020204" pitchFamily="34" charset="-122"/>
                          <a:ea typeface="微软雅黑" panose="020B0503020204020204" pitchFamily="34" charset="-122"/>
                        </a:rPr>
                        <a:t>简单常规操作</a:t>
                      </a:r>
                      <a:endParaRPr lang="zh-CN" altLang="en-US" sz="1200">
                        <a:solidFill>
                          <a:schemeClr val="bg1"/>
                        </a:solidFill>
                        <a:latin typeface="微软雅黑" panose="020B0503020204020204" pitchFamily="34" charset="-122"/>
                        <a:ea typeface="微软雅黑" panose="020B0503020204020204" pitchFamily="34" charset="-122"/>
                      </a:endParaRPr>
                    </a:p>
                  </a:txBody>
                  <a:tcP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a:t>
            </a:r>
            <a:r>
              <a:rPr lang="zh-CN" altLang="en-US" b="1" dirty="0">
                <a:solidFill>
                  <a:schemeClr val="bg1"/>
                </a:solidFill>
                <a:latin typeface="微软雅黑" panose="020B0503020204020204" pitchFamily="34" charset="-122"/>
                <a:ea typeface="微软雅黑" panose="020B0503020204020204" pitchFamily="34" charset="-122"/>
              </a:rPr>
              <a:t>手术操作</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75310" y="1168083"/>
            <a:ext cx="5080000" cy="306705"/>
          </a:xfrm>
          <a:prstGeom prst="rect">
            <a:avLst/>
          </a:prstGeom>
        </p:spPr>
        <p:txBody>
          <a:bodyPr>
            <a:spAutoFit/>
          </a:bodyPr>
          <a:p>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33.2400x002 :</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支气管镜下诊断性支气管肺泡灌洗 </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[BAL]</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75310" y="844550"/>
            <a:ext cx="2322830" cy="306705"/>
          </a:xfrm>
          <a:prstGeom prst="rect">
            <a:avLst/>
          </a:prstGeom>
        </p:spPr>
        <p:txBody>
          <a:bodyPr wrap="square">
            <a:spAutoFit/>
          </a:bodyPr>
          <a:p>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不作为分组规则的手术操作</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219710" y="1996440"/>
            <a:ext cx="3263900" cy="2028825"/>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083945" y="1636395"/>
            <a:ext cx="1624330" cy="337185"/>
          </a:xfrm>
          <a:prstGeom prst="rect">
            <a:avLst/>
          </a:prstGeom>
          <a:noFill/>
        </p:spPr>
        <p:txBody>
          <a:bodyPr wrap="square" rtlCol="0">
            <a:spAutoFit/>
          </a:bodyPr>
          <a:p>
            <a:pPr algn="ctr"/>
            <a:r>
              <a:rPr lang="en-US" altLang="zh-CN" sz="1600" b="1">
                <a:solidFill>
                  <a:schemeClr val="bg1"/>
                </a:solidFill>
              </a:rPr>
              <a:t>CHS-DRG1.1</a:t>
            </a:r>
            <a:endParaRPr lang="zh-CN" altLang="en-US" sz="1600" b="1">
              <a:solidFill>
                <a:schemeClr val="bg1"/>
              </a:solidFill>
            </a:endParaRPr>
          </a:p>
        </p:txBody>
      </p:sp>
      <p:sp>
        <p:nvSpPr>
          <p:cNvPr id="8" name="文本框 7"/>
          <p:cNvSpPr txBox="1"/>
          <p:nvPr/>
        </p:nvSpPr>
        <p:spPr>
          <a:xfrm>
            <a:off x="400050" y="2104390"/>
            <a:ext cx="3048000" cy="175323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DJ1 头颈、耳、鼻、咽、口其他手术</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ED1 除肺、纵隔、气管、胸壁外的其他手术</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RA2 淋巴瘤等伴其他手术</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RA4 骨髓增生性疾患或低分化肿瘤等伴其他手术</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4295140" y="1982470"/>
            <a:ext cx="1528445" cy="2028825"/>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4288790" y="1600835"/>
            <a:ext cx="1515745" cy="337185"/>
          </a:xfrm>
          <a:prstGeom prst="rect">
            <a:avLst/>
          </a:prstGeom>
          <a:noFill/>
        </p:spPr>
        <p:txBody>
          <a:bodyPr wrap="square" rtlCol="0">
            <a:spAutoFit/>
          </a:bodyPr>
          <a:p>
            <a:pPr algn="ctr"/>
            <a:r>
              <a:rPr lang="en-US" altLang="zh-CN" sz="1600" b="1">
                <a:solidFill>
                  <a:schemeClr val="bg1"/>
                </a:solidFill>
              </a:rPr>
              <a:t>CHS-DRG2.0</a:t>
            </a:r>
            <a:endParaRPr lang="zh-CN" altLang="en-US" sz="1600" b="1">
              <a:solidFill>
                <a:schemeClr val="bg1"/>
              </a:solidFill>
            </a:endParaRPr>
          </a:p>
        </p:txBody>
      </p:sp>
      <p:sp>
        <p:nvSpPr>
          <p:cNvPr id="12" name="文本框 11"/>
          <p:cNvSpPr txBox="1"/>
          <p:nvPr/>
        </p:nvSpPr>
        <p:spPr>
          <a:xfrm>
            <a:off x="4359910" y="2428875"/>
            <a:ext cx="1449070" cy="737235"/>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rPr>
              <a:t>不作为分组规则的手术操作</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3" name="右箭头 12"/>
          <p:cNvSpPr/>
          <p:nvPr/>
        </p:nvSpPr>
        <p:spPr>
          <a:xfrm>
            <a:off x="3748405" y="2644775"/>
            <a:ext cx="287655" cy="215900"/>
          </a:xfrm>
          <a:prstGeom prst="rightArrow">
            <a:avLst/>
          </a:prstGeom>
          <a:solidFill>
            <a:srgbClr val="0065B0"/>
          </a:solid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6299835" y="1384300"/>
            <a:ext cx="2600960" cy="3322955"/>
          </a:xfrm>
          <a:prstGeom prst="rect">
            <a:avLst/>
          </a:prstGeom>
          <a:noFill/>
        </p:spPr>
        <p:txBody>
          <a:bodyPr wrap="square" rtlCol="0" anchor="t">
            <a:spAutoFit/>
          </a:bodyPr>
          <a:p>
            <a:pPr indent="0" fontAlgn="auto">
              <a:lnSpc>
                <a:spcPct val="150000"/>
              </a:lnSpc>
            </a:pPr>
            <a:r>
              <a:rPr lang="zh-CN" altLang="en-US" sz="1400">
                <a:solidFill>
                  <a:schemeClr val="bg1"/>
                </a:solidFill>
              </a:rPr>
              <a:t>03.3101	</a:t>
            </a:r>
            <a:r>
              <a:rPr lang="en-US" altLang="zh-CN" sz="1400">
                <a:solidFill>
                  <a:schemeClr val="bg1"/>
                </a:solidFill>
              </a:rPr>
              <a:t> </a:t>
            </a:r>
            <a:r>
              <a:rPr lang="zh-CN" altLang="en-US" sz="1400">
                <a:solidFill>
                  <a:schemeClr val="bg1"/>
                </a:solidFill>
              </a:rPr>
              <a:t>腰椎</a:t>
            </a:r>
            <a:r>
              <a:rPr lang="zh-CN" altLang="en-US" sz="1400" b="1">
                <a:solidFill>
                  <a:schemeClr val="bg1"/>
                </a:solidFill>
              </a:rPr>
              <a:t>穿刺</a:t>
            </a:r>
            <a:r>
              <a:rPr lang="zh-CN" altLang="en-US" sz="1400">
                <a:solidFill>
                  <a:schemeClr val="bg1"/>
                </a:solidFill>
              </a:rPr>
              <a:t>术</a:t>
            </a:r>
            <a:endParaRPr lang="zh-CN" altLang="en-US" sz="1400">
              <a:solidFill>
                <a:schemeClr val="bg1"/>
              </a:solidFill>
            </a:endParaRPr>
          </a:p>
          <a:p>
            <a:pPr indent="0" fontAlgn="auto">
              <a:lnSpc>
                <a:spcPct val="150000"/>
              </a:lnSpc>
            </a:pPr>
            <a:r>
              <a:rPr lang="zh-CN" altLang="en-US" sz="1400">
                <a:solidFill>
                  <a:schemeClr val="bg1"/>
                </a:solidFill>
                <a:sym typeface="+mn-ea"/>
              </a:rPr>
              <a:t>99.2902	</a:t>
            </a:r>
            <a:r>
              <a:rPr lang="en-US" altLang="zh-CN" sz="1400">
                <a:solidFill>
                  <a:schemeClr val="bg1"/>
                </a:solidFill>
                <a:sym typeface="+mn-ea"/>
              </a:rPr>
              <a:t> </a:t>
            </a:r>
            <a:r>
              <a:rPr lang="zh-CN" altLang="en-US" sz="1400">
                <a:solidFill>
                  <a:schemeClr val="bg1"/>
                </a:solidFill>
                <a:sym typeface="+mn-ea"/>
              </a:rPr>
              <a:t>穴位注射</a:t>
            </a:r>
            <a:endParaRPr lang="zh-CN" altLang="en-US" sz="1400">
              <a:solidFill>
                <a:schemeClr val="bg1"/>
              </a:solidFill>
            </a:endParaRPr>
          </a:p>
          <a:p>
            <a:pPr indent="0" fontAlgn="auto">
              <a:lnSpc>
                <a:spcPct val="150000"/>
              </a:lnSpc>
            </a:pPr>
            <a:r>
              <a:rPr lang="zh-CN" altLang="en-US" sz="1400">
                <a:solidFill>
                  <a:schemeClr val="bg1"/>
                </a:solidFill>
              </a:rPr>
              <a:t>34.0401	</a:t>
            </a:r>
            <a:r>
              <a:rPr lang="en-US" altLang="zh-CN" sz="1400">
                <a:solidFill>
                  <a:schemeClr val="bg1"/>
                </a:solidFill>
              </a:rPr>
              <a:t> </a:t>
            </a:r>
            <a:r>
              <a:rPr lang="zh-CN" altLang="en-US" sz="1400">
                <a:solidFill>
                  <a:schemeClr val="bg1"/>
                </a:solidFill>
              </a:rPr>
              <a:t>胸腔闭式引流术</a:t>
            </a:r>
            <a:endParaRPr lang="zh-CN" altLang="en-US" sz="1400">
              <a:solidFill>
                <a:schemeClr val="bg1"/>
              </a:solidFill>
            </a:endParaRPr>
          </a:p>
          <a:p>
            <a:pPr indent="0" fontAlgn="auto">
              <a:lnSpc>
                <a:spcPct val="150000"/>
              </a:lnSpc>
            </a:pPr>
            <a:r>
              <a:rPr lang="zh-CN" altLang="en-US" sz="1400">
                <a:solidFill>
                  <a:schemeClr val="bg1"/>
                </a:solidFill>
              </a:rPr>
              <a:t>31.4201	</a:t>
            </a:r>
            <a:r>
              <a:rPr lang="en-US" altLang="zh-CN" sz="1400">
                <a:solidFill>
                  <a:schemeClr val="bg1"/>
                </a:solidFill>
              </a:rPr>
              <a:t> </a:t>
            </a:r>
            <a:r>
              <a:rPr lang="zh-CN" altLang="en-US" sz="1400">
                <a:solidFill>
                  <a:schemeClr val="bg1"/>
                </a:solidFill>
              </a:rPr>
              <a:t>喉镜检查</a:t>
            </a:r>
            <a:endParaRPr lang="zh-CN" altLang="en-US" sz="1400">
              <a:solidFill>
                <a:schemeClr val="bg1"/>
              </a:solidFill>
            </a:endParaRPr>
          </a:p>
          <a:p>
            <a:pPr indent="0" fontAlgn="auto">
              <a:lnSpc>
                <a:spcPct val="150000"/>
              </a:lnSpc>
            </a:pPr>
            <a:r>
              <a:rPr lang="zh-CN" altLang="en-US" sz="1400">
                <a:solidFill>
                  <a:schemeClr val="bg1"/>
                </a:solidFill>
              </a:rPr>
              <a:t>38.9900x002</a:t>
            </a:r>
            <a:r>
              <a:rPr lang="en-US" altLang="zh-CN" sz="1400">
                <a:solidFill>
                  <a:schemeClr val="bg1"/>
                </a:solidFill>
              </a:rPr>
              <a:t> </a:t>
            </a:r>
            <a:r>
              <a:rPr lang="zh-CN" altLang="en-US" sz="1400">
                <a:solidFill>
                  <a:schemeClr val="bg1"/>
                </a:solidFill>
              </a:rPr>
              <a:t>静脉穿刺术</a:t>
            </a:r>
            <a:endParaRPr lang="zh-CN" altLang="en-US" sz="1400">
              <a:solidFill>
                <a:schemeClr val="bg1"/>
              </a:solidFill>
            </a:endParaRPr>
          </a:p>
          <a:p>
            <a:pPr indent="0" fontAlgn="auto">
              <a:lnSpc>
                <a:spcPct val="150000"/>
              </a:lnSpc>
            </a:pPr>
            <a:r>
              <a:rPr lang="zh-CN" altLang="en-US" sz="1400">
                <a:solidFill>
                  <a:schemeClr val="bg1"/>
                </a:solidFill>
              </a:rPr>
              <a:t>33.2700x001</a:t>
            </a:r>
            <a:r>
              <a:rPr lang="en-US" altLang="zh-CN" sz="1400">
                <a:solidFill>
                  <a:schemeClr val="bg1"/>
                </a:solidFill>
              </a:rPr>
              <a:t> </a:t>
            </a:r>
            <a:r>
              <a:rPr lang="zh-CN" altLang="en-US" sz="1400">
                <a:solidFill>
                  <a:schemeClr val="bg1"/>
                </a:solidFill>
              </a:rPr>
              <a:t>支气管镜下肺活检</a:t>
            </a:r>
            <a:endParaRPr lang="zh-CN" altLang="en-US" sz="1400">
              <a:solidFill>
                <a:schemeClr val="bg1"/>
              </a:solidFill>
            </a:endParaRPr>
          </a:p>
          <a:p>
            <a:pPr indent="0" fontAlgn="auto">
              <a:lnSpc>
                <a:spcPct val="150000"/>
              </a:lnSpc>
            </a:pPr>
            <a:r>
              <a:rPr lang="zh-CN" altLang="en-US" sz="1400">
                <a:solidFill>
                  <a:schemeClr val="bg1"/>
                </a:solidFill>
              </a:rPr>
              <a:t>38.9300x702</a:t>
            </a:r>
            <a:r>
              <a:rPr lang="en-US" altLang="zh-CN" sz="1400">
                <a:solidFill>
                  <a:schemeClr val="bg1"/>
                </a:solidFill>
              </a:rPr>
              <a:t> </a:t>
            </a:r>
            <a:r>
              <a:rPr lang="zh-CN" altLang="en-US" sz="1400">
                <a:solidFill>
                  <a:schemeClr val="bg1"/>
                </a:solidFill>
              </a:rPr>
              <a:t>肾静脉插管术</a:t>
            </a:r>
            <a:endParaRPr lang="zh-CN" altLang="en-US" sz="1400">
              <a:solidFill>
                <a:schemeClr val="bg1"/>
              </a:solidFill>
            </a:endParaRPr>
          </a:p>
          <a:p>
            <a:pPr indent="0" fontAlgn="auto">
              <a:lnSpc>
                <a:spcPct val="150000"/>
              </a:lnSpc>
            </a:pPr>
            <a:r>
              <a:rPr lang="zh-CN" altLang="en-US" sz="1400">
                <a:solidFill>
                  <a:schemeClr val="bg1"/>
                </a:solidFill>
              </a:rPr>
              <a:t>85.9100	</a:t>
            </a:r>
            <a:r>
              <a:rPr lang="en-US" altLang="zh-CN" sz="1400">
                <a:solidFill>
                  <a:schemeClr val="bg1"/>
                </a:solidFill>
              </a:rPr>
              <a:t> </a:t>
            </a:r>
            <a:r>
              <a:rPr lang="zh-CN" altLang="en-US" sz="1400">
                <a:solidFill>
                  <a:schemeClr val="bg1"/>
                </a:solidFill>
              </a:rPr>
              <a:t>乳房抽吸术</a:t>
            </a:r>
            <a:endParaRPr lang="zh-CN" altLang="en-US" sz="1400">
              <a:solidFill>
                <a:schemeClr val="bg1"/>
              </a:solidFill>
            </a:endParaRPr>
          </a:p>
          <a:p>
            <a:pPr indent="0" fontAlgn="auto">
              <a:lnSpc>
                <a:spcPct val="150000"/>
              </a:lnSpc>
            </a:pPr>
            <a:r>
              <a:rPr lang="en-US" altLang="zh-CN" sz="1400">
                <a:solidFill>
                  <a:schemeClr val="bg1"/>
                </a:solidFill>
              </a:rPr>
              <a:t>... ...</a:t>
            </a:r>
            <a:endParaRPr lang="en-US" altLang="zh-CN" sz="1400">
              <a:solidFill>
                <a:schemeClr val="bg1"/>
              </a:solidFill>
            </a:endParaRPr>
          </a:p>
          <a:p>
            <a:pPr indent="0" fontAlgn="auto">
              <a:lnSpc>
                <a:spcPct val="150000"/>
              </a:lnSpc>
            </a:pPr>
            <a:r>
              <a:rPr lang="zh-CN" altLang="en-US" sz="1400">
                <a:solidFill>
                  <a:schemeClr val="bg1"/>
                </a:solidFill>
              </a:rPr>
              <a:t>共计</a:t>
            </a:r>
            <a:r>
              <a:rPr lang="en-US" altLang="zh-CN" sz="1400">
                <a:solidFill>
                  <a:schemeClr val="bg1"/>
                </a:solidFill>
              </a:rPr>
              <a:t>301</a:t>
            </a:r>
            <a:r>
              <a:rPr lang="zh-CN" altLang="en-US" sz="1400">
                <a:solidFill>
                  <a:schemeClr val="bg1"/>
                </a:solidFill>
              </a:rPr>
              <a:t>个操作</a:t>
            </a:r>
            <a:r>
              <a:rPr lang="zh-CN" altLang="en-US" sz="1400">
                <a:solidFill>
                  <a:schemeClr val="bg1"/>
                </a:solidFill>
              </a:rPr>
              <a:t>手术</a:t>
            </a:r>
            <a:endParaRPr lang="zh-CN" altLang="en-US" sz="1400">
              <a:solidFill>
                <a:schemeClr val="bg1"/>
              </a:solidFill>
            </a:endParaRPr>
          </a:p>
        </p:txBody>
      </p:sp>
      <p:cxnSp>
        <p:nvCxnSpPr>
          <p:cNvPr id="15" name="直接连接符 14"/>
          <p:cNvCxnSpPr/>
          <p:nvPr/>
        </p:nvCxnSpPr>
        <p:spPr>
          <a:xfrm>
            <a:off x="6116955" y="647700"/>
            <a:ext cx="3175" cy="4084955"/>
          </a:xfrm>
          <a:prstGeom prst="line">
            <a:avLst/>
          </a:prstGeom>
          <a:ln>
            <a:solidFill>
              <a:srgbClr val="0297AE"/>
            </a:solidFill>
          </a:ln>
        </p:spPr>
        <p:style>
          <a:lnRef idx="2">
            <a:schemeClr val="accent1"/>
          </a:lnRef>
          <a:fillRef idx="0">
            <a:srgbClr val="FFFFFF"/>
          </a:fillRef>
          <a:effectRef idx="0">
            <a:srgbClr val="FFFFFF"/>
          </a:effectRef>
          <a:fontRef idx="minor">
            <a:schemeClr val="tx1"/>
          </a:fontRef>
        </p:style>
      </p:cxnSp>
      <p:sp>
        <p:nvSpPr>
          <p:cNvPr id="26" name="文本框 25"/>
          <p:cNvSpPr txBox="1"/>
          <p:nvPr/>
        </p:nvSpPr>
        <p:spPr>
          <a:xfrm>
            <a:off x="6228080" y="765175"/>
            <a:ext cx="2870200" cy="583565"/>
          </a:xfrm>
          <a:prstGeom prst="rect">
            <a:avLst/>
          </a:prstGeom>
          <a:solidFill>
            <a:srgbClr val="0065B0"/>
          </a:solidFill>
          <a:ln>
            <a:noFill/>
          </a:ln>
        </p:spPr>
        <p:txBody>
          <a:bodyPr wrap="square" rtlCol="0">
            <a:spAutoFit/>
          </a:bodyPr>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能入组而</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纳入不作为分组规则的手术操作</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44260" y="3969152"/>
            <a:ext cx="90105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1"/>
            </p:custDataLst>
          </p:nvPr>
        </p:nvGrpSpPr>
        <p:grpSpPr>
          <a:xfrm>
            <a:off x="431165" y="1024255"/>
            <a:ext cx="2364105" cy="2736215"/>
            <a:chOff x="679" y="1613"/>
            <a:chExt cx="3723" cy="4309"/>
          </a:xfrm>
        </p:grpSpPr>
        <p:sp>
          <p:nvSpPr>
            <p:cNvPr id="3" name="矩形 2"/>
            <p:cNvSpPr/>
            <p:nvPr>
              <p:custDataLst>
                <p:tags r:id="rId2"/>
              </p:custDataLst>
            </p:nvPr>
          </p:nvSpPr>
          <p:spPr>
            <a:xfrm>
              <a:off x="679" y="2293"/>
              <a:ext cx="3723" cy="3629"/>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custDataLst>
                <p:tags r:id="rId3"/>
              </p:custDataLst>
            </p:nvPr>
          </p:nvSpPr>
          <p:spPr>
            <a:xfrm>
              <a:off x="1898" y="1613"/>
              <a:ext cx="2503" cy="531"/>
            </a:xfrm>
            <a:prstGeom prst="rect">
              <a:avLst/>
            </a:prstGeom>
            <a:noFill/>
            <a:ln>
              <a:solidFill>
                <a:srgbClr val="0065B0"/>
              </a:solidFill>
            </a:ln>
          </p:spPr>
          <p:txBody>
            <a:bodyPr wrap="square" rtlCol="0">
              <a:spAutoFit/>
            </a:bodyPr>
            <a:p>
              <a:pPr algn="ct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的差异</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4"/>
              </p:custDataLst>
            </p:nvPr>
          </p:nvSpPr>
          <p:spPr>
            <a:xfrm>
              <a:off x="679" y="1613"/>
              <a:ext cx="1219" cy="531"/>
            </a:xfrm>
            <a:prstGeom prst="rect">
              <a:avLst/>
            </a:prstGeom>
            <a:solidFill>
              <a:srgbClr val="0065B0"/>
            </a:solidFill>
            <a:ln>
              <a:solidFill>
                <a:srgbClr val="0065B0"/>
              </a:solidFill>
            </a:ln>
          </p:spPr>
          <p:txBody>
            <a:bodyPr wrap="square" rtlCol="0">
              <a:spAutoFit/>
            </a:bodyPr>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Part1</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custDataLst>
              <p:tags r:id="rId5"/>
            </p:custDataLst>
          </p:nvPr>
        </p:nvGrpSpPr>
        <p:grpSpPr>
          <a:xfrm>
            <a:off x="3131820" y="1024255"/>
            <a:ext cx="2364740" cy="2736215"/>
            <a:chOff x="679" y="1613"/>
            <a:chExt cx="3724" cy="4309"/>
          </a:xfrm>
        </p:grpSpPr>
        <p:sp>
          <p:nvSpPr>
            <p:cNvPr id="14" name="矩形 13"/>
            <p:cNvSpPr/>
            <p:nvPr>
              <p:custDataLst>
                <p:tags r:id="rId6"/>
              </p:custDataLst>
            </p:nvPr>
          </p:nvSpPr>
          <p:spPr>
            <a:xfrm>
              <a:off x="679" y="2293"/>
              <a:ext cx="3723" cy="3629"/>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custDataLst>
                <p:tags r:id="rId7"/>
              </p:custDataLst>
            </p:nvPr>
          </p:nvSpPr>
          <p:spPr>
            <a:xfrm>
              <a:off x="1898" y="1613"/>
              <a:ext cx="2505" cy="531"/>
            </a:xfrm>
            <a:prstGeom prst="rect">
              <a:avLst/>
            </a:prstGeom>
            <a:noFill/>
            <a:ln>
              <a:solidFill>
                <a:srgbClr val="0065B0"/>
              </a:solidFill>
            </a:ln>
          </p:spPr>
          <p:txBody>
            <a:bodyPr wrap="square" rtlCol="0">
              <a:spAutoFit/>
            </a:bodyPr>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学科入组</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分析</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custDataLst>
                <p:tags r:id="rId8"/>
              </p:custDataLst>
            </p:nvPr>
          </p:nvSpPr>
          <p:spPr>
            <a:xfrm>
              <a:off x="679" y="1613"/>
              <a:ext cx="1219" cy="531"/>
            </a:xfrm>
            <a:prstGeom prst="rect">
              <a:avLst/>
            </a:prstGeom>
            <a:solidFill>
              <a:srgbClr val="0065B0"/>
            </a:solidFill>
            <a:ln>
              <a:solidFill>
                <a:srgbClr val="0065B0"/>
              </a:solidFill>
            </a:ln>
          </p:spPr>
          <p:txBody>
            <a:bodyPr wrap="square" rtlCol="0">
              <a:spAutoFit/>
            </a:bodyPr>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Part2</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1" name="文本框 20"/>
          <p:cNvSpPr txBox="1"/>
          <p:nvPr>
            <p:custDataLst>
              <p:tags r:id="rId9"/>
            </p:custDataLst>
          </p:nvPr>
        </p:nvSpPr>
        <p:spPr>
          <a:xfrm>
            <a:off x="613410" y="1664970"/>
            <a:ext cx="1971675" cy="166052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入组流程介绍</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对比分析</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分组规范特点</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Arial" panose="020B0604020202020204" pitchFamily="34" charset="0"/>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10"/>
            </p:custDataLst>
          </p:nvPr>
        </p:nvSpPr>
        <p:spPr>
          <a:xfrm>
            <a:off x="3328035" y="1636395"/>
            <a:ext cx="1971675" cy="1983740"/>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MDCA</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MDCB</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MDCC</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中医优势病种</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分析</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Arial" panose="020B0604020202020204" pitchFamily="34" charset="0"/>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合 22"/>
          <p:cNvGrpSpPr/>
          <p:nvPr>
            <p:custDataLst>
              <p:tags r:id="rId11"/>
            </p:custDataLst>
          </p:nvPr>
        </p:nvGrpSpPr>
        <p:grpSpPr>
          <a:xfrm>
            <a:off x="5939790" y="1024255"/>
            <a:ext cx="2364740" cy="2736215"/>
            <a:chOff x="679" y="1613"/>
            <a:chExt cx="3724" cy="4309"/>
          </a:xfrm>
        </p:grpSpPr>
        <p:sp>
          <p:nvSpPr>
            <p:cNvPr id="24" name="矩形 23"/>
            <p:cNvSpPr/>
            <p:nvPr>
              <p:custDataLst>
                <p:tags r:id="rId12"/>
              </p:custDataLst>
            </p:nvPr>
          </p:nvSpPr>
          <p:spPr>
            <a:xfrm>
              <a:off x="679" y="2293"/>
              <a:ext cx="3723" cy="3629"/>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custDataLst>
                <p:tags r:id="rId13"/>
              </p:custDataLst>
            </p:nvPr>
          </p:nvSpPr>
          <p:spPr>
            <a:xfrm>
              <a:off x="1898" y="1613"/>
              <a:ext cx="2505" cy="531"/>
            </a:xfrm>
            <a:prstGeom prst="rect">
              <a:avLst/>
            </a:prstGeom>
            <a:noFill/>
            <a:ln>
              <a:solidFill>
                <a:srgbClr val="0065B0"/>
              </a:solidFill>
            </a:ln>
          </p:spPr>
          <p:txBody>
            <a:bodyPr wrap="square" rtlCol="0">
              <a:spAutoFit/>
            </a:bodyPr>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医院关注</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重点</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custDataLst>
                <p:tags r:id="rId14"/>
              </p:custDataLst>
            </p:nvPr>
          </p:nvSpPr>
          <p:spPr>
            <a:xfrm>
              <a:off x="679" y="1613"/>
              <a:ext cx="1219" cy="531"/>
            </a:xfrm>
            <a:prstGeom prst="rect">
              <a:avLst/>
            </a:prstGeom>
            <a:solidFill>
              <a:srgbClr val="0065B0"/>
            </a:solidFill>
            <a:ln>
              <a:solidFill>
                <a:srgbClr val="0065B0"/>
              </a:solidFill>
            </a:ln>
          </p:spPr>
          <p:txBody>
            <a:bodyPr wrap="square" rtlCol="0">
              <a:spAutoFit/>
            </a:bodyPr>
            <a:p>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Part3</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 name="文本框 26"/>
          <p:cNvSpPr txBox="1"/>
          <p:nvPr>
            <p:custDataLst>
              <p:tags r:id="rId15"/>
            </p:custDataLst>
          </p:nvPr>
        </p:nvSpPr>
        <p:spPr>
          <a:xfrm>
            <a:off x="6136005" y="1636395"/>
            <a:ext cx="1971675" cy="133794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常见入组情况</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调整</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Arial" panose="020B0604020202020204" pitchFamily="34" charset="0"/>
              <a:buNone/>
            </a:pP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Arial" panose="020B0604020202020204" pitchFamily="34" charset="0"/>
              <a:buNone/>
            </a:pP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Arial" panose="020B0604020202020204" pitchFamily="34" charset="0"/>
              <a:buNone/>
            </a:pP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（一）</a:t>
            </a:r>
            <a:r>
              <a:rPr lang="en-US" altLang="zh-CN" b="1" dirty="0">
                <a:solidFill>
                  <a:schemeClr val="bg1"/>
                </a:solidFill>
                <a:latin typeface="微软雅黑" panose="020B0503020204020204" pitchFamily="34" charset="-122"/>
                <a:ea typeface="微软雅黑" panose="020B0503020204020204" pitchFamily="34" charset="-122"/>
              </a:rPr>
              <a:t>不作为分组规则的疾病诊断和手术操作</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descr="7b0a202020202262756c6c6574223a20227b5c2263617465676f727949645c223a5c225c222c5c2274656d706c61746549645c223a32303233313538317d220a7d0a"/>
          <p:cNvSpPr txBox="1"/>
          <p:nvPr/>
        </p:nvSpPr>
        <p:spPr>
          <a:xfrm>
            <a:off x="683895" y="845820"/>
            <a:ext cx="7226935" cy="318135"/>
          </a:xfrm>
          <a:prstGeom prst="rect">
            <a:avLst/>
          </a:prstGeom>
          <a:noFill/>
        </p:spPr>
        <p:txBody>
          <a:bodyPr wrap="square" rtlCol="0">
            <a:noAutofit/>
          </a:bodyPr>
          <a:p>
            <a:r>
              <a:rPr lang="zh-CN" sz="1600" b="1">
                <a:solidFill>
                  <a:schemeClr val="bg1"/>
                </a:solidFill>
                <a:latin typeface="微软雅黑" panose="020B0503020204020204" pitchFamily="34" charset="-122"/>
                <a:ea typeface="微软雅黑" panose="020B0503020204020204" pitchFamily="34" charset="-122"/>
              </a:rPr>
              <a:t>注意事项</a:t>
            </a:r>
            <a:r>
              <a:rPr lang="zh-CN" altLang="en-US" sz="1600" b="1">
                <a:solidFill>
                  <a:schemeClr val="bg1"/>
                </a:solidFill>
                <a:latin typeface="微软雅黑" panose="020B0503020204020204" pitchFamily="34" charset="-122"/>
                <a:ea typeface="微软雅黑" panose="020B0503020204020204" pitchFamily="34" charset="-122"/>
              </a:rPr>
              <a:t>：</a:t>
            </a:r>
            <a:endParaRPr lang="zh-CN" altLang="en-US" sz="1600" b="1">
              <a:solidFill>
                <a:schemeClr val="bg1"/>
              </a:solidFill>
              <a:latin typeface="微软雅黑" panose="020B0503020204020204" pitchFamily="34" charset="-122"/>
              <a:ea typeface="微软雅黑" panose="020B0503020204020204" pitchFamily="34" charset="-122"/>
            </a:endParaRPr>
          </a:p>
          <a:p>
            <a:r>
              <a:rPr lang="en-US" altLang="zh-CN" sz="1600" b="1">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360045" y="845820"/>
            <a:ext cx="324000" cy="324000"/>
          </a:xfrm>
          <a:prstGeom prst="rect">
            <a:avLst/>
          </a:prstGeom>
        </p:spPr>
      </p:pic>
      <p:sp>
        <p:nvSpPr>
          <p:cNvPr id="4" name="文本框 3" descr="7b0a202020202262756c6c6574223a20227b5c2263617465676f727949645c223a5c225c222c5c2274656d706c61746549645c223a32303233313538317d220a7d0a"/>
          <p:cNvSpPr txBox="1"/>
          <p:nvPr/>
        </p:nvSpPr>
        <p:spPr>
          <a:xfrm>
            <a:off x="683260" y="1168400"/>
            <a:ext cx="8459470" cy="815340"/>
          </a:xfrm>
          <a:prstGeom prst="rect">
            <a:avLst/>
          </a:prstGeom>
          <a:noFill/>
        </p:spPr>
        <p:txBody>
          <a:bodyPr wrap="square" rtlCol="0">
            <a:noAutofit/>
          </a:bodyPr>
          <a:p>
            <a:pPr indent="0">
              <a:buFont typeface="Wingdings" panose="05000000000000000000" charset="0"/>
              <a:buNone/>
            </a:pPr>
            <a:r>
              <a:rPr sz="1200">
                <a:solidFill>
                  <a:schemeClr val="bg1"/>
                </a:solidFill>
                <a:latin typeface="微软雅黑" panose="020B0503020204020204" pitchFamily="34" charset="-122"/>
                <a:ea typeface="微软雅黑" panose="020B0503020204020204" pitchFamily="34" charset="-122"/>
                <a:sym typeface="+mn-ea"/>
              </a:rPr>
              <a:t>不作为入组规则的疾病诊断包含了20个严重合并症或并发症（MCC）和14个一般合并症或并发症（CC）</a:t>
            </a:r>
            <a:r>
              <a:rPr sz="1400">
                <a:solidFill>
                  <a:schemeClr val="bg1"/>
                </a:solidFill>
                <a:latin typeface="微软雅黑" panose="020B0503020204020204" pitchFamily="34" charset="-122"/>
                <a:ea typeface="微软雅黑" panose="020B0503020204020204" pitchFamily="34" charset="-122"/>
                <a:sym typeface="+mn-ea"/>
              </a:rPr>
              <a:t>。</a:t>
            </a:r>
            <a:endParaRPr sz="1400">
              <a:solidFill>
                <a:schemeClr val="bg1"/>
              </a:solidFill>
              <a:latin typeface="微软雅黑" panose="020B0503020204020204" pitchFamily="34" charset="-122"/>
              <a:ea typeface="微软雅黑" panose="020B0503020204020204" pitchFamily="34" charset="-122"/>
              <a:sym typeface="+mn-ea"/>
            </a:endParaRPr>
          </a:p>
          <a:p>
            <a:pPr indent="0">
              <a:buFont typeface="Wingdings" panose="05000000000000000000" charset="0"/>
              <a:buBlip>
                <a:blip r:embed="rId2"/>
              </a:buBlip>
            </a:pPr>
            <a:r>
              <a:rPr lang="en-US" sz="1000">
                <a:solidFill>
                  <a:schemeClr val="bg1"/>
                </a:solidFill>
                <a:latin typeface="微软雅黑" panose="020B0503020204020204" pitchFamily="34" charset="-122"/>
                <a:ea typeface="微软雅黑" panose="020B0503020204020204" pitchFamily="34" charset="-122"/>
                <a:sym typeface="+mn-ea"/>
              </a:rPr>
              <a:t> </a:t>
            </a:r>
            <a:r>
              <a:rPr sz="1000">
                <a:solidFill>
                  <a:schemeClr val="bg1"/>
                </a:solidFill>
                <a:latin typeface="微软雅黑" panose="020B0503020204020204" pitchFamily="34" charset="-122"/>
                <a:ea typeface="微软雅黑" panose="020B0503020204020204" pitchFamily="34" charset="-122"/>
                <a:sym typeface="+mn-ea"/>
              </a:rPr>
              <a:t>不入组诊断编码仅不作为MDC和ADRG入组判断的编码，但仍可能用来判断CC/MCC</a:t>
            </a:r>
            <a:r>
              <a:rPr lang="zh-CN" sz="1000">
                <a:solidFill>
                  <a:schemeClr val="bg1"/>
                </a:solidFill>
                <a:latin typeface="微软雅黑" panose="020B0503020204020204" pitchFamily="34" charset="-122"/>
                <a:ea typeface="微软雅黑" panose="020B0503020204020204" pitchFamily="34" charset="-122"/>
                <a:sym typeface="+mn-ea"/>
              </a:rPr>
              <a:t>，</a:t>
            </a:r>
            <a:r>
              <a:rPr sz="1000">
                <a:solidFill>
                  <a:schemeClr val="bg1"/>
                </a:solidFill>
                <a:latin typeface="微软雅黑" panose="020B0503020204020204" pitchFamily="34" charset="-122"/>
                <a:ea typeface="微软雅黑" panose="020B0503020204020204" pitchFamily="34" charset="-122"/>
                <a:sym typeface="+mn-ea"/>
              </a:rPr>
              <a:t>符合清单填写规范的仍作为其他诊断填报；</a:t>
            </a:r>
            <a:endParaRPr sz="1000">
              <a:solidFill>
                <a:schemeClr val="bg1"/>
              </a:solidFill>
              <a:latin typeface="微软雅黑" panose="020B0503020204020204" pitchFamily="34" charset="-122"/>
              <a:ea typeface="微软雅黑" panose="020B0503020204020204" pitchFamily="34" charset="-122"/>
              <a:sym typeface="+mn-ea"/>
            </a:endParaRPr>
          </a:p>
          <a:p>
            <a:pPr indent="0">
              <a:buFont typeface="Wingdings" panose="05000000000000000000" charset="0"/>
              <a:buBlip>
                <a:blip r:embed="rId2"/>
              </a:buBlip>
            </a:pPr>
            <a:r>
              <a:rPr lang="en-US" sz="1000">
                <a:solidFill>
                  <a:schemeClr val="bg1"/>
                </a:solidFill>
                <a:latin typeface="微软雅黑" panose="020B0503020204020204" pitchFamily="34" charset="-122"/>
                <a:ea typeface="微软雅黑" panose="020B0503020204020204" pitchFamily="34" charset="-122"/>
                <a:sym typeface="+mn-ea"/>
              </a:rPr>
              <a:t> </a:t>
            </a:r>
            <a:r>
              <a:rPr sz="1000">
                <a:solidFill>
                  <a:schemeClr val="bg1"/>
                </a:solidFill>
                <a:latin typeface="微软雅黑" panose="020B0503020204020204" pitchFamily="34" charset="-122"/>
                <a:ea typeface="微软雅黑" panose="020B0503020204020204" pitchFamily="34" charset="-122"/>
                <a:sym typeface="+mn-ea"/>
              </a:rPr>
              <a:t>不入组手术仅不作为ADRG入组判断，符合清单填写规范的仍需填报；</a:t>
            </a:r>
            <a:endParaRPr sz="1000">
              <a:solidFill>
                <a:schemeClr val="bg1"/>
              </a:solidFill>
              <a:latin typeface="微软雅黑" panose="020B0503020204020204" pitchFamily="34" charset="-122"/>
              <a:ea typeface="微软雅黑" panose="020B0503020204020204" pitchFamily="34" charset="-122"/>
              <a:sym typeface="+mn-ea"/>
            </a:endParaRPr>
          </a:p>
          <a:p>
            <a:pPr indent="0">
              <a:buFont typeface="Wingdings" panose="05000000000000000000" charset="0"/>
              <a:buBlip>
                <a:blip r:embed="rId2"/>
              </a:buBlip>
            </a:pPr>
            <a:r>
              <a:rPr lang="en-US" sz="1000">
                <a:solidFill>
                  <a:schemeClr val="bg1"/>
                </a:solidFill>
                <a:latin typeface="微软雅黑" panose="020B0503020204020204" pitchFamily="34" charset="-122"/>
                <a:ea typeface="微软雅黑" panose="020B0503020204020204" pitchFamily="34" charset="-122"/>
                <a:sym typeface="+mn-ea"/>
              </a:rPr>
              <a:t> </a:t>
            </a:r>
            <a:r>
              <a:rPr sz="1000">
                <a:solidFill>
                  <a:schemeClr val="bg1"/>
                </a:solidFill>
                <a:latin typeface="微软雅黑" panose="020B0503020204020204" pitchFamily="34" charset="-122"/>
                <a:ea typeface="微软雅黑" panose="020B0503020204020204" pitchFamily="34" charset="-122"/>
                <a:sym typeface="+mn-ea"/>
              </a:rPr>
              <a:t>诊断/手术医保灰码作为不入组编码，不用于编码实际，不建议使用。</a:t>
            </a:r>
            <a:r>
              <a:rPr lang="en-US" sz="1200">
                <a:solidFill>
                  <a:schemeClr val="bg1"/>
                </a:solidFill>
                <a:latin typeface="微软雅黑" panose="020B0503020204020204" pitchFamily="34" charset="-122"/>
                <a:ea typeface="微软雅黑" panose="020B0503020204020204" pitchFamily="34" charset="-122"/>
                <a:sym typeface="+mn-ea"/>
              </a:rPr>
              <a:t> </a:t>
            </a:r>
            <a:r>
              <a:rPr lang="en-US" sz="1200">
                <a:solidFill>
                  <a:srgbClr val="FF0000"/>
                </a:solidFill>
                <a:latin typeface="微软雅黑" panose="020B0503020204020204" pitchFamily="34" charset="-122"/>
                <a:ea typeface="微软雅黑" panose="020B0503020204020204" pitchFamily="34" charset="-122"/>
                <a:sym typeface="+mn-ea"/>
              </a:rPr>
              <a:t> </a:t>
            </a:r>
            <a:endParaRPr sz="1000">
              <a:solidFill>
                <a:srgbClr val="FF0000"/>
              </a:solidFill>
              <a:latin typeface="微软雅黑" panose="020B0503020204020204" pitchFamily="34" charset="-122"/>
              <a:ea typeface="微软雅黑" panose="020B0503020204020204" pitchFamily="34" charset="-122"/>
              <a:sym typeface="+mn-ea"/>
            </a:endParaRPr>
          </a:p>
          <a:p>
            <a:r>
              <a:rPr lang="en-US" altLang="zh-CN" sz="1600" b="1">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3"/>
            </p:custDataLst>
          </p:nvPr>
        </p:nvGraphicFramePr>
        <p:xfrm>
          <a:off x="823595" y="2282190"/>
          <a:ext cx="3502660" cy="2388870"/>
        </p:xfrm>
        <a:graphic>
          <a:graphicData uri="http://schemas.openxmlformats.org/drawingml/2006/table">
            <a:tbl>
              <a:tblPr firstRow="1" bandRow="1">
                <a:tableStyleId>{5C22544A-7EE6-4342-B048-85BDC9FD1C3A}</a:tableStyleId>
              </a:tblPr>
              <a:tblGrid>
                <a:gridCol w="567055"/>
                <a:gridCol w="985520"/>
                <a:gridCol w="1950085"/>
              </a:tblGrid>
              <a:tr h="217170">
                <a:tc>
                  <a:txBody>
                    <a:bodyPr/>
                    <a:p>
                      <a:pPr algn="ctr">
                        <a:buNone/>
                      </a:pPr>
                      <a:r>
                        <a:rPr lang="zh-CN" altLang="en-US" sz="800">
                          <a:latin typeface="微软雅黑" panose="020B0503020204020204" pitchFamily="34" charset="-122"/>
                          <a:ea typeface="微软雅黑" panose="020B0503020204020204" pitchFamily="34" charset="-122"/>
                        </a:rPr>
                        <a:t>序号</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诊断编码</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诊断名称</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1</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I50.900x007</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心功能</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Ⅱ</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NYHA</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2</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I50.900x008</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心功能</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III</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NYHA</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2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3</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I50.900x009</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心功能</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Ⅱ--Ⅲ</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NYHA</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4</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I50.900x010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心功能</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IV</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NYHA</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2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5</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I50.900x014</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KillipII</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6</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I50.900x015</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KillipIII</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2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7</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I50.900x016</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KillipIV</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级</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8</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P00.401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母体营养不良新生儿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9</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P00.900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胎儿和新生儿受母体情况的影响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170">
                <a:tc>
                  <a:txBody>
                    <a:bodyPr/>
                    <a:p>
                      <a:pPr algn="ctr">
                        <a:buNone/>
                      </a:pPr>
                      <a:r>
                        <a:rPr lang="en-US" altLang="zh-CN" sz="800">
                          <a:latin typeface="微软雅黑" panose="020B0503020204020204" pitchFamily="34" charset="-122"/>
                          <a:ea typeface="微软雅黑" panose="020B0503020204020204" pitchFamily="34" charset="-122"/>
                        </a:rPr>
                        <a:t>10</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P01.200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胎儿和新生儿受羊水过少的影响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bl>
          </a:graphicData>
        </a:graphic>
      </p:graphicFrame>
      <p:graphicFrame>
        <p:nvGraphicFramePr>
          <p:cNvPr id="12" name="表格 11"/>
          <p:cNvGraphicFramePr/>
          <p:nvPr>
            <p:custDataLst>
              <p:tags r:id="rId4"/>
            </p:custDataLst>
          </p:nvPr>
        </p:nvGraphicFramePr>
        <p:xfrm>
          <a:off x="4319905" y="2284730"/>
          <a:ext cx="3788410" cy="2375900"/>
        </p:xfrm>
        <a:graphic>
          <a:graphicData uri="http://schemas.openxmlformats.org/drawingml/2006/table">
            <a:tbl>
              <a:tblPr firstRow="1" bandRow="1">
                <a:tableStyleId>{5C22544A-7EE6-4342-B048-85BDC9FD1C3A}</a:tableStyleId>
              </a:tblPr>
              <a:tblGrid>
                <a:gridCol w="601345"/>
                <a:gridCol w="862965"/>
                <a:gridCol w="2324100"/>
              </a:tblGrid>
              <a:tr h="215900">
                <a:tc>
                  <a:txBody>
                    <a:bodyPr/>
                    <a:p>
                      <a:pPr algn="ctr">
                        <a:buNone/>
                      </a:pPr>
                      <a:r>
                        <a:rPr lang="zh-CN" altLang="en-US" sz="800">
                          <a:latin typeface="微软雅黑" panose="020B0503020204020204" pitchFamily="34" charset="-122"/>
                          <a:ea typeface="微软雅黑" panose="020B0503020204020204" pitchFamily="34" charset="-122"/>
                        </a:rPr>
                        <a:t>序号</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诊断编码</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诊断名称</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11</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P01.501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双胎儿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12</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P01.502</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三胎儿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13</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P02.200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胎儿和新生儿受胎盘其他形态和功能异常的影响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14</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P03.601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母体宫缩乏力新生儿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15</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P04.101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母体服抗凝药新生儿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16</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P04.102</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母体癌症化疗新生儿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17</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R65.000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传染性病因的全身炎症反应综合征不伴有器官衰竭</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18</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R65.100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传染性病因的全身炎症反应综合征伴有器官衰竭</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19</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R65.101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重症脓毒症</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000">
                <a:tc>
                  <a:txBody>
                    <a:bodyPr/>
                    <a:p>
                      <a:pPr algn="ctr">
                        <a:buNone/>
                      </a:pPr>
                      <a:r>
                        <a:rPr lang="en-US" altLang="zh-CN" sz="800">
                          <a:latin typeface="微软雅黑" panose="020B0503020204020204" pitchFamily="34" charset="-122"/>
                          <a:ea typeface="微软雅黑" panose="020B0503020204020204" pitchFamily="34" charset="-122"/>
                        </a:rPr>
                        <a:t>20</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R65.301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非感染性多器官功能障碍综合征（</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MODS</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bl>
          </a:graphicData>
        </a:graphic>
      </p:graphicFrame>
      <p:graphicFrame>
        <p:nvGraphicFramePr>
          <p:cNvPr id="13" name="表格 12"/>
          <p:cNvGraphicFramePr/>
          <p:nvPr>
            <p:custDataLst>
              <p:tags r:id="rId5"/>
            </p:custDataLst>
          </p:nvPr>
        </p:nvGraphicFramePr>
        <p:xfrm>
          <a:off x="824230" y="2277110"/>
          <a:ext cx="3756025" cy="2395855"/>
        </p:xfrm>
        <a:graphic>
          <a:graphicData uri="http://schemas.openxmlformats.org/drawingml/2006/table">
            <a:tbl>
              <a:tblPr firstRow="1" bandRow="1">
                <a:tableStyleId>{5C22544A-7EE6-4342-B048-85BDC9FD1C3A}</a:tableStyleId>
              </a:tblPr>
              <a:tblGrid>
                <a:gridCol w="596265"/>
                <a:gridCol w="855345"/>
                <a:gridCol w="2304415"/>
              </a:tblGrid>
              <a:tr h="217805">
                <a:tc>
                  <a:txBody>
                    <a:bodyPr/>
                    <a:p>
                      <a:pPr algn="ctr">
                        <a:buNone/>
                      </a:pPr>
                      <a:r>
                        <a:rPr lang="zh-CN" altLang="en-US" sz="800">
                          <a:latin typeface="微软雅黑" panose="020B0503020204020204" pitchFamily="34" charset="-122"/>
                          <a:ea typeface="微软雅黑" panose="020B0503020204020204" pitchFamily="34" charset="-122"/>
                        </a:rPr>
                        <a:t>序号</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手术操作编码</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手术操作名称</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1</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P00.001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母体妊娠高血压新生儿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2</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P00.002</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母体先兆子痫新生儿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3</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P00.500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胎儿和新生儿受母体损伤的影响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4</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P00.600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胎儿和新生儿受母体手术操作的影响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5</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P01.900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胎儿和新生儿受母体妊娠并发症的影响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6</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P02.000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胎儿和新生儿受前置胎盘的影响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7</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P02.100</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胎儿和新生儿受胎盘剥离和出血的其他形式的影响</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8</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P02.300x003</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胎</a:t>
                      </a:r>
                      <a:r>
                        <a:rPr lang="en-US" altLang="zh-CN"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母输血新生儿</a:t>
                      </a:r>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9</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P02.301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新生儿双胎输血综合征</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7805">
                <a:tc>
                  <a:txBody>
                    <a:bodyPr/>
                    <a:p>
                      <a:pPr algn="ctr">
                        <a:buNone/>
                      </a:pPr>
                      <a:r>
                        <a:rPr lang="en-US" altLang="zh-CN" sz="800">
                          <a:latin typeface="微软雅黑" panose="020B0503020204020204" pitchFamily="34" charset="-122"/>
                          <a:ea typeface="微软雅黑" panose="020B0503020204020204" pitchFamily="34" charset="-122"/>
                        </a:rPr>
                        <a:t>10</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P02.701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羊膜炎新生儿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bl>
          </a:graphicData>
        </a:graphic>
      </p:graphicFrame>
      <p:graphicFrame>
        <p:nvGraphicFramePr>
          <p:cNvPr id="15" name="表格 14"/>
          <p:cNvGraphicFramePr/>
          <p:nvPr>
            <p:custDataLst>
              <p:tags r:id="rId6"/>
            </p:custDataLst>
          </p:nvPr>
        </p:nvGraphicFramePr>
        <p:xfrm>
          <a:off x="4572000" y="2284730"/>
          <a:ext cx="3536950" cy="2381885"/>
        </p:xfrm>
        <a:graphic>
          <a:graphicData uri="http://schemas.openxmlformats.org/drawingml/2006/table">
            <a:tbl>
              <a:tblPr firstRow="1" bandRow="1">
                <a:tableStyleId>{5C22544A-7EE6-4342-B048-85BDC9FD1C3A}</a:tableStyleId>
              </a:tblPr>
              <a:tblGrid>
                <a:gridCol w="823595"/>
                <a:gridCol w="1181735"/>
                <a:gridCol w="1531620"/>
              </a:tblGrid>
              <a:tr h="216535">
                <a:tc>
                  <a:txBody>
                    <a:bodyPr/>
                    <a:p>
                      <a:pPr algn="ctr">
                        <a:buNone/>
                      </a:pPr>
                      <a:r>
                        <a:rPr lang="zh-CN" altLang="en-US" sz="800">
                          <a:latin typeface="微软雅黑" panose="020B0503020204020204" pitchFamily="34" charset="-122"/>
                          <a:ea typeface="微软雅黑" panose="020B0503020204020204" pitchFamily="34" charset="-122"/>
                        </a:rPr>
                        <a:t>序号</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手术操作编码</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c>
                  <a:txBody>
                    <a:bodyPr/>
                    <a:p>
                      <a:pPr algn="ctr">
                        <a:buNone/>
                      </a:pPr>
                      <a:r>
                        <a:rPr lang="zh-CN" altLang="en-US" sz="800">
                          <a:latin typeface="微软雅黑" panose="020B0503020204020204" pitchFamily="34" charset="-122"/>
                          <a:ea typeface="微软雅黑" panose="020B0503020204020204" pitchFamily="34" charset="-122"/>
                        </a:rPr>
                        <a:t>手术操作名称</a:t>
                      </a:r>
                      <a:endParaRPr lang="zh-CN" altLang="en-US" sz="800">
                        <a:latin typeface="微软雅黑" panose="020B0503020204020204" pitchFamily="34" charset="-122"/>
                        <a:ea typeface="微软雅黑" panose="020B0503020204020204" pitchFamily="34" charset="-122"/>
                      </a:endParaRPr>
                    </a:p>
                  </a:txBody>
                  <a:tcPr anchor="ctr" anchorCtr="0">
                    <a:solidFill>
                      <a:schemeClr val="accent1">
                        <a:alpha val="97000"/>
                      </a:schemeClr>
                    </a:solidFill>
                  </a:tcPr>
                </a:tc>
              </a:tr>
              <a:tr h="216535">
                <a:tc>
                  <a:txBody>
                    <a:bodyPr/>
                    <a:p>
                      <a:pPr algn="ctr">
                        <a:buNone/>
                      </a:pPr>
                      <a:r>
                        <a:rPr lang="en-US" altLang="zh-CN" sz="800">
                          <a:latin typeface="微软雅黑" panose="020B0503020204020204" pitchFamily="34" charset="-122"/>
                          <a:ea typeface="微软雅黑" panose="020B0503020204020204" pitchFamily="34" charset="-122"/>
                        </a:rPr>
                        <a:t>11</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P03.101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头盆不称新生儿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r>
                        <a:rPr lang="en-US" altLang="zh-CN" sz="800">
                          <a:latin typeface="微软雅黑" panose="020B0503020204020204" pitchFamily="34" charset="-122"/>
                          <a:ea typeface="微软雅黑" panose="020B0503020204020204" pitchFamily="34" charset="-122"/>
                        </a:rPr>
                        <a:t>12</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P03.201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产钳助产新生儿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535">
                <a:tc>
                  <a:txBody>
                    <a:bodyPr/>
                    <a:p>
                      <a:pPr algn="ctr">
                        <a:buNone/>
                      </a:pPr>
                      <a:r>
                        <a:rPr lang="en-US" altLang="zh-CN" sz="800">
                          <a:latin typeface="微软雅黑" panose="020B0503020204020204" pitchFamily="34" charset="-122"/>
                          <a:ea typeface="微软雅黑" panose="020B0503020204020204" pitchFamily="34" charset="-122"/>
                        </a:rPr>
                        <a:t>13</a:t>
                      </a: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P03.501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急产婴儿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r>
                        <a:rPr lang="en-US" altLang="zh-CN" sz="800">
                          <a:latin typeface="微软雅黑" panose="020B0503020204020204" pitchFamily="34" charset="-122"/>
                          <a:ea typeface="微软雅黑" panose="020B0503020204020204" pitchFamily="34" charset="-122"/>
                        </a:rPr>
                        <a:t>14</a:t>
                      </a: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r>
                        <a:rPr lang="en-US" altLang="zh-CN" sz="800" b="0" i="0">
                          <a:solidFill>
                            <a:srgbClr val="000000"/>
                          </a:solidFill>
                          <a:latin typeface="微软雅黑" panose="020B0503020204020204" pitchFamily="34" charset="-122"/>
                          <a:ea typeface="微软雅黑" panose="020B0503020204020204" pitchFamily="34" charset="-122"/>
                        </a:rPr>
                        <a:t>P04.001</a:t>
                      </a:r>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r>
                        <a:rPr lang="zh-CN" altLang="en-US" sz="800" b="0" i="0">
                          <a:solidFill>
                            <a:srgbClr val="000000"/>
                          </a:solidFill>
                          <a:latin typeface="微软雅黑" panose="020B0503020204020204" pitchFamily="34" charset="-122"/>
                          <a:ea typeface="微软雅黑" panose="020B0503020204020204" pitchFamily="34" charset="-122"/>
                        </a:rPr>
                        <a:t>母体服麻醉药物新生儿</a:t>
                      </a:r>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2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2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r h="216535">
                <a:tc>
                  <a:txBody>
                    <a:bodyPr/>
                    <a:p>
                      <a:pPr algn="ctr">
                        <a:buNone/>
                      </a:pPr>
                      <a:endParaRPr lang="en-US" altLang="zh-CN" sz="800">
                        <a:latin typeface="微软雅黑" panose="020B0503020204020204" pitchFamily="34" charset="-122"/>
                        <a:ea typeface="微软雅黑" panose="020B0503020204020204" pitchFamily="34" charset="-122"/>
                      </a:endParaRPr>
                    </a:p>
                  </a:txBody>
                  <a:tcPr>
                    <a:solidFill>
                      <a:schemeClr val="accent1">
                        <a:tint val="40000"/>
                        <a:alpha val="97000"/>
                      </a:schemeClr>
                    </a:solidFill>
                  </a:tcPr>
                </a:tc>
                <a:tc>
                  <a:txBody>
                    <a:bodyPr/>
                    <a:p>
                      <a:pPr marL="9525" indent="0" algn="l" fontAlgn="b"/>
                      <a:endParaRPr lang="en-US" altLang="zh-CN"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c>
                  <a:txBody>
                    <a:bodyPr/>
                    <a:p>
                      <a:pPr marL="9525" indent="0" algn="l" fontAlgn="b"/>
                      <a:endParaRPr lang="zh-CN" altLang="en-US" sz="800" b="0" i="0">
                        <a:solidFill>
                          <a:srgbClr val="000000"/>
                        </a:solidFill>
                        <a:latin typeface="微软雅黑" panose="020B0503020204020204" pitchFamily="34" charset="-122"/>
                        <a:ea typeface="微软雅黑" panose="020B0503020204020204" pitchFamily="34" charset="-122"/>
                      </a:endParaRPr>
                    </a:p>
                  </a:txBody>
                  <a:tcPr marL="9842" marR="9842" marT="9842" anchor="b" anchorCtr="0">
                    <a:solidFill>
                      <a:schemeClr val="accent1">
                        <a:tint val="40000"/>
                        <a:alpha val="97000"/>
                      </a:schemeClr>
                    </a:solidFill>
                  </a:tcPr>
                </a:tc>
              </a:tr>
            </a:tbl>
          </a:graphicData>
        </a:graphic>
      </p:graphicFrame>
      <p:sp>
        <p:nvSpPr>
          <p:cNvPr id="5" name="矩形 4"/>
          <p:cNvSpPr/>
          <p:nvPr/>
        </p:nvSpPr>
        <p:spPr>
          <a:xfrm>
            <a:off x="823595" y="1983740"/>
            <a:ext cx="576580" cy="298450"/>
          </a:xfrm>
          <a:prstGeom prst="rect">
            <a:avLst/>
          </a:prstGeom>
          <a:ln w="127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000" b="1"/>
              <a:t>MCC</a:t>
            </a:r>
            <a:endParaRPr lang="en-US" altLang="zh-CN" sz="1000" b="1"/>
          </a:p>
        </p:txBody>
      </p:sp>
      <p:sp>
        <p:nvSpPr>
          <p:cNvPr id="7" name="矩形 6"/>
          <p:cNvSpPr/>
          <p:nvPr/>
        </p:nvSpPr>
        <p:spPr>
          <a:xfrm>
            <a:off x="823595" y="1991360"/>
            <a:ext cx="576580" cy="298450"/>
          </a:xfrm>
          <a:prstGeom prst="rect">
            <a:avLst/>
          </a:prstGeom>
          <a:ln w="127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000" b="1"/>
              <a:t>CC</a:t>
            </a:r>
            <a:endParaRPr lang="en-US" altLang="zh-CN" sz="1000" b="1"/>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b="1" dirty="0">
                <a:solidFill>
                  <a:schemeClr val="bg1"/>
                </a:solidFill>
                <a:latin typeface="微软雅黑" panose="020B0503020204020204" pitchFamily="34" charset="-122"/>
                <a:ea typeface="微软雅黑" panose="020B0503020204020204" pitchFamily="34" charset="-122"/>
              </a:rPr>
              <a:t>（二）MCC/CC大幅减少</a:t>
            </a:r>
            <a:endParaRPr lang="zh-CN" b="1" dirty="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1024255"/>
            <a:ext cx="324000" cy="324000"/>
          </a:xfrm>
          <a:prstGeom prst="rect">
            <a:avLst/>
          </a:prstGeom>
        </p:spPr>
      </p:pic>
      <p:sp>
        <p:nvSpPr>
          <p:cNvPr id="75" name="图形 31"/>
          <p:cNvSpPr/>
          <p:nvPr>
            <p:custDataLst>
              <p:tags r:id="rId2"/>
            </p:custDataLst>
          </p:nvPr>
        </p:nvSpPr>
        <p:spPr>
          <a:xfrm>
            <a:off x="2554277" y="3163005"/>
            <a:ext cx="3499466" cy="1360759"/>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100000">
                  <a:srgbClr val="F84949">
                    <a:lumMod val="40000"/>
                    <a:lumOff val="60000"/>
                  </a:srgbClr>
                </a:gs>
                <a:gs pos="0">
                  <a:srgbClr val="FFFFFF">
                    <a:alpha val="0"/>
                  </a:srgbClr>
                </a:gs>
              </a:gsLst>
              <a:lin ang="5400000" scaled="1"/>
            </a:gradFill>
            <a:prstDash val="solid"/>
            <a:miter/>
          </a:ln>
        </p:spPr>
        <p:txBody>
          <a:bodyPr rtlCol="0" anchor="ctr"/>
          <a:p>
            <a:endParaRPr lang="zh-CN" altLang="en-US" sz="1630"/>
          </a:p>
        </p:txBody>
      </p:sp>
      <p:sp>
        <p:nvSpPr>
          <p:cNvPr id="76" name="任意多边形: 形状 11"/>
          <p:cNvSpPr/>
          <p:nvPr>
            <p:custDataLst>
              <p:tags r:id="rId3"/>
            </p:custDataLst>
          </p:nvPr>
        </p:nvSpPr>
        <p:spPr>
          <a:xfrm>
            <a:off x="3124315" y="3283893"/>
            <a:ext cx="2359297" cy="917811"/>
          </a:xfrm>
          <a:custGeom>
            <a:avLst/>
            <a:gdLst>
              <a:gd name="connsiteX0" fmla="*/ 2123352 w 2123351"/>
              <a:gd name="connsiteY0" fmla="*/ 320895 h 641790"/>
              <a:gd name="connsiteX1" fmla="*/ 1061676 w 2123351"/>
              <a:gd name="connsiteY1" fmla="*/ 641790 h 641790"/>
              <a:gd name="connsiteX2" fmla="*/ 0 w 2123351"/>
              <a:gd name="connsiteY2" fmla="*/ 320895 h 641790"/>
              <a:gd name="connsiteX3" fmla="*/ 1061676 w 2123351"/>
              <a:gd name="connsiteY3" fmla="*/ 0 h 641790"/>
              <a:gd name="connsiteX4" fmla="*/ 2123352 w 2123351"/>
              <a:gd name="connsiteY4" fmla="*/ 320895 h 64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351" h="641790">
                <a:moveTo>
                  <a:pt x="2123352" y="320895"/>
                </a:moveTo>
                <a:cubicBezTo>
                  <a:pt x="2123352" y="498121"/>
                  <a:pt x="1648023" y="641790"/>
                  <a:pt x="1061676" y="641790"/>
                </a:cubicBezTo>
                <a:cubicBezTo>
                  <a:pt x="475328" y="641790"/>
                  <a:pt x="0" y="498121"/>
                  <a:pt x="0" y="320895"/>
                </a:cubicBezTo>
                <a:cubicBezTo>
                  <a:pt x="0" y="143670"/>
                  <a:pt x="475328" y="0"/>
                  <a:pt x="1061676" y="0"/>
                </a:cubicBezTo>
                <a:cubicBezTo>
                  <a:pt x="1648023" y="0"/>
                  <a:pt x="2123352" y="143670"/>
                  <a:pt x="2123352" y="320895"/>
                </a:cubicBezTo>
                <a:close/>
              </a:path>
            </a:pathLst>
          </a:custGeom>
          <a:gradFill>
            <a:gsLst>
              <a:gs pos="38000">
                <a:srgbClr val="F84949">
                  <a:alpha val="0"/>
                </a:srgbClr>
              </a:gs>
              <a:gs pos="100000">
                <a:srgbClr val="F84949">
                  <a:alpha val="18000"/>
                </a:srgbClr>
              </a:gs>
            </a:gsLst>
            <a:lin ang="5400000" scaled="1"/>
          </a:gradFill>
          <a:ln w="10295" cap="flat">
            <a:noFill/>
            <a:prstDash val="solid"/>
            <a:miter/>
          </a:ln>
        </p:spPr>
        <p:txBody>
          <a:bodyPr rtlCol="0" anchor="ctr">
            <a:noAutofit/>
          </a:bodyPr>
          <a:p>
            <a:pPr lvl="0" algn="l">
              <a:buClrTx/>
              <a:buSzTx/>
              <a:buFontTx/>
            </a:pPr>
            <a:endParaRPr lang="zh-CN" altLang="en-US" sz="1630">
              <a:sym typeface="微软雅黑" panose="020B0503020204020204" pitchFamily="34" charset="-122"/>
            </a:endParaRPr>
          </a:p>
        </p:txBody>
      </p:sp>
      <p:sp>
        <p:nvSpPr>
          <p:cNvPr id="77" name="图形 31"/>
          <p:cNvSpPr/>
          <p:nvPr>
            <p:custDataLst>
              <p:tags r:id="rId4"/>
            </p:custDataLst>
          </p:nvPr>
        </p:nvSpPr>
        <p:spPr>
          <a:xfrm>
            <a:off x="3274350" y="2942253"/>
            <a:ext cx="2058621" cy="800372"/>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rgbClr val="FFFFFF">
                    <a:alpha val="0"/>
                  </a:srgbClr>
                </a:gs>
                <a:gs pos="100000">
                  <a:srgbClr val="F84949">
                    <a:lumMod val="40000"/>
                    <a:lumOff val="60000"/>
                  </a:srgbClr>
                </a:gs>
              </a:gsLst>
              <a:lin ang="5400000" scaled="1"/>
            </a:gradFill>
            <a:prstDash val="solid"/>
            <a:miter/>
          </a:ln>
        </p:spPr>
        <p:txBody>
          <a:bodyPr rtlCol="0" anchor="ctr"/>
          <a:p>
            <a:endParaRPr lang="zh-CN" altLang="en-US" sz="1630"/>
          </a:p>
        </p:txBody>
      </p:sp>
      <p:sp>
        <p:nvSpPr>
          <p:cNvPr id="78" name="图形 31"/>
          <p:cNvSpPr/>
          <p:nvPr>
            <p:custDataLst>
              <p:tags r:id="rId5"/>
            </p:custDataLst>
          </p:nvPr>
        </p:nvSpPr>
        <p:spPr>
          <a:xfrm>
            <a:off x="3274350" y="3048806"/>
            <a:ext cx="2058621" cy="800372"/>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rgbClr val="FFFFFF">
                    <a:alpha val="0"/>
                  </a:srgbClr>
                </a:gs>
                <a:gs pos="100000">
                  <a:srgbClr val="F84949">
                    <a:lumMod val="40000"/>
                    <a:lumOff val="60000"/>
                  </a:srgbClr>
                </a:gs>
              </a:gsLst>
              <a:lin ang="5400000" scaled="1"/>
            </a:gradFill>
            <a:prstDash val="solid"/>
            <a:miter/>
          </a:ln>
        </p:spPr>
        <p:txBody>
          <a:bodyPr rtlCol="0" anchor="ctr"/>
          <a:p>
            <a:endParaRPr lang="zh-CN" altLang="en-US" sz="1630"/>
          </a:p>
        </p:txBody>
      </p:sp>
      <p:sp>
        <p:nvSpPr>
          <p:cNvPr id="79" name="图形 31"/>
          <p:cNvSpPr/>
          <p:nvPr>
            <p:custDataLst>
              <p:tags r:id="rId6"/>
            </p:custDataLst>
          </p:nvPr>
        </p:nvSpPr>
        <p:spPr>
          <a:xfrm>
            <a:off x="3274350" y="3155838"/>
            <a:ext cx="2058621" cy="800372"/>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rgbClr val="FFFFFF">
                    <a:alpha val="0"/>
                  </a:srgbClr>
                </a:gs>
                <a:gs pos="100000">
                  <a:srgbClr val="F84949">
                    <a:lumMod val="40000"/>
                    <a:lumOff val="60000"/>
                  </a:srgbClr>
                </a:gs>
              </a:gsLst>
              <a:lin ang="5400000" scaled="1"/>
            </a:gradFill>
            <a:prstDash val="solid"/>
            <a:miter/>
          </a:ln>
        </p:spPr>
        <p:txBody>
          <a:bodyPr rtlCol="0" anchor="ctr"/>
          <a:p>
            <a:endParaRPr lang="zh-CN" altLang="en-US" sz="1630"/>
          </a:p>
        </p:txBody>
      </p:sp>
      <p:sp>
        <p:nvSpPr>
          <p:cNvPr id="83" name="文本框 82"/>
          <p:cNvSpPr txBox="1"/>
          <p:nvPr/>
        </p:nvSpPr>
        <p:spPr>
          <a:xfrm>
            <a:off x="628650" y="1013460"/>
            <a:ext cx="4958080" cy="306705"/>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rPr>
              <a:t>引入新算法，测定疾病疑难程度更加科学</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2807335" y="3907155"/>
            <a:ext cx="3213735" cy="460375"/>
          </a:xfrm>
          <a:prstGeom prst="rect">
            <a:avLst/>
          </a:prstGeom>
          <a:noFill/>
        </p:spPr>
        <p:txBody>
          <a:bodyPr wrap="square" rtlCol="0">
            <a:spAutoFit/>
          </a:bodyPr>
          <a:p>
            <a:pPr algn="ctr"/>
            <a:r>
              <a:rPr lang="zh-CN" altLang="en-US" sz="1200">
                <a:solidFill>
                  <a:schemeClr val="bg1"/>
                </a:solidFill>
                <a:latin typeface="微软雅黑" panose="020B0503020204020204" pitchFamily="34" charset="-122"/>
                <a:ea typeface="微软雅黑" panose="020B0503020204020204" pitchFamily="34" charset="-122"/>
              </a:rPr>
              <a:t>大数据人工智能遗传算法</a:t>
            </a:r>
            <a:endParaRPr lang="zh-CN" altLang="en-US"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根据麻醉风险分级的内容进行调整</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648335" y="1329690"/>
            <a:ext cx="7913370" cy="1568450"/>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rPr>
              <a:t>统计方法升级：</a:t>
            </a:r>
            <a:endParaRPr lang="zh-CN" altLang="en-US" sz="1400">
              <a:solidFill>
                <a:schemeClr val="bg1"/>
              </a:solidFill>
              <a:latin typeface="微软雅黑" panose="020B0503020204020204" pitchFamily="34" charset="-122"/>
              <a:ea typeface="微软雅黑" panose="020B0503020204020204" pitchFamily="34" charset="-122"/>
            </a:endParaRPr>
          </a:p>
          <a:p>
            <a:r>
              <a:rPr lang="en-US" altLang="zh-CN" sz="1400">
                <a:solidFill>
                  <a:schemeClr val="bg1"/>
                </a:solidFill>
                <a:latin typeface="微软雅黑" panose="020B0503020204020204" pitchFamily="34" charset="-122"/>
                <a:ea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rPr>
              <a:t>从原来“单目标，以人工校验为主”的线性回归计算方式升级到“多目标，以人工智能为主”的遗传算法模型，更符合我国数据特点。同时，减少了人工校验可能带来的误差，实现“多目标同时优化，获得最优方案”的效果</a:t>
            </a:r>
            <a:r>
              <a:rPr lang="zh-CN" altLang="en-US" sz="1400">
                <a:solidFill>
                  <a:schemeClr val="bg1"/>
                </a:solidFill>
                <a:latin typeface="微软雅黑" panose="020B0503020204020204" pitchFamily="34" charset="-122"/>
                <a:ea typeface="微软雅黑" panose="020B0503020204020204" pitchFamily="34" charset="-122"/>
              </a:rPr>
              <a:t>。</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引入麻醉风险分级：</a:t>
            </a:r>
            <a:endParaRPr lang="zh-CN" altLang="en-US"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 </a:t>
            </a:r>
            <a:r>
              <a:rPr lang="en-US" altLang="zh-CN" sz="1400">
                <a:solidFill>
                  <a:schemeClr val="bg1"/>
                </a:solidFill>
                <a:latin typeface="微软雅黑" panose="020B0503020204020204" pitchFamily="34" charset="-122"/>
                <a:ea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rPr>
              <a:t>考虑到临床工作中麻醉专业对患者术前风险评估最全面专业，因此，对遗传算法形成的MCC和CC应用麻醉风险分级进行校验，优化MCC和CC的结果，从而提高了影响资源消耗其他诊断的定位精准度。</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b="1" dirty="0">
                <a:solidFill>
                  <a:schemeClr val="bg1"/>
                </a:solidFill>
                <a:latin typeface="微软雅黑" panose="020B0503020204020204" pitchFamily="34" charset="-122"/>
                <a:ea typeface="微软雅黑" panose="020B0503020204020204" pitchFamily="34" charset="-122"/>
              </a:rPr>
              <a:t>（二）MCC/CC大幅减少</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951865"/>
            <a:ext cx="8213090" cy="619125"/>
          </a:xfrm>
          <a:prstGeom prst="rect">
            <a:avLst/>
          </a:prstGeom>
        </p:spPr>
        <p:txBody>
          <a:bodyPr wrap="square">
            <a:noAutofit/>
          </a:bodyPr>
          <a:p>
            <a:pPr marL="0" indent="0" algn="just" defTabSz="266700">
              <a:spcAft>
                <a:spcPct val="0"/>
              </a:spcAft>
            </a:pPr>
            <a:r>
              <a:rPr 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2.0版MCC和CC整体减少了41.31%，</a:t>
            </a:r>
            <a:r>
              <a:rPr 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MCC</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从4678个降至</a:t>
            </a:r>
            <a:r>
              <a:rPr sz="1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4477</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个，降幅为4.30%；</a:t>
            </a:r>
            <a:r>
              <a:rPr 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CC</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从16595个降至</a:t>
            </a:r>
            <a:r>
              <a:rPr sz="14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8009</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个，降幅为51.74%。</a:t>
            </a:r>
            <a:endPar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1024255"/>
            <a:ext cx="324000" cy="324000"/>
          </a:xfrm>
          <a:prstGeom prst="rect">
            <a:avLst/>
          </a:prstGeom>
        </p:spPr>
      </p:pic>
      <p:sp>
        <p:nvSpPr>
          <p:cNvPr id="142" name="任意多边形 1"/>
          <p:cNvSpPr/>
          <p:nvPr>
            <p:custDataLst>
              <p:tags r:id="rId2"/>
            </p:custDataLst>
          </p:nvPr>
        </p:nvSpPr>
        <p:spPr bwMode="auto">
          <a:xfrm>
            <a:off x="1887220" y="1557020"/>
            <a:ext cx="1566545" cy="38417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3"/>
            </p:custDataLst>
          </p:nvPr>
        </p:nvSpPr>
        <p:spPr bwMode="auto">
          <a:xfrm>
            <a:off x="3305245" y="1903780"/>
            <a:ext cx="151431" cy="73355"/>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4"/>
            </p:custDataLst>
          </p:nvPr>
        </p:nvSpPr>
        <p:spPr bwMode="auto">
          <a:xfrm>
            <a:off x="3499485" y="1555750"/>
            <a:ext cx="1637665" cy="38417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5"/>
            </p:custDataLst>
          </p:nvPr>
        </p:nvSpPr>
        <p:spPr bwMode="auto">
          <a:xfrm>
            <a:off x="3496575" y="1901892"/>
            <a:ext cx="152061" cy="73355"/>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3" name="圆角矩形 71"/>
          <p:cNvSpPr/>
          <p:nvPr>
            <p:custDataLst>
              <p:tags r:id="rId6"/>
            </p:custDataLst>
          </p:nvPr>
        </p:nvSpPr>
        <p:spPr>
          <a:xfrm flipH="1">
            <a:off x="328295" y="1964055"/>
            <a:ext cx="1035050" cy="27876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MCC</a:t>
            </a:r>
            <a:r>
              <a:rPr lang="zh-CN" altLang="en-US" sz="1400" dirty="0">
                <a:latin typeface="微软雅黑" panose="020B0503020204020204" pitchFamily="34" charset="-122"/>
                <a:ea typeface="微软雅黑" panose="020B0503020204020204" pitchFamily="34" charset="-122"/>
                <a:cs typeface="+mn-ea"/>
                <a:sym typeface="+mn-ea"/>
              </a:rPr>
              <a:t>变化</a:t>
            </a:r>
            <a:endParaRPr lang="zh-CN" altLang="en-US" sz="1400" dirty="0">
              <a:latin typeface="微软雅黑" panose="020B0503020204020204" pitchFamily="34" charset="-122"/>
              <a:ea typeface="微软雅黑" panose="020B0503020204020204" pitchFamily="34" charset="-122"/>
              <a:cs typeface="+mn-ea"/>
              <a:sym typeface="+mn-ea"/>
            </a:endParaRPr>
          </a:p>
        </p:txBody>
      </p:sp>
      <p:sp>
        <p:nvSpPr>
          <p:cNvPr id="73" name="文本框 72"/>
          <p:cNvSpPr txBox="1"/>
          <p:nvPr/>
        </p:nvSpPr>
        <p:spPr>
          <a:xfrm>
            <a:off x="2303145" y="1964055"/>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4678</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994785" y="1964055"/>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4477</a:t>
            </a:r>
            <a:endParaRPr lang="en-US" altLang="zh-CN" sz="1200">
              <a:solidFill>
                <a:srgbClr val="FFFF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88085" y="2254885"/>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删除</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85545" y="2614930"/>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新增</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18" name="图片 17" descr="删除"/>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425" y="2290445"/>
            <a:ext cx="216000" cy="216000"/>
          </a:xfrm>
          <a:prstGeom prst="rect">
            <a:avLst/>
          </a:prstGeom>
        </p:spPr>
      </p:pic>
      <p:pic>
        <p:nvPicPr>
          <p:cNvPr id="19" name="图片 18" descr="加号标识"/>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4425" y="2650490"/>
            <a:ext cx="216000" cy="216000"/>
          </a:xfrm>
          <a:prstGeom prst="rect">
            <a:avLst/>
          </a:prstGeom>
        </p:spPr>
      </p:pic>
      <p:sp>
        <p:nvSpPr>
          <p:cNvPr id="20" name="文本框 19"/>
          <p:cNvSpPr txBox="1"/>
          <p:nvPr/>
        </p:nvSpPr>
        <p:spPr>
          <a:xfrm>
            <a:off x="2303145" y="2261870"/>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2884</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994785" y="2613660"/>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2683</a:t>
            </a:r>
            <a:endParaRPr lang="en-US" altLang="zh-CN" sz="1200">
              <a:solidFill>
                <a:srgbClr val="FFFF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86180" y="2995930"/>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保留</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24" name="图片 23" descr="数据库"/>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4425" y="3040380"/>
            <a:ext cx="216000" cy="216000"/>
          </a:xfrm>
          <a:prstGeom prst="rect">
            <a:avLst/>
          </a:prstGeom>
        </p:spPr>
      </p:pic>
      <p:sp>
        <p:nvSpPr>
          <p:cNvPr id="25" name="文本框 24"/>
          <p:cNvSpPr txBox="1"/>
          <p:nvPr/>
        </p:nvSpPr>
        <p:spPr>
          <a:xfrm>
            <a:off x="2303145" y="2974975"/>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1974</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994785" y="2974975"/>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1974</a:t>
            </a:r>
            <a:endParaRPr lang="en-US" altLang="zh-CN" sz="1200">
              <a:solidFill>
                <a:srgbClr val="FFFF00"/>
              </a:solidFill>
              <a:latin typeface="微软雅黑" panose="020B0503020204020204" pitchFamily="34" charset="-122"/>
              <a:ea typeface="微软雅黑" panose="020B0503020204020204" pitchFamily="34" charset="-122"/>
            </a:endParaRPr>
          </a:p>
        </p:txBody>
      </p:sp>
      <p:cxnSp>
        <p:nvCxnSpPr>
          <p:cNvPr id="27" name="肘形连接符 26"/>
          <p:cNvCxnSpPr>
            <a:stCxn id="13" idx="2"/>
            <a:endCxn id="24" idx="1"/>
          </p:cNvCxnSpPr>
          <p:nvPr/>
        </p:nvCxnSpPr>
        <p:spPr>
          <a:xfrm rot="5400000" flipV="1">
            <a:off x="527368" y="2561273"/>
            <a:ext cx="905510" cy="268605"/>
          </a:xfrm>
          <a:prstGeom prst="bentConnector2">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29" name="肘形连接符 28"/>
          <p:cNvCxnSpPr>
            <a:stCxn id="13" idx="2"/>
            <a:endCxn id="19" idx="1"/>
          </p:cNvCxnSpPr>
          <p:nvPr/>
        </p:nvCxnSpPr>
        <p:spPr>
          <a:xfrm rot="5400000" flipV="1">
            <a:off x="722313" y="2366328"/>
            <a:ext cx="515620" cy="268605"/>
          </a:xfrm>
          <a:prstGeom prst="bentConnector2">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30" name="肘形连接符 29"/>
          <p:cNvCxnSpPr>
            <a:stCxn id="13" idx="2"/>
            <a:endCxn id="18" idx="1"/>
          </p:cNvCxnSpPr>
          <p:nvPr/>
        </p:nvCxnSpPr>
        <p:spPr>
          <a:xfrm rot="5400000" flipV="1">
            <a:off x="902335" y="2186305"/>
            <a:ext cx="155575" cy="268605"/>
          </a:xfrm>
          <a:prstGeom prst="bentConnector2">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flipV="1">
            <a:off x="1292860" y="2254885"/>
            <a:ext cx="7742555" cy="63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32" name="直接连接符 31"/>
          <p:cNvCxnSpPr/>
          <p:nvPr/>
        </p:nvCxnSpPr>
        <p:spPr>
          <a:xfrm flipV="1">
            <a:off x="1294765" y="2572385"/>
            <a:ext cx="7740650" cy="127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33" name="直接连接符 32"/>
          <p:cNvCxnSpPr/>
          <p:nvPr/>
        </p:nvCxnSpPr>
        <p:spPr>
          <a:xfrm>
            <a:off x="1294765" y="2940050"/>
            <a:ext cx="7740650"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34" name="直接连接符 33"/>
          <p:cNvCxnSpPr/>
          <p:nvPr/>
        </p:nvCxnSpPr>
        <p:spPr>
          <a:xfrm>
            <a:off x="1292860" y="3329305"/>
            <a:ext cx="774255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35" name="圆角矩形 71"/>
          <p:cNvSpPr/>
          <p:nvPr>
            <p:custDataLst>
              <p:tags r:id="rId13"/>
            </p:custDataLst>
          </p:nvPr>
        </p:nvSpPr>
        <p:spPr>
          <a:xfrm flipH="1">
            <a:off x="329565" y="3401695"/>
            <a:ext cx="1035050" cy="27876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en-US" altLang="zh-CN" sz="1400" dirty="0">
                <a:latin typeface="微软雅黑" panose="020B0503020204020204" pitchFamily="34" charset="-122"/>
                <a:ea typeface="微软雅黑" panose="020B0503020204020204" pitchFamily="34" charset="-122"/>
                <a:cs typeface="+mn-ea"/>
                <a:sym typeface="+mn-ea"/>
              </a:rPr>
              <a:t>CC</a:t>
            </a:r>
            <a:r>
              <a:rPr lang="zh-CN" altLang="en-US" sz="1400" dirty="0">
                <a:latin typeface="微软雅黑" panose="020B0503020204020204" pitchFamily="34" charset="-122"/>
                <a:ea typeface="微软雅黑" panose="020B0503020204020204" pitchFamily="34" charset="-122"/>
                <a:cs typeface="+mn-ea"/>
                <a:sym typeface="+mn-ea"/>
              </a:rPr>
              <a:t>变化</a:t>
            </a:r>
            <a:endParaRPr lang="zh-CN" altLang="en-US" sz="1400" dirty="0">
              <a:latin typeface="微软雅黑" panose="020B0503020204020204" pitchFamily="34" charset="-122"/>
              <a:ea typeface="微软雅黑" panose="020B0503020204020204" pitchFamily="34" charset="-122"/>
              <a:cs typeface="+mn-ea"/>
              <a:sym typeface="+mn-ea"/>
            </a:endParaRPr>
          </a:p>
        </p:txBody>
      </p:sp>
      <p:sp>
        <p:nvSpPr>
          <p:cNvPr id="36" name="文本框 35"/>
          <p:cNvSpPr txBox="1"/>
          <p:nvPr/>
        </p:nvSpPr>
        <p:spPr>
          <a:xfrm>
            <a:off x="2304415" y="3401695"/>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16595</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996055" y="3401695"/>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8009</a:t>
            </a:r>
            <a:endParaRPr lang="en-US" altLang="zh-CN" sz="1200">
              <a:solidFill>
                <a:srgbClr val="FFFF0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89355" y="3692525"/>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删除</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186815" y="4052570"/>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新增</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41" name="图片 40" descr="删除"/>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5695" y="3728085"/>
            <a:ext cx="216000" cy="216000"/>
          </a:xfrm>
          <a:prstGeom prst="rect">
            <a:avLst/>
          </a:prstGeom>
        </p:spPr>
      </p:pic>
      <p:pic>
        <p:nvPicPr>
          <p:cNvPr id="42" name="图片 41" descr="加号标识"/>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5695" y="4088130"/>
            <a:ext cx="216000" cy="216000"/>
          </a:xfrm>
          <a:prstGeom prst="rect">
            <a:avLst/>
          </a:prstGeom>
        </p:spPr>
      </p:pic>
      <p:sp>
        <p:nvSpPr>
          <p:cNvPr id="43" name="文本框 42"/>
          <p:cNvSpPr txBox="1"/>
          <p:nvPr/>
        </p:nvSpPr>
        <p:spPr>
          <a:xfrm>
            <a:off x="2304415" y="3699510"/>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10604</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996055" y="4051300"/>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2018</a:t>
            </a:r>
            <a:endParaRPr lang="en-US" altLang="zh-CN" sz="1200">
              <a:solidFill>
                <a:srgbClr val="FFFF00"/>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187450" y="4433570"/>
            <a:ext cx="655955" cy="290830"/>
          </a:xfrm>
          <a:prstGeom prst="rect">
            <a:avLst/>
          </a:prstGeom>
          <a:noFill/>
          <a:ln w="12700" cmpd="sng">
            <a:noFill/>
            <a:prstDash val="sysDot"/>
          </a:ln>
        </p:spPr>
        <p:txBody>
          <a:bodyPr wrap="square" rtlCol="0" anchor="ctr" anchorCtr="0">
            <a:noAutofit/>
          </a:bodyPr>
          <a:p>
            <a:pPr algn="ctr"/>
            <a:r>
              <a:rPr lang="zh-CN" altLang="en-US" sz="1200">
                <a:solidFill>
                  <a:schemeClr val="bg1"/>
                </a:solidFill>
                <a:latin typeface="微软雅黑" panose="020B0503020204020204" pitchFamily="34" charset="-122"/>
                <a:ea typeface="微软雅黑" panose="020B0503020204020204" pitchFamily="34" charset="-122"/>
              </a:rPr>
              <a:t>保留</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46" name="图片 45" descr="数据库"/>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5695" y="4478020"/>
            <a:ext cx="216000" cy="216000"/>
          </a:xfrm>
          <a:prstGeom prst="rect">
            <a:avLst/>
          </a:prstGeom>
        </p:spPr>
      </p:pic>
      <p:sp>
        <p:nvSpPr>
          <p:cNvPr id="47" name="文本框 46"/>
          <p:cNvSpPr txBox="1"/>
          <p:nvPr/>
        </p:nvSpPr>
        <p:spPr>
          <a:xfrm>
            <a:off x="2304415" y="4412615"/>
            <a:ext cx="655955" cy="290830"/>
          </a:xfrm>
          <a:prstGeom prst="rect">
            <a:avLst/>
          </a:prstGeom>
          <a:noFill/>
          <a:ln w="12700" cmpd="sng">
            <a:noFill/>
            <a:prstDash val="sysDot"/>
          </a:ln>
        </p:spPr>
        <p:txBody>
          <a:bodyPr wrap="square" rtlCol="0" anchor="ctr" anchorCtr="0">
            <a:noAutofit/>
          </a:bodyPr>
          <a:p>
            <a:pPr algn="ctr"/>
            <a:r>
              <a:rPr lang="en-US" altLang="zh-CN" sz="1200">
                <a:solidFill>
                  <a:schemeClr val="bg1"/>
                </a:solidFill>
                <a:latin typeface="微软雅黑" panose="020B0503020204020204" pitchFamily="34" charset="-122"/>
                <a:ea typeface="微软雅黑" panose="020B0503020204020204" pitchFamily="34" charset="-122"/>
              </a:rPr>
              <a:t>5991</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996055" y="4412615"/>
            <a:ext cx="655955" cy="290830"/>
          </a:xfrm>
          <a:prstGeom prst="rect">
            <a:avLst/>
          </a:prstGeom>
          <a:noFill/>
          <a:ln w="12700" cmpd="sng">
            <a:noFill/>
            <a:prstDash val="sysDot"/>
          </a:ln>
        </p:spPr>
        <p:txBody>
          <a:bodyPr wrap="square" rtlCol="0" anchor="ctr" anchorCtr="0">
            <a:noAutofit/>
          </a:bodyPr>
          <a:p>
            <a:pPr algn="ctr"/>
            <a:r>
              <a:rPr lang="en-US" altLang="zh-CN" sz="1200">
                <a:solidFill>
                  <a:srgbClr val="FFFF00"/>
                </a:solidFill>
                <a:latin typeface="微软雅黑" panose="020B0503020204020204" pitchFamily="34" charset="-122"/>
                <a:ea typeface="微软雅黑" panose="020B0503020204020204" pitchFamily="34" charset="-122"/>
              </a:rPr>
              <a:t>5991</a:t>
            </a:r>
            <a:endParaRPr lang="en-US" altLang="zh-CN" sz="1200">
              <a:solidFill>
                <a:srgbClr val="FFFF00"/>
              </a:solidFill>
              <a:latin typeface="微软雅黑" panose="020B0503020204020204" pitchFamily="34" charset="-122"/>
              <a:ea typeface="微软雅黑" panose="020B0503020204020204" pitchFamily="34" charset="-122"/>
            </a:endParaRPr>
          </a:p>
        </p:txBody>
      </p:sp>
      <p:cxnSp>
        <p:nvCxnSpPr>
          <p:cNvPr id="49" name="肘形连接符 48"/>
          <p:cNvCxnSpPr>
            <a:stCxn id="35" idx="2"/>
            <a:endCxn id="46" idx="1"/>
          </p:cNvCxnSpPr>
          <p:nvPr/>
        </p:nvCxnSpPr>
        <p:spPr>
          <a:xfrm rot="5400000" flipV="1">
            <a:off x="528638" y="3998913"/>
            <a:ext cx="905510" cy="268605"/>
          </a:xfrm>
          <a:prstGeom prst="bentConnector2">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0" name="肘形连接符 49"/>
          <p:cNvCxnSpPr>
            <a:stCxn id="35" idx="2"/>
            <a:endCxn id="42" idx="1"/>
          </p:cNvCxnSpPr>
          <p:nvPr/>
        </p:nvCxnSpPr>
        <p:spPr>
          <a:xfrm rot="5400000" flipV="1">
            <a:off x="723583" y="3803968"/>
            <a:ext cx="515620" cy="268605"/>
          </a:xfrm>
          <a:prstGeom prst="bentConnector2">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1" name="肘形连接符 50"/>
          <p:cNvCxnSpPr>
            <a:stCxn id="35" idx="2"/>
            <a:endCxn id="41" idx="1"/>
          </p:cNvCxnSpPr>
          <p:nvPr/>
        </p:nvCxnSpPr>
        <p:spPr>
          <a:xfrm rot="5400000" flipV="1">
            <a:off x="903605" y="3623945"/>
            <a:ext cx="155575" cy="268605"/>
          </a:xfrm>
          <a:prstGeom prst="bentConnector2">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52" name="直接连接符 51"/>
          <p:cNvCxnSpPr/>
          <p:nvPr/>
        </p:nvCxnSpPr>
        <p:spPr>
          <a:xfrm flipV="1">
            <a:off x="1294130" y="3680460"/>
            <a:ext cx="7741285" cy="1270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3" name="直接连接符 52"/>
          <p:cNvCxnSpPr/>
          <p:nvPr/>
        </p:nvCxnSpPr>
        <p:spPr>
          <a:xfrm>
            <a:off x="1296035" y="4046855"/>
            <a:ext cx="7739380" cy="952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4" name="直接连接符 53"/>
          <p:cNvCxnSpPr/>
          <p:nvPr/>
        </p:nvCxnSpPr>
        <p:spPr>
          <a:xfrm flipV="1">
            <a:off x="1296035" y="4412615"/>
            <a:ext cx="7739380" cy="63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5" name="直接连接符 54"/>
          <p:cNvCxnSpPr/>
          <p:nvPr/>
        </p:nvCxnSpPr>
        <p:spPr>
          <a:xfrm>
            <a:off x="1294130" y="4731385"/>
            <a:ext cx="7741285" cy="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7" name="直接连接符 56"/>
          <p:cNvCxnSpPr/>
          <p:nvPr/>
        </p:nvCxnSpPr>
        <p:spPr>
          <a:xfrm>
            <a:off x="3477260" y="2042160"/>
            <a:ext cx="22225" cy="268922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cxnSp>
        <p:nvCxnSpPr>
          <p:cNvPr id="58" name="直接连接符 57"/>
          <p:cNvCxnSpPr/>
          <p:nvPr/>
        </p:nvCxnSpPr>
        <p:spPr>
          <a:xfrm>
            <a:off x="5238750" y="1977390"/>
            <a:ext cx="22225" cy="268922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60" name="文本框 59"/>
          <p:cNvSpPr txBox="1"/>
          <p:nvPr/>
        </p:nvSpPr>
        <p:spPr>
          <a:xfrm>
            <a:off x="5185410" y="2296160"/>
            <a:ext cx="3794760" cy="229870"/>
          </a:xfrm>
          <a:prstGeom prst="rect">
            <a:avLst/>
          </a:prstGeom>
          <a:noFill/>
        </p:spPr>
        <p:txBody>
          <a:bodyPr wrap="square" rtlCol="0">
            <a:spAutoFit/>
          </a:bodyPr>
          <a:p>
            <a:r>
              <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损伤、中毒和外因的某些其他后果，循环系统疾病，精神和行为障碍等</a:t>
            </a:r>
            <a:endPar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文本框 60"/>
          <p:cNvSpPr txBox="1"/>
          <p:nvPr/>
        </p:nvSpPr>
        <p:spPr>
          <a:xfrm>
            <a:off x="5189855" y="2572385"/>
            <a:ext cx="3771265" cy="368300"/>
          </a:xfrm>
          <a:prstGeom prst="rect">
            <a:avLst/>
          </a:prstGeom>
          <a:noFill/>
        </p:spPr>
        <p:txBody>
          <a:bodyPr wrap="square" rtlCol="0">
            <a:spAutoFit/>
          </a:bodyPr>
          <a:p>
            <a:r>
              <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消化系统疾病，肌肉骨骼系统和结缔组织疾病，神经系统疾病，先天性畸形、变形和染色体异常等</a:t>
            </a:r>
            <a:endPar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文本框 62"/>
          <p:cNvSpPr txBox="1"/>
          <p:nvPr/>
        </p:nvSpPr>
        <p:spPr>
          <a:xfrm>
            <a:off x="5190490" y="3688080"/>
            <a:ext cx="3844925" cy="368300"/>
          </a:xfrm>
          <a:prstGeom prst="rect">
            <a:avLst/>
          </a:prstGeom>
          <a:noFill/>
        </p:spPr>
        <p:txBody>
          <a:bodyPr wrap="square" rtlCol="0">
            <a:spAutoFit/>
          </a:bodyPr>
          <a:p>
            <a:r>
              <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损伤、中毒和外因的某些其他后果，消化系统疾病，血液及造血器官疾病和涉及免疫机制的某些疾患，循环系统疾病及内分泌，营养和代谢疾病等</a:t>
            </a:r>
            <a:endPar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文本框 63"/>
          <p:cNvSpPr txBox="1"/>
          <p:nvPr/>
        </p:nvSpPr>
        <p:spPr>
          <a:xfrm>
            <a:off x="5185410" y="4048125"/>
            <a:ext cx="3844925" cy="368300"/>
          </a:xfrm>
          <a:prstGeom prst="rect">
            <a:avLst/>
          </a:prstGeom>
          <a:noFill/>
        </p:spPr>
        <p:txBody>
          <a:bodyPr wrap="square" rtlCol="0">
            <a:spAutoFit/>
          </a:bodyPr>
          <a:p>
            <a:r>
              <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循环系统疾病，损伤、中毒和外因的某些其他后果，先天性畸形、变形和染色体异常等</a:t>
            </a:r>
            <a:endParaRPr lang="en-US" altLang="zh-CN"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文本框 64"/>
          <p:cNvSpPr txBox="1"/>
          <p:nvPr/>
        </p:nvSpPr>
        <p:spPr>
          <a:xfrm>
            <a:off x="5832475" y="1570990"/>
            <a:ext cx="1966595" cy="290830"/>
          </a:xfrm>
          <a:prstGeom prst="rect">
            <a:avLst/>
          </a:prstGeom>
          <a:noFill/>
          <a:ln w="12700" cmpd="sng">
            <a:noFill/>
            <a:prstDash val="sysDot"/>
          </a:ln>
        </p:spPr>
        <p:txBody>
          <a:bodyPr wrap="square" rtlCol="0" anchor="ctr" anchorCtr="0">
            <a:noAutofit/>
          </a:bodyPr>
          <a:p>
            <a:pPr algn="ctr"/>
            <a:r>
              <a:rPr lang="zh-CN" altLang="en-US" sz="1200" b="1">
                <a:solidFill>
                  <a:schemeClr val="bg1"/>
                </a:solidFill>
                <a:latin typeface="微软雅黑" panose="020B0503020204020204" pitchFamily="34" charset="-122"/>
                <a:ea typeface="微软雅黑" panose="020B0503020204020204" pitchFamily="34" charset="-122"/>
              </a:rPr>
              <a:t>主要涉及的系统疾病</a:t>
            </a:r>
            <a:endParaRPr lang="zh-CN" altLang="en-US" sz="1200" b="1">
              <a:solidFill>
                <a:schemeClr val="bg1"/>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txBox="1"/>
          <p:nvPr/>
        </p:nvSpPr>
        <p:spPr>
          <a:xfrm>
            <a:off x="6985" y="2291080"/>
            <a:ext cx="9137015" cy="705485"/>
          </a:xfrm>
          <a:prstGeom prst="rect">
            <a:avLst/>
          </a:prstGeom>
        </p:spPr>
        <p:txBody>
          <a:bodyPr vert="horz" wrap="square" lIns="0" tIns="13335" rIns="0" bIns="0" rtlCol="0">
            <a:spAutoFit/>
          </a:bodyPr>
          <a:lstStyle/>
          <a:p>
            <a:pPr marL="12700" algn="ctr">
              <a:lnSpc>
                <a:spcPct val="150000"/>
              </a:lnSpc>
              <a:spcBef>
                <a:spcPts val="105"/>
              </a:spcBef>
            </a:pPr>
            <a:r>
              <a:rPr lang="zh-CN" altLang="en-US"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学科入组</a:t>
            </a:r>
            <a:r>
              <a:rPr lang="zh-CN" altLang="en-US"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endParaRPr lang="zh-CN" altLang="en-US"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2" name="直接连接符 11"/>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480945" y="2549525"/>
            <a:ext cx="338455" cy="353060"/>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79040" y="2542540"/>
            <a:ext cx="384175" cy="452120"/>
          </a:xfrm>
          <a:prstGeom prst="rect">
            <a:avLst/>
          </a:prstGeom>
          <a:noFill/>
        </p:spPr>
        <p:txBody>
          <a:bodyPr wrap="none" rtlCol="0">
            <a:noAutofit/>
          </a:bodyPr>
          <a:p>
            <a:r>
              <a:rPr lang="en-US" altLang="zh-CN"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MDCA</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089150" y="1598930"/>
            <a:ext cx="180000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AA1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(心脏移植)</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910080" y="845820"/>
            <a:ext cx="4455795" cy="421640"/>
            <a:chOff x="2972" y="2450"/>
            <a:chExt cx="5117" cy="664"/>
          </a:xfrm>
        </p:grpSpPr>
        <p:sp>
          <p:nvSpPr>
            <p:cNvPr id="142" name="任意多边形 1"/>
            <p:cNvSpPr/>
            <p:nvPr>
              <p:custDataLst>
                <p:tags r:id="rId1"/>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2"/>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3"/>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4"/>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229100" y="1385570"/>
            <a:ext cx="180000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AA1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心肺</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移植)</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020435" y="1384935"/>
            <a:ext cx="180000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AA2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心脏</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移植)</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40530" y="1795780"/>
            <a:ext cx="3569970" cy="398780"/>
          </a:xfrm>
          <a:prstGeom prst="rect">
            <a:avLst/>
          </a:prstGeom>
          <a:noFill/>
          <a:ln w="12700" cap="rnd" cmpd="sng">
            <a:solidFill>
              <a:srgbClr val="63ECBD"/>
            </a:solidFill>
            <a:prstDash val="dash"/>
            <a:miter lim="800000"/>
          </a:ln>
        </p:spPr>
        <p:txBody>
          <a:bodyPr wrap="square" rtlCol="0">
            <a:spAutoFit/>
          </a:bodyPr>
          <a:p>
            <a:r>
              <a:rPr lang="zh-CN" altLang="en-US" sz="1000">
                <a:solidFill>
                  <a:schemeClr val="bg1"/>
                </a:solidFill>
                <a:latin typeface="微软雅黑" panose="020B0503020204020204" pitchFamily="34" charset="-122"/>
                <a:ea typeface="微软雅黑" panose="020B0503020204020204" pitchFamily="34" charset="-122"/>
              </a:rPr>
              <a:t>更准确地反映其临床特征和治疗过程，使分组结果更加贴近临床实际。</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088515" y="2686050"/>
            <a:ext cx="1800225" cy="57086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AG1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(异体骨髓／造血干细胞移植)</a:t>
            </a:r>
            <a:endParaRPr lang="en-US" altLang="zh-CN" sz="1200">
              <a:latin typeface="微软雅黑" panose="020B0503020204020204" pitchFamily="34" charset="-122"/>
              <a:ea typeface="微软雅黑" panose="020B0503020204020204" pitchFamily="34" charset="-122"/>
            </a:endParaRPr>
          </a:p>
        </p:txBody>
      </p:sp>
      <p:sp>
        <p:nvSpPr>
          <p:cNvPr id="24" name="圆角矩形 23"/>
          <p:cNvSpPr/>
          <p:nvPr/>
        </p:nvSpPr>
        <p:spPr>
          <a:xfrm>
            <a:off x="4228465" y="2324100"/>
            <a:ext cx="1800225" cy="68770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AG1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非同胞全相合异基因造血干细胞移植</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6019800" y="2323465"/>
            <a:ext cx="1800225" cy="68770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AG2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同胞全相合异基因造血干细胞移植</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239895" y="2983230"/>
            <a:ext cx="3569970" cy="553085"/>
          </a:xfrm>
          <a:prstGeom prst="rect">
            <a:avLst/>
          </a:prstGeom>
          <a:noFill/>
          <a:ln w="12700" cap="rnd" cmpd="sng">
            <a:solidFill>
              <a:srgbClr val="63ECBD"/>
            </a:solidFill>
            <a:prstDash val="dash"/>
            <a:miter lim="800000"/>
          </a:ln>
        </p:spPr>
        <p:txBody>
          <a:bodyPr wrap="square" rtlCol="0">
            <a:spAutoFit/>
          </a:bodyPr>
          <a:p>
            <a:r>
              <a:rPr lang="zh-CN" altLang="en-US" sz="1000">
                <a:solidFill>
                  <a:schemeClr val="bg1"/>
                </a:solidFill>
                <a:latin typeface="微软雅黑" panose="020B0503020204020204" pitchFamily="34" charset="-122"/>
                <a:ea typeface="微软雅黑" panose="020B0503020204020204" pitchFamily="34" charset="-122"/>
              </a:rPr>
              <a:t>同胞全相合异基因造血干细胞移植和非同胞全相合异基因造血干细胞移植在供者来源、匹配程度、移植后并发症和死亡率、移植难度和等待时间等方面存在显著差异。</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100580" y="3768090"/>
            <a:ext cx="1800225" cy="7905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AH1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(有创呼吸机支持≥96小时或ECMO或全人工心脏移植术)</a:t>
            </a:r>
            <a:endParaRPr lang="en-US" altLang="zh-CN" sz="1200">
              <a:latin typeface="微软雅黑" panose="020B0503020204020204" pitchFamily="34" charset="-122"/>
              <a:ea typeface="微软雅黑" panose="020B0503020204020204" pitchFamily="34" charset="-122"/>
            </a:endParaRPr>
          </a:p>
        </p:txBody>
      </p:sp>
      <p:sp>
        <p:nvSpPr>
          <p:cNvPr id="28" name="圆角矩形 27"/>
          <p:cNvSpPr/>
          <p:nvPr/>
        </p:nvSpPr>
        <p:spPr>
          <a:xfrm>
            <a:off x="4240530" y="3797300"/>
            <a:ext cx="1800225" cy="68770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AH1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ECMO或全人工心脏植入术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6031865" y="3796665"/>
            <a:ext cx="1800225" cy="68770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AH2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有创呼吸机支持≥96小时</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4074795" y="1400175"/>
            <a:ext cx="1270" cy="3158490"/>
          </a:xfrm>
          <a:prstGeom prst="line">
            <a:avLst/>
          </a:prstGeom>
        </p:spPr>
        <p:style>
          <a:lnRef idx="2">
            <a:schemeClr val="accent1"/>
          </a:lnRef>
          <a:fillRef idx="0">
            <a:srgbClr val="FFFFFF"/>
          </a:fillRef>
          <a:effectRef idx="0">
            <a:srgbClr val="FFFFFF"/>
          </a:effectRef>
          <a:fontRef idx="minor">
            <a:schemeClr val="tx1"/>
          </a:fontRef>
        </p:style>
      </p:cxnSp>
      <p:sp>
        <p:nvSpPr>
          <p:cNvPr id="38" name="文本框 37"/>
          <p:cNvSpPr txBox="1"/>
          <p:nvPr/>
        </p:nvSpPr>
        <p:spPr>
          <a:xfrm>
            <a:off x="180340" y="1301115"/>
            <a:ext cx="459740" cy="1077595"/>
          </a:xfrm>
          <a:prstGeom prst="rect">
            <a:avLst/>
          </a:prstGeom>
        </p:spPr>
        <p:txBody>
          <a:bodyPr wrap="square">
            <a:noAutofit/>
          </a:bodyPr>
          <a:p>
            <a:pPr marL="0" indent="0" algn="ctr"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01</a:t>
            </a:r>
            <a:r>
              <a:rPr lang="zh-CN" altLang="en-US" sz="1400" b="1">
                <a:solidFill>
                  <a:schemeClr val="bg1"/>
                </a:solidFill>
                <a:latin typeface="微软雅黑" panose="020B0503020204020204" pitchFamily="34" charset="-122"/>
                <a:ea typeface="微软雅黑" panose="020B0503020204020204" pitchFamily="34" charset="-122"/>
              </a:rPr>
              <a:t>先期分组</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41" name="图片 40" descr="重点内容"/>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670" y="987425"/>
            <a:ext cx="324000" cy="324000"/>
          </a:xfrm>
          <a:prstGeom prst="rect">
            <a:avLst/>
          </a:prstGeom>
        </p:spPr>
      </p:pic>
      <p:cxnSp>
        <p:nvCxnSpPr>
          <p:cNvPr id="2" name="直接箭头连接符 1"/>
          <p:cNvCxnSpPr>
            <a:stCxn id="18" idx="3"/>
          </p:cNvCxnSpPr>
          <p:nvPr/>
        </p:nvCxnSpPr>
        <p:spPr>
          <a:xfrm>
            <a:off x="3889375" y="1816735"/>
            <a:ext cx="33909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3" name="直接箭头连接符 2"/>
          <p:cNvCxnSpPr/>
          <p:nvPr/>
        </p:nvCxnSpPr>
        <p:spPr>
          <a:xfrm>
            <a:off x="3924300" y="3009265"/>
            <a:ext cx="33909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p:nvCxnSpPr>
        <p:spPr>
          <a:xfrm>
            <a:off x="3888740" y="4129405"/>
            <a:ext cx="33909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MDCA</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62585" y="1780540"/>
            <a:ext cx="2214880" cy="1880870"/>
            <a:chOff x="793" y="2010"/>
            <a:chExt cx="4570" cy="2962"/>
          </a:xfrm>
        </p:grpSpPr>
        <p:pic>
          <p:nvPicPr>
            <p:cNvPr id="5" name="图片 4"/>
            <p:cNvPicPr>
              <a:picLocks noChangeAspect="1"/>
            </p:cNvPicPr>
            <p:nvPr/>
          </p:nvPicPr>
          <p:blipFill>
            <a:blip r:embed="rId1"/>
            <a:stretch>
              <a:fillRect/>
            </a:stretch>
          </p:blipFill>
          <p:spPr>
            <a:xfrm>
              <a:off x="793" y="2010"/>
              <a:ext cx="4570" cy="1200"/>
            </a:xfrm>
            <a:prstGeom prst="rect">
              <a:avLst/>
            </a:prstGeom>
          </p:spPr>
        </p:pic>
        <p:pic>
          <p:nvPicPr>
            <p:cNvPr id="6" name="图片 5"/>
            <p:cNvPicPr>
              <a:picLocks noChangeAspect="1"/>
            </p:cNvPicPr>
            <p:nvPr/>
          </p:nvPicPr>
          <p:blipFill>
            <a:blip r:embed="rId2"/>
            <a:stretch>
              <a:fillRect/>
            </a:stretch>
          </p:blipFill>
          <p:spPr>
            <a:xfrm>
              <a:off x="793" y="3210"/>
              <a:ext cx="4565" cy="1762"/>
            </a:xfrm>
            <a:prstGeom prst="rect">
              <a:avLst/>
            </a:prstGeom>
          </p:spPr>
        </p:pic>
      </p:grpSp>
      <p:pic>
        <p:nvPicPr>
          <p:cNvPr id="8" name="图片 7"/>
          <p:cNvPicPr>
            <a:picLocks noChangeAspect="1"/>
          </p:cNvPicPr>
          <p:nvPr/>
        </p:nvPicPr>
        <p:blipFill>
          <a:blip r:embed="rId3"/>
          <a:stretch>
            <a:fillRect/>
          </a:stretch>
        </p:blipFill>
        <p:spPr>
          <a:xfrm>
            <a:off x="3329305" y="1021715"/>
            <a:ext cx="2485390" cy="1054100"/>
          </a:xfrm>
          <a:prstGeom prst="rect">
            <a:avLst/>
          </a:prstGeom>
        </p:spPr>
      </p:pic>
      <p:pic>
        <p:nvPicPr>
          <p:cNvPr id="9" name="图片 8"/>
          <p:cNvPicPr>
            <a:picLocks noChangeAspect="1"/>
          </p:cNvPicPr>
          <p:nvPr/>
        </p:nvPicPr>
        <p:blipFill>
          <a:blip r:embed="rId4"/>
          <a:stretch>
            <a:fillRect/>
          </a:stretch>
        </p:blipFill>
        <p:spPr>
          <a:xfrm>
            <a:off x="3329940" y="2101850"/>
            <a:ext cx="2484120" cy="2533015"/>
          </a:xfrm>
          <a:prstGeom prst="rect">
            <a:avLst/>
          </a:prstGeom>
        </p:spPr>
      </p:pic>
      <p:sp>
        <p:nvSpPr>
          <p:cNvPr id="10" name="文本框 9"/>
          <p:cNvSpPr txBox="1"/>
          <p:nvPr/>
        </p:nvSpPr>
        <p:spPr>
          <a:xfrm>
            <a:off x="719455" y="1398270"/>
            <a:ext cx="1517015"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11" name="文本框 10"/>
          <p:cNvSpPr txBox="1"/>
          <p:nvPr/>
        </p:nvSpPr>
        <p:spPr>
          <a:xfrm>
            <a:off x="3329305" y="649605"/>
            <a:ext cx="2486025" cy="368300"/>
          </a:xfrm>
          <a:prstGeom prst="rect">
            <a:avLst/>
          </a:prstGeom>
          <a:noFill/>
        </p:spPr>
        <p:txBody>
          <a:bodyPr wrap="square" rtlCol="0" anchor="t">
            <a:spAutoFit/>
          </a:bodyPr>
          <a:p>
            <a:pPr algn="ctr"/>
            <a:r>
              <a:rPr lang="en-US" altLang="zh-CN">
                <a:solidFill>
                  <a:srgbClr val="FF0000"/>
                </a:solidFill>
                <a:sym typeface="+mn-ea"/>
              </a:rPr>
              <a:t>CHS-DRG2.0</a:t>
            </a:r>
            <a:endParaRPr lang="en-US" altLang="zh-CN">
              <a:solidFill>
                <a:srgbClr val="FF0000"/>
              </a:solidFill>
              <a:sym typeface="+mn-ea"/>
            </a:endParaRPr>
          </a:p>
        </p:txBody>
      </p:sp>
      <p:sp>
        <p:nvSpPr>
          <p:cNvPr id="12" name="右箭头 11"/>
          <p:cNvSpPr/>
          <p:nvPr/>
        </p:nvSpPr>
        <p:spPr>
          <a:xfrm>
            <a:off x="2809875" y="2248535"/>
            <a:ext cx="287655" cy="170815"/>
          </a:xfrm>
          <a:prstGeom prst="rightArrow">
            <a:avLst/>
          </a:prstGeom>
          <a:solidFill>
            <a:srgbClr val="0065B0"/>
          </a:solidFill>
          <a:ln>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6191885" y="847725"/>
            <a:ext cx="2484120" cy="3415030"/>
          </a:xfrm>
          <a:prstGeom prst="rect">
            <a:avLst/>
          </a:prstGeom>
          <a:noFill/>
        </p:spPr>
        <p:txBody>
          <a:bodyPr wrap="square" rtlCol="0" anchor="t">
            <a:spAutoFit/>
          </a:bodyPr>
          <a:p>
            <a:pPr indent="0" algn="just" defTabSz="266700" fontAlgn="auto">
              <a:lnSpc>
                <a:spcPct val="150000"/>
              </a:lnSpc>
              <a:spcAft>
                <a:spcPct val="0"/>
              </a:spcAft>
            </a:pPr>
            <a:r>
              <a:rPr sz="1200">
                <a:solidFill>
                  <a:schemeClr val="bg1"/>
                </a:solidFill>
                <a:latin typeface="微软雅黑" panose="020B0503020204020204" pitchFamily="34" charset="-122"/>
                <a:ea typeface="微软雅黑" panose="020B0503020204020204" pitchFamily="34" charset="-122"/>
                <a:sym typeface="+mn-ea"/>
              </a:rPr>
              <a:t>AH2有创呼吸机支持≥96小时，入组条件入组条件：</a:t>
            </a:r>
            <a:endParaRPr sz="1200">
              <a:solidFill>
                <a:schemeClr val="bg1"/>
              </a:solidFill>
              <a:latin typeface="微软雅黑" panose="020B0503020204020204" pitchFamily="34" charset="-122"/>
              <a:ea typeface="微软雅黑" panose="020B0503020204020204" pitchFamily="34" charset="-122"/>
            </a:endParaRPr>
          </a:p>
          <a:p>
            <a:pPr indent="0" algn="just" defTabSz="266700" fontAlgn="auto">
              <a:lnSpc>
                <a:spcPct val="150000"/>
              </a:lnSpc>
              <a:spcAft>
                <a:spcPct val="0"/>
              </a:spcAft>
            </a:pPr>
            <a:r>
              <a:rPr sz="1200">
                <a:solidFill>
                  <a:schemeClr val="bg1"/>
                </a:solidFill>
                <a:latin typeface="微软雅黑" panose="020B0503020204020204" pitchFamily="34" charset="-122"/>
                <a:ea typeface="微软雅黑" panose="020B0503020204020204" pitchFamily="34" charset="-122"/>
                <a:sym typeface="+mn-ea"/>
              </a:rPr>
              <a:t>（其他诊断或手术或操作 1）+手术或操作 2，其他诊断要填写器官造口状态Z93.000+手术操作才能入组</a:t>
            </a:r>
            <a:r>
              <a:rPr lang="zh-CN" sz="1200">
                <a:solidFill>
                  <a:schemeClr val="bg1"/>
                </a:solidFill>
                <a:latin typeface="微软雅黑" panose="020B0503020204020204" pitchFamily="34" charset="-122"/>
                <a:ea typeface="微软雅黑" panose="020B0503020204020204" pitchFamily="34" charset="-122"/>
                <a:sym typeface="+mn-ea"/>
              </a:rPr>
              <a:t>，</a:t>
            </a:r>
            <a:r>
              <a:rPr sz="1200">
                <a:solidFill>
                  <a:schemeClr val="bg1"/>
                </a:solidFill>
                <a:latin typeface="微软雅黑" panose="020B0503020204020204" pitchFamily="34" charset="-122"/>
                <a:ea typeface="微软雅黑" panose="020B0503020204020204" pitchFamily="34" charset="-122"/>
                <a:sym typeface="+mn-ea"/>
              </a:rPr>
              <a:t>比1.1版</a:t>
            </a:r>
            <a:r>
              <a:rPr lang="zh-CN" sz="1200">
                <a:solidFill>
                  <a:schemeClr val="bg1"/>
                </a:solidFill>
                <a:latin typeface="微软雅黑" panose="020B0503020204020204" pitchFamily="34" charset="-122"/>
                <a:ea typeface="微软雅黑" panose="020B0503020204020204" pitchFamily="34" charset="-122"/>
                <a:sym typeface="+mn-ea"/>
              </a:rPr>
              <a:t>入组条件</a:t>
            </a:r>
            <a:r>
              <a:rPr sz="1200">
                <a:solidFill>
                  <a:schemeClr val="bg1"/>
                </a:solidFill>
                <a:latin typeface="微软雅黑" panose="020B0503020204020204" pitchFamily="34" charset="-122"/>
                <a:ea typeface="微软雅黑" panose="020B0503020204020204" pitchFamily="34" charset="-122"/>
                <a:sym typeface="+mn-ea"/>
              </a:rPr>
              <a:t>更</a:t>
            </a:r>
            <a:r>
              <a:rPr lang="zh-CN" sz="1200">
                <a:solidFill>
                  <a:schemeClr val="bg1"/>
                </a:solidFill>
                <a:latin typeface="微软雅黑" panose="020B0503020204020204" pitchFamily="34" charset="-122"/>
                <a:ea typeface="微软雅黑" panose="020B0503020204020204" pitchFamily="34" charset="-122"/>
                <a:sym typeface="+mn-ea"/>
              </a:rPr>
              <a:t>合理。</a:t>
            </a:r>
            <a:endParaRPr lang="zh-CN" sz="1200">
              <a:solidFill>
                <a:schemeClr val="bg1"/>
              </a:solidFill>
              <a:latin typeface="微软雅黑" panose="020B0503020204020204" pitchFamily="34" charset="-122"/>
              <a:ea typeface="微软雅黑" panose="020B0503020204020204" pitchFamily="34" charset="-122"/>
              <a:sym typeface="+mn-ea"/>
            </a:endParaRPr>
          </a:p>
          <a:p>
            <a:pPr indent="0" algn="just" defTabSz="266700" fontAlgn="auto">
              <a:lnSpc>
                <a:spcPct val="150000"/>
              </a:lnSpc>
              <a:spcAft>
                <a:spcPct val="0"/>
              </a:spcAft>
            </a:pPr>
            <a:endParaRPr lang="zh-CN" sz="1200">
              <a:solidFill>
                <a:schemeClr val="bg1"/>
              </a:solidFill>
              <a:latin typeface="微软雅黑" panose="020B0503020204020204" pitchFamily="34" charset="-122"/>
              <a:ea typeface="微软雅黑" panose="020B0503020204020204" pitchFamily="34" charset="-122"/>
            </a:endParaRPr>
          </a:p>
          <a:p>
            <a:pPr indent="0" algn="just" defTabSz="266700" fontAlgn="auto">
              <a:lnSpc>
                <a:spcPct val="150000"/>
              </a:lnSpc>
              <a:spcAft>
                <a:spcPct val="0"/>
              </a:spcAft>
            </a:pPr>
            <a:r>
              <a:rPr lang="en-US" altLang="zh-CN" sz="1200">
                <a:solidFill>
                  <a:schemeClr val="bg1"/>
                </a:solidFill>
                <a:latin typeface="微软雅黑" panose="020B0503020204020204" pitchFamily="34" charset="-122"/>
                <a:ea typeface="微软雅黑" panose="020B0503020204020204" pitchFamily="34" charset="-122"/>
                <a:sym typeface="+mn-ea"/>
              </a:rPr>
              <a:t>      </a:t>
            </a:r>
            <a:r>
              <a:rPr lang="zh-CN" sz="1200">
                <a:solidFill>
                  <a:schemeClr val="bg1"/>
                </a:solidFill>
                <a:latin typeface="微软雅黑" panose="020B0503020204020204" pitchFamily="34" charset="-122"/>
                <a:ea typeface="微软雅黑" panose="020B0503020204020204" pitchFamily="34" charset="-122"/>
                <a:sym typeface="+mn-ea"/>
              </a:rPr>
              <a:t>病例入院前已经进行气管插管或者气管切开时，入院后需要编码Z93.000气管造口状态，不然则会影响进入有创呼吸机支持≥96小时组。</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MDCB</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223645" y="2416810"/>
            <a:ext cx="1259840" cy="5746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BB1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(脑创伤开颅术)</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910080" y="845820"/>
            <a:ext cx="4455795" cy="421640"/>
            <a:chOff x="2972" y="2450"/>
            <a:chExt cx="5117" cy="664"/>
          </a:xfrm>
        </p:grpSpPr>
        <p:sp>
          <p:nvSpPr>
            <p:cNvPr id="142" name="任意多边形 1"/>
            <p:cNvSpPr/>
            <p:nvPr>
              <p:custDataLst>
                <p:tags r:id="rId1"/>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2"/>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3"/>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4"/>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229100" y="1385570"/>
            <a:ext cx="180000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BB1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神经系统复合手术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4220210" y="2387600"/>
            <a:ext cx="188087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BB2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伴出血诊断的颅脑手术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48150" y="3322955"/>
            <a:ext cx="3816985" cy="398780"/>
          </a:xfrm>
          <a:prstGeom prst="rect">
            <a:avLst/>
          </a:prstGeom>
          <a:noFill/>
          <a:ln w="12700" cap="rnd" cmpd="sng">
            <a:solidFill>
              <a:srgbClr val="63ECBD"/>
            </a:solidFill>
            <a:prstDash val="dash"/>
            <a:miter lim="800000"/>
          </a:ln>
        </p:spPr>
        <p:txBody>
          <a:bodyPr wrap="square" rtlCol="0">
            <a:spAutoFit/>
          </a:bodyPr>
          <a:p>
            <a:r>
              <a:rPr lang="zh-CN" altLang="en-US" sz="1000">
                <a:solidFill>
                  <a:schemeClr val="bg1"/>
                </a:solidFill>
                <a:latin typeface="微软雅黑" panose="020B0503020204020204" pitchFamily="34" charset="-122"/>
                <a:ea typeface="微软雅黑" panose="020B0503020204020204" pitchFamily="34" charset="-122"/>
              </a:rPr>
              <a:t>颅脑手术分组的重新组合与优化，区分不同伴随疾病，将是否伴肿瘤诊断作为颅脑手术的分组指标。</a:t>
            </a:r>
            <a:endParaRPr lang="zh-CN" altLang="en-US" sz="10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4074795" y="1400175"/>
            <a:ext cx="1270" cy="3158490"/>
          </a:xfrm>
          <a:prstGeom prst="line">
            <a:avLst/>
          </a:prstGeom>
        </p:spPr>
        <p:style>
          <a:lnRef idx="2">
            <a:schemeClr val="accent1"/>
          </a:lnRef>
          <a:fillRef idx="0">
            <a:srgbClr val="FFFFFF"/>
          </a:fillRef>
          <a:effectRef idx="0">
            <a:srgbClr val="FFFFFF"/>
          </a:effectRef>
          <a:fontRef idx="minor">
            <a:schemeClr val="tx1"/>
          </a:fontRef>
        </p:style>
      </p:cxnSp>
      <p:sp>
        <p:nvSpPr>
          <p:cNvPr id="35" name="文本框 34"/>
          <p:cNvSpPr txBox="1"/>
          <p:nvPr/>
        </p:nvSpPr>
        <p:spPr>
          <a:xfrm>
            <a:off x="180340" y="1301115"/>
            <a:ext cx="459740" cy="1077595"/>
          </a:xfrm>
          <a:prstGeom prst="rect">
            <a:avLst/>
          </a:prstGeom>
        </p:spPr>
        <p:txBody>
          <a:bodyPr wrap="square">
            <a:noAutofit/>
          </a:bodyPr>
          <a:p>
            <a:pPr marL="0" indent="0" algn="ctr"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02</a:t>
            </a:r>
            <a:r>
              <a:rPr lang="zh-CN" altLang="en-US" sz="1400" b="1">
                <a:solidFill>
                  <a:schemeClr val="bg1"/>
                </a:solidFill>
                <a:latin typeface="微软雅黑" panose="020B0503020204020204" pitchFamily="34" charset="-122"/>
                <a:ea typeface="微软雅黑" panose="020B0503020204020204" pitchFamily="34" charset="-122"/>
              </a:rPr>
              <a:t>神经系统疾病及功能障碍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670" y="987425"/>
            <a:ext cx="324000" cy="324000"/>
          </a:xfrm>
          <a:prstGeom prst="rect">
            <a:avLst/>
          </a:prstGeom>
        </p:spPr>
      </p:pic>
      <p:sp>
        <p:nvSpPr>
          <p:cNvPr id="3" name="圆角矩形 2"/>
          <p:cNvSpPr/>
          <p:nvPr/>
        </p:nvSpPr>
        <p:spPr>
          <a:xfrm>
            <a:off x="2531745" y="2416175"/>
            <a:ext cx="1393825" cy="5746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BB2</a:t>
            </a:r>
            <a:endParaRPr lang="en-US" altLang="zh-CN" sz="1200">
              <a:latin typeface="微软雅黑" panose="020B0503020204020204" pitchFamily="34" charset="-122"/>
              <a:ea typeface="微软雅黑" panose="020B0503020204020204" pitchFamily="34" charset="-122"/>
            </a:endParaRPr>
          </a:p>
          <a:p>
            <a:pPr algn="ctr"/>
            <a:r>
              <a:rPr lang="en-US" altLang="zh-CN" sz="1000">
                <a:latin typeface="微软雅黑" panose="020B0503020204020204" pitchFamily="34" charset="-122"/>
                <a:ea typeface="微软雅黑" panose="020B0503020204020204" pitchFamily="34" charset="-122"/>
              </a:rPr>
              <a:t>(除创伤之外的其他开颅术)</a:t>
            </a:r>
            <a:endParaRPr lang="en-US" altLang="zh-CN" sz="1000">
              <a:latin typeface="微软雅黑" panose="020B0503020204020204" pitchFamily="34" charset="-122"/>
              <a:ea typeface="微软雅黑" panose="020B0503020204020204" pitchFamily="34" charset="-122"/>
            </a:endParaRPr>
          </a:p>
        </p:txBody>
      </p:sp>
      <p:sp>
        <p:nvSpPr>
          <p:cNvPr id="4" name="圆角矩形 3"/>
          <p:cNvSpPr/>
          <p:nvPr/>
        </p:nvSpPr>
        <p:spPr>
          <a:xfrm>
            <a:off x="1203960" y="3026410"/>
            <a:ext cx="272288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BC1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(伴出血诊断的颅内血管手术)</a:t>
            </a:r>
            <a:endParaRPr lang="en-US" altLang="zh-CN" sz="1200">
              <a:latin typeface="微软雅黑" panose="020B0503020204020204" pitchFamily="34" charset="-122"/>
              <a:ea typeface="微软雅黑" panose="020B0503020204020204" pitchFamily="34" charset="-122"/>
            </a:endParaRPr>
          </a:p>
        </p:txBody>
      </p:sp>
      <p:sp>
        <p:nvSpPr>
          <p:cNvPr id="5" name="圆角矩形 4"/>
          <p:cNvSpPr/>
          <p:nvPr/>
        </p:nvSpPr>
        <p:spPr>
          <a:xfrm>
            <a:off x="6120130" y="2386330"/>
            <a:ext cx="195453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BB3</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伴肿瘤诊断的颅脑手术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4225290" y="2891790"/>
            <a:ext cx="188595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BB4</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伴创伤诊断的颅脑手术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6125210" y="2890520"/>
            <a:ext cx="195834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BB5</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其他颅脑相关手术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255770" y="1781175"/>
            <a:ext cx="3794125" cy="454660"/>
          </a:xfrm>
          <a:prstGeom prst="rect">
            <a:avLst/>
          </a:prstGeom>
          <a:noFill/>
          <a:ln w="12700" cap="rnd" cmpd="sng">
            <a:solidFill>
              <a:srgbClr val="63ECBD"/>
            </a:solidFill>
            <a:prstDash val="dash"/>
            <a:miter lim="800000"/>
          </a:ln>
        </p:spPr>
        <p:txBody>
          <a:bodyPr wrap="square" rtlCol="0">
            <a:noAutofit/>
          </a:bodyPr>
          <a:p>
            <a:r>
              <a:rPr lang="zh-CN" altLang="en-US" sz="1000">
                <a:solidFill>
                  <a:schemeClr val="bg1"/>
                </a:solidFill>
                <a:latin typeface="微软雅黑" panose="020B0503020204020204" pitchFamily="34" charset="-122"/>
                <a:ea typeface="微软雅黑" panose="020B0503020204020204" pitchFamily="34" charset="-122"/>
              </a:rPr>
              <a:t>对满足开放手术+介入手术，或开放手术+介入造影的病例设立新的分组，进一步确保医保支付对临床实践的适应性。</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219200" y="3866515"/>
            <a:ext cx="270637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BD2</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(神经刺激器植入或去除术)</a:t>
            </a:r>
            <a:endParaRPr lang="en-US" altLang="zh-CN" sz="1200">
              <a:latin typeface="微软雅黑" panose="020B0503020204020204" pitchFamily="34" charset="-122"/>
              <a:ea typeface="微软雅黑" panose="020B0503020204020204" pitchFamily="34" charset="-122"/>
            </a:endParaRPr>
          </a:p>
        </p:txBody>
      </p:sp>
      <p:sp>
        <p:nvSpPr>
          <p:cNvPr id="10" name="圆角矩形 9"/>
          <p:cNvSpPr/>
          <p:nvPr/>
        </p:nvSpPr>
        <p:spPr>
          <a:xfrm>
            <a:off x="4225290" y="3868420"/>
            <a:ext cx="264731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BD2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sz="1200">
                <a:solidFill>
                  <a:schemeClr val="tx1">
                    <a:lumMod val="85000"/>
                    <a:lumOff val="15000"/>
                  </a:schemeClr>
                </a:solidFill>
                <a:latin typeface="微软雅黑" panose="020B0503020204020204" pitchFamily="34" charset="-122"/>
                <a:ea typeface="微软雅黑" panose="020B0503020204020204" pitchFamily="34" charset="-122"/>
              </a:rPr>
              <a:t>立体定向与功能性神经外科手术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241800" y="4283710"/>
            <a:ext cx="3853815" cy="424815"/>
          </a:xfrm>
          <a:prstGeom prst="rect">
            <a:avLst/>
          </a:prstGeom>
          <a:noFill/>
          <a:ln w="12700" cap="rnd" cmpd="sng">
            <a:solidFill>
              <a:srgbClr val="63ECBD"/>
            </a:solidFill>
            <a:prstDash val="dash"/>
            <a:miter lim="800000"/>
          </a:ln>
        </p:spPr>
        <p:txBody>
          <a:bodyPr wrap="square" tIns="71755" rtlCol="0">
            <a:spAutoFit/>
          </a:bodyPr>
          <a:p>
            <a:r>
              <a:rPr lang="zh-CN" altLang="en-US" sz="1000">
                <a:solidFill>
                  <a:schemeClr val="bg1"/>
                </a:solidFill>
                <a:latin typeface="微软雅黑" panose="020B0503020204020204" pitchFamily="34" charset="-122"/>
                <a:ea typeface="微软雅黑" panose="020B0503020204020204" pitchFamily="34" charset="-122"/>
              </a:rPr>
              <a:t>体现了对治疗方法多样性的重视，对医学技术的不断追求和探索，更好为患者提供更加精准和个性化的治疗方案。</a:t>
            </a:r>
            <a:endParaRPr lang="zh-CN" altLang="en-US" sz="1000">
              <a:solidFill>
                <a:schemeClr val="bg1"/>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a:off x="3888740" y="3009900"/>
            <a:ext cx="33909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a:off x="3924300" y="4089400"/>
            <a:ext cx="33909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MDCB</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299845" y="2345690"/>
            <a:ext cx="136800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BR1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(颅内出血性疾患)</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910080" y="1663700"/>
            <a:ext cx="4455795" cy="421640"/>
            <a:chOff x="2972" y="2450"/>
            <a:chExt cx="5117" cy="664"/>
          </a:xfrm>
        </p:grpSpPr>
        <p:sp>
          <p:nvSpPr>
            <p:cNvPr id="142" name="任意多边形 1"/>
            <p:cNvSpPr/>
            <p:nvPr>
              <p:custDataLst>
                <p:tags r:id="rId1"/>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2"/>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3"/>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4"/>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189730" y="2345690"/>
            <a:ext cx="126000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BR1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脑卒中</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076065" y="2218055"/>
            <a:ext cx="0" cy="2324100"/>
          </a:xfrm>
          <a:prstGeom prst="line">
            <a:avLst/>
          </a:prstGeom>
        </p:spPr>
        <p:style>
          <a:lnRef idx="2">
            <a:schemeClr val="accent1"/>
          </a:lnRef>
          <a:fillRef idx="0">
            <a:srgbClr val="FFFFFF"/>
          </a:fillRef>
          <a:effectRef idx="0">
            <a:srgbClr val="FFFFFF"/>
          </a:effectRef>
          <a:fontRef idx="minor">
            <a:schemeClr val="tx1"/>
          </a:fontRef>
        </p:style>
      </p:cxnSp>
      <p:sp>
        <p:nvSpPr>
          <p:cNvPr id="35" name="文本框 34"/>
          <p:cNvSpPr txBox="1"/>
          <p:nvPr/>
        </p:nvSpPr>
        <p:spPr>
          <a:xfrm>
            <a:off x="576580" y="986790"/>
            <a:ext cx="3278505" cy="363220"/>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02 MDCB </a:t>
            </a:r>
            <a:r>
              <a:rPr lang="zh-CN" altLang="en-US" sz="1400" b="1">
                <a:solidFill>
                  <a:schemeClr val="bg1"/>
                </a:solidFill>
                <a:latin typeface="微软雅黑" panose="020B0503020204020204" pitchFamily="34" charset="-122"/>
                <a:ea typeface="微软雅黑" panose="020B0503020204020204" pitchFamily="34" charset="-122"/>
              </a:rPr>
              <a:t>神经系统疾病及功能障碍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670" y="987425"/>
            <a:ext cx="324000" cy="324000"/>
          </a:xfrm>
          <a:prstGeom prst="rect">
            <a:avLst/>
          </a:prstGeom>
        </p:spPr>
      </p:pic>
      <p:sp>
        <p:nvSpPr>
          <p:cNvPr id="3" name="圆角矩形 2"/>
          <p:cNvSpPr/>
          <p:nvPr/>
        </p:nvSpPr>
        <p:spPr>
          <a:xfrm>
            <a:off x="2701290" y="2345690"/>
            <a:ext cx="126000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BR2</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(脑缺血性疾患)</a:t>
            </a:r>
            <a:endParaRPr lang="en-US" altLang="zh-CN" sz="1200">
              <a:latin typeface="微软雅黑" panose="020B0503020204020204" pitchFamily="34" charset="-122"/>
              <a:ea typeface="微软雅黑" panose="020B0503020204020204" pitchFamily="34" charset="-122"/>
            </a:endParaRPr>
          </a:p>
        </p:txBody>
      </p:sp>
      <p:sp>
        <p:nvSpPr>
          <p:cNvPr id="4" name="圆角矩形 3"/>
          <p:cNvSpPr/>
          <p:nvPr/>
        </p:nvSpPr>
        <p:spPr>
          <a:xfrm>
            <a:off x="1370965" y="3281680"/>
            <a:ext cx="255587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BT1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(病毒性脑、脊髓和脑膜炎)</a:t>
            </a:r>
            <a:endParaRPr lang="en-US" altLang="zh-CN" sz="1200">
              <a:latin typeface="微软雅黑" panose="020B0503020204020204" pitchFamily="34" charset="-122"/>
              <a:ea typeface="微软雅黑" panose="020B0503020204020204" pitchFamily="34" charset="-122"/>
            </a:endParaRPr>
          </a:p>
        </p:txBody>
      </p:sp>
      <p:sp>
        <p:nvSpPr>
          <p:cNvPr id="12" name="圆角矩形 11"/>
          <p:cNvSpPr/>
          <p:nvPr/>
        </p:nvSpPr>
        <p:spPr>
          <a:xfrm>
            <a:off x="5447665" y="2345055"/>
            <a:ext cx="160591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BR2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其他脑缺血性疾病</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192905" y="3282950"/>
            <a:ext cx="215519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BT1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病毒性脑、脊髓和脑膜炎</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372225" y="3282950"/>
            <a:ext cx="2157730"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BT2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细菌性脑、脊髓和脑膜炎</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189730" y="3677920"/>
            <a:ext cx="4336415" cy="619760"/>
          </a:xfrm>
          <a:prstGeom prst="rect">
            <a:avLst/>
          </a:prstGeom>
          <a:noFill/>
          <a:ln w="12700" cap="rnd" cmpd="sng">
            <a:solidFill>
              <a:srgbClr val="63ECBD"/>
            </a:solidFill>
            <a:prstDash val="dash"/>
            <a:miter lim="800000"/>
          </a:ln>
        </p:spPr>
        <p:txBody>
          <a:bodyPr wrap="square" rtlCol="0">
            <a:noAutofit/>
          </a:bodyPr>
          <a:p>
            <a:r>
              <a:rPr lang="zh-CN" altLang="en-US" sz="1000">
                <a:solidFill>
                  <a:schemeClr val="bg1"/>
                </a:solidFill>
                <a:latin typeface="微软雅黑" panose="020B0503020204020204" pitchFamily="34" charset="-122"/>
                <a:ea typeface="微软雅黑" panose="020B0503020204020204" pitchFamily="34" charset="-122"/>
              </a:rPr>
              <a:t>病毒性脑、脊髓和脑膜炎与细菌性脑、脊髓和脑膜炎是两种不同类型的疾病，它们在病原体、症状、治疗及预防等方面存在显著差异。细菌性脑、脊髓和脑膜炎症状严重。</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189730" y="2741930"/>
            <a:ext cx="4327525" cy="238125"/>
          </a:xfrm>
          <a:prstGeom prst="rect">
            <a:avLst/>
          </a:prstGeom>
          <a:noFill/>
          <a:ln w="12700" cap="rnd" cmpd="sng">
            <a:solidFill>
              <a:srgbClr val="63ECBD"/>
            </a:solidFill>
            <a:prstDash val="dash"/>
            <a:miter lim="800000"/>
          </a:ln>
        </p:spPr>
        <p:txBody>
          <a:bodyPr wrap="square" rtlCol="0">
            <a:noAutofit/>
          </a:bodyPr>
          <a:p>
            <a:r>
              <a:rPr lang="zh-CN" altLang="en-US" sz="1000">
                <a:solidFill>
                  <a:schemeClr val="bg1"/>
                </a:solidFill>
                <a:latin typeface="微软雅黑" panose="020B0503020204020204" pitchFamily="34" charset="-122"/>
                <a:ea typeface="微软雅黑" panose="020B0503020204020204" pitchFamily="34" charset="-122"/>
              </a:rPr>
              <a:t>依据临床实际重新分组为脑卒中和其他脑缺血疾患。</a:t>
            </a:r>
            <a:endParaRPr lang="zh-CN" altLang="en-US" sz="1000">
              <a:solidFill>
                <a:schemeClr val="bg1"/>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3960495" y="257238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6" name="直接箭头连接符 5"/>
          <p:cNvCxnSpPr/>
          <p:nvPr/>
        </p:nvCxnSpPr>
        <p:spPr>
          <a:xfrm>
            <a:off x="3940810" y="350837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MDCC</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087880" y="845820"/>
            <a:ext cx="4455795" cy="421640"/>
            <a:chOff x="2972" y="2450"/>
            <a:chExt cx="5117" cy="664"/>
          </a:xfrm>
        </p:grpSpPr>
        <p:sp>
          <p:nvSpPr>
            <p:cNvPr id="142" name="任意多边形 1"/>
            <p:cNvSpPr/>
            <p:nvPr>
              <p:custDataLst>
                <p:tags r:id="rId1"/>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2"/>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3"/>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4"/>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35" name="文本框 34"/>
          <p:cNvSpPr txBox="1"/>
          <p:nvPr/>
        </p:nvSpPr>
        <p:spPr>
          <a:xfrm>
            <a:off x="180340" y="1301115"/>
            <a:ext cx="459740" cy="1077595"/>
          </a:xfrm>
          <a:prstGeom prst="rect">
            <a:avLst/>
          </a:prstGeom>
        </p:spPr>
        <p:txBody>
          <a:bodyPr wrap="square">
            <a:noAutofit/>
          </a:bodyPr>
          <a:p>
            <a:pPr marL="0" indent="0" algn="ctr"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03眼疾病及功能障碍</a:t>
            </a:r>
            <a:endParaRPr lang="en-US" altLang="zh-CN"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670" y="987425"/>
            <a:ext cx="324000" cy="324000"/>
          </a:xfrm>
          <a:prstGeom prst="rect">
            <a:avLst/>
          </a:prstGeom>
        </p:spPr>
      </p:pic>
      <p:cxnSp>
        <p:nvCxnSpPr>
          <p:cNvPr id="26" name="直接连接符 25"/>
          <p:cNvCxnSpPr/>
          <p:nvPr/>
        </p:nvCxnSpPr>
        <p:spPr>
          <a:xfrm>
            <a:off x="4246245" y="1420495"/>
            <a:ext cx="0" cy="2952115"/>
          </a:xfrm>
          <a:prstGeom prst="line">
            <a:avLst/>
          </a:prstGeom>
        </p:spPr>
        <p:style>
          <a:lnRef idx="2">
            <a:schemeClr val="accent1"/>
          </a:lnRef>
          <a:fillRef idx="0">
            <a:srgbClr val="FFFFFF"/>
          </a:fillRef>
          <a:effectRef idx="0">
            <a:srgbClr val="FFFFFF"/>
          </a:effectRef>
          <a:fontRef idx="minor">
            <a:schemeClr val="tx1"/>
          </a:fontRef>
        </p:style>
      </p:cxnSp>
      <p:sp>
        <p:nvSpPr>
          <p:cNvPr id="27" name="圆角矩形 26"/>
          <p:cNvSpPr/>
          <p:nvPr/>
        </p:nvSpPr>
        <p:spPr>
          <a:xfrm>
            <a:off x="640715" y="1384935"/>
            <a:ext cx="3481070" cy="328612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CB1 玻璃体、视网膜、脉络膜手术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CB3 晶体手术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CB4 视网膜、虹膜及晶状体以外的内眼手术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CB2 虹膜手术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CC1 角膜、巩膜、结膜手术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CD2 眼眶手术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CD1 除眼眶外的外眼手术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latin typeface="微软雅黑" panose="020B0503020204020204" pitchFamily="34" charset="-122"/>
                <a:ea typeface="微软雅黑" panose="020B0503020204020204" pitchFamily="34" charset="-122"/>
              </a:rPr>
              <a:t>CJ1  其他眼部手术</a:t>
            </a: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latin typeface="微软雅黑" panose="020B0503020204020204" pitchFamily="34" charset="-122"/>
              <a:ea typeface="微软雅黑" panose="020B0503020204020204" pitchFamily="34" charset="-122"/>
            </a:endParaRPr>
          </a:p>
        </p:txBody>
      </p:sp>
      <p:sp>
        <p:nvSpPr>
          <p:cNvPr id="28" name="圆角矩形 27"/>
          <p:cNvSpPr/>
          <p:nvPr/>
        </p:nvSpPr>
        <p:spPr>
          <a:xfrm>
            <a:off x="4406900" y="1385570"/>
            <a:ext cx="4425315" cy="330708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CB1 角膜移植手术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CB2 玻璃体、视网膜、脉络膜联合晶状体手术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CB3 晶状体联合视网膜及晶状体以外的内眼手术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CB4 玻璃体、视网膜、脉络膜手术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CB5 晶状体手术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CB6 视网膜及晶状体以外的内眼手术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CB7 角膜、巩膜、结膜手术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CD1 眼眶手术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CD2 眼肌手术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CD3 除眼眶外的外眼手术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CJ1 其他眼部手术</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MDCC</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2768600"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03 MDCC</a:t>
            </a:r>
            <a:r>
              <a:rPr lang="zh-CN" altLang="en-US" sz="1400" b="1">
                <a:solidFill>
                  <a:schemeClr val="bg1"/>
                </a:solidFill>
                <a:latin typeface="微软雅黑" panose="020B0503020204020204" pitchFamily="34" charset="-122"/>
                <a:ea typeface="微软雅黑" panose="020B0503020204020204" pitchFamily="34" charset="-122"/>
              </a:rPr>
              <a:t>眼疾病及功能障碍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5" name="文本框 4"/>
          <p:cNvSpPr txBox="1"/>
          <p:nvPr/>
        </p:nvSpPr>
        <p:spPr>
          <a:xfrm>
            <a:off x="972185" y="1346835"/>
            <a:ext cx="7461250" cy="574040"/>
          </a:xfrm>
          <a:prstGeom prst="rect">
            <a:avLst/>
          </a:prstGeom>
        </p:spPr>
        <p:txBody>
          <a:bodyPr wrap="square">
            <a:noAutofit/>
          </a:bodyPr>
          <a:p>
            <a:pPr marL="0" indent="0" algn="just" defTabSz="266700">
              <a:spcAft>
                <a:spcPct val="0"/>
              </a:spcAft>
            </a:pPr>
            <a:r>
              <a:rPr sz="1200">
                <a:solidFill>
                  <a:schemeClr val="bg1"/>
                </a:solidFill>
                <a:latin typeface="微软雅黑" panose="020B0503020204020204" pitchFamily="34" charset="-122"/>
                <a:ea typeface="微软雅黑" panose="020B0503020204020204" pitchFamily="34" charset="-122"/>
              </a:rPr>
              <a:t>在ADRG的组数方面，由原来的8个手术组，调整为11个。其中，增加了4个核心ADRG组，删除了“CB2-虹膜手术”病组。调整后，各ADRG组与眼学科的各亚专科基本实现了清晰的对应关系，减少了DRG与学科不匹配的情况。</a:t>
            </a:r>
            <a:endParaRPr sz="12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3"/>
          <a:stretch>
            <a:fillRect/>
          </a:stretch>
        </p:blipFill>
        <p:spPr>
          <a:xfrm>
            <a:off x="683895" y="1456055"/>
            <a:ext cx="324000" cy="306568"/>
          </a:xfrm>
          <a:prstGeom prst="rect">
            <a:avLst/>
          </a:prstGeom>
        </p:spPr>
      </p:pic>
      <p:sp>
        <p:nvSpPr>
          <p:cNvPr id="23" name="Vector-3713&amp;3360"/>
          <p:cNvSpPr/>
          <p:nvPr>
            <p:custDataLst>
              <p:tags r:id="rId4"/>
            </p:custDataLst>
          </p:nvPr>
        </p:nvSpPr>
        <p:spPr>
          <a:xfrm>
            <a:off x="604297" y="2200562"/>
            <a:ext cx="1804362" cy="2121123"/>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1">
              <a:lumMod val="60000"/>
              <a:lumOff val="40000"/>
            </a:schemeClr>
          </a:solidFill>
        </p:spPr>
      </p:sp>
      <p:sp>
        <p:nvSpPr>
          <p:cNvPr id="24" name="Vector-3713&amp;3361"/>
          <p:cNvSpPr/>
          <p:nvPr>
            <p:custDataLst>
              <p:tags r:id="rId5"/>
            </p:custDataLst>
          </p:nvPr>
        </p:nvSpPr>
        <p:spPr>
          <a:xfrm>
            <a:off x="737101" y="2468988"/>
            <a:ext cx="1515759" cy="16030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25" name="@png2x_Mask group-3713&amp;3362" descr="preencoded.png"/>
          <p:cNvPicPr>
            <a:picLocks noChangeAspect="1"/>
          </p:cNvPicPr>
          <p:nvPr>
            <p:custDataLst>
              <p:tags r:id="rId6"/>
            </p:custDataLst>
          </p:nvPr>
        </p:nvPicPr>
        <p:blipFill>
          <a:blip r:embed="rId7">
            <a:alphaModFix amt="55000"/>
          </a:blip>
          <a:stretch>
            <a:fillRect/>
          </a:stretch>
        </p:blipFill>
        <p:spPr>
          <a:xfrm>
            <a:off x="737101" y="2468988"/>
            <a:ext cx="1515759" cy="1603044"/>
          </a:xfrm>
          <a:prstGeom prst="rect">
            <a:avLst/>
          </a:prstGeom>
        </p:spPr>
      </p:pic>
      <p:sp>
        <p:nvSpPr>
          <p:cNvPr id="26" name="Union-3713&amp;3365"/>
          <p:cNvSpPr/>
          <p:nvPr>
            <p:custDataLst>
              <p:tags r:id="rId8"/>
            </p:custDataLst>
          </p:nvPr>
        </p:nvSpPr>
        <p:spPr>
          <a:xfrm>
            <a:off x="787314" y="2081367"/>
            <a:ext cx="1485724" cy="263733"/>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1"/>
          </a:solidFill>
        </p:spPr>
      </p:sp>
      <p:sp>
        <p:nvSpPr>
          <p:cNvPr id="27" name="Union-3713&amp;3369"/>
          <p:cNvSpPr/>
          <p:nvPr>
            <p:custDataLst>
              <p:tags r:id="rId9"/>
            </p:custDataLst>
          </p:nvPr>
        </p:nvSpPr>
        <p:spPr>
          <a:xfrm>
            <a:off x="1059963" y="2078551"/>
            <a:ext cx="838595" cy="267487"/>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1"/>
          </a:solidFill>
        </p:spPr>
      </p:sp>
      <p:sp>
        <p:nvSpPr>
          <p:cNvPr id="28" name="Union-3713&amp;3372"/>
          <p:cNvSpPr/>
          <p:nvPr>
            <p:custDataLst>
              <p:tags r:id="rId10"/>
            </p:custDataLst>
          </p:nvPr>
        </p:nvSpPr>
        <p:spPr>
          <a:xfrm>
            <a:off x="1293192" y="2078551"/>
            <a:ext cx="794952" cy="258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1"/>
          </a:solidFill>
        </p:spPr>
      </p:sp>
      <p:sp>
        <p:nvSpPr>
          <p:cNvPr id="33" name="Vector-3714&amp;1732"/>
          <p:cNvSpPr/>
          <p:nvPr>
            <p:custDataLst>
              <p:tags r:id="rId11"/>
            </p:custDataLst>
          </p:nvPr>
        </p:nvSpPr>
        <p:spPr>
          <a:xfrm rot="3091800">
            <a:off x="1983965" y="3899338"/>
            <a:ext cx="464113" cy="464113"/>
          </a:xfrm>
          <a:custGeom>
            <a:avLst/>
            <a:gdLst/>
            <a:ahLst/>
            <a:cxnLst/>
            <a:rect l="l" t="t" r="r" b="b"/>
            <a:pathLst>
              <a:path w="627914" h="627914">
                <a:moveTo>
                  <a:pt x="604275" y="227782"/>
                </a:moveTo>
                <a:cubicBezTo>
                  <a:pt x="574876" y="213331"/>
                  <a:pt x="543505" y="205509"/>
                  <a:pt x="511609" y="203481"/>
                </a:cubicBezTo>
                <a:cubicBezTo>
                  <a:pt x="515616" y="196271"/>
                  <a:pt x="519328" y="188900"/>
                  <a:pt x="522745" y="181369"/>
                </a:cubicBezTo>
                <a:cubicBezTo>
                  <a:pt x="538480" y="146638"/>
                  <a:pt x="540155" y="105761"/>
                  <a:pt x="512102" y="76341"/>
                </a:cubicBezTo>
                <a:cubicBezTo>
                  <a:pt x="484904" y="47824"/>
                  <a:pt x="447718" y="47791"/>
                  <a:pt x="414180" y="64657"/>
                </a:cubicBezTo>
                <a:cubicBezTo>
                  <a:pt x="389445" y="77082"/>
                  <a:pt x="365827" y="92692"/>
                  <a:pt x="343983" y="110428"/>
                </a:cubicBezTo>
                <a:cubicBezTo>
                  <a:pt x="341125" y="81749"/>
                  <a:pt x="333275" y="54003"/>
                  <a:pt x="316226" y="32438"/>
                </a:cubicBezTo>
                <a:cubicBezTo>
                  <a:pt x="295399" y="6077"/>
                  <a:pt x="262551" y="-5189"/>
                  <a:pt x="229276" y="2246"/>
                </a:cubicBezTo>
                <a:cubicBezTo>
                  <a:pt x="200336" y="8716"/>
                  <a:pt x="176357" y="29605"/>
                  <a:pt x="160491" y="53392"/>
                </a:cubicBezTo>
                <a:cubicBezTo>
                  <a:pt x="144855" y="76856"/>
                  <a:pt x="138252" y="103861"/>
                  <a:pt x="136938" y="131413"/>
                </a:cubicBezTo>
                <a:cubicBezTo>
                  <a:pt x="117262" y="117831"/>
                  <a:pt x="94071" y="110363"/>
                  <a:pt x="69041" y="116865"/>
                </a:cubicBezTo>
                <a:cubicBezTo>
                  <a:pt x="41711" y="123946"/>
                  <a:pt x="21213" y="145866"/>
                  <a:pt x="14972" y="172678"/>
                </a:cubicBezTo>
                <a:cubicBezTo>
                  <a:pt x="5774" y="212140"/>
                  <a:pt x="21476" y="248028"/>
                  <a:pt x="45357" y="278252"/>
                </a:cubicBezTo>
                <a:cubicBezTo>
                  <a:pt x="-3850" y="316812"/>
                  <a:pt x="-17253" y="384566"/>
                  <a:pt x="26338" y="433846"/>
                </a:cubicBezTo>
                <a:cubicBezTo>
                  <a:pt x="42860" y="452547"/>
                  <a:pt x="66479" y="465710"/>
                  <a:pt x="90754" y="472051"/>
                </a:cubicBezTo>
                <a:cubicBezTo>
                  <a:pt x="100674" y="474659"/>
                  <a:pt x="111350" y="476364"/>
                  <a:pt x="121828" y="476815"/>
                </a:cubicBezTo>
                <a:cubicBezTo>
                  <a:pt x="118872" y="491524"/>
                  <a:pt x="117295" y="506524"/>
                  <a:pt x="118445" y="521040"/>
                </a:cubicBezTo>
                <a:cubicBezTo>
                  <a:pt x="120810" y="550943"/>
                  <a:pt x="131682" y="574182"/>
                  <a:pt x="152147" y="593494"/>
                </a:cubicBezTo>
                <a:cubicBezTo>
                  <a:pt x="177803" y="623524"/>
                  <a:pt x="225137" y="639296"/>
                  <a:pt x="261697" y="618343"/>
                </a:cubicBezTo>
                <a:cubicBezTo>
                  <a:pt x="297240" y="597968"/>
                  <a:pt x="304433" y="558603"/>
                  <a:pt x="312941" y="522714"/>
                </a:cubicBezTo>
                <a:cubicBezTo>
                  <a:pt x="313204" y="521556"/>
                  <a:pt x="313466" y="520365"/>
                  <a:pt x="313729" y="519205"/>
                </a:cubicBezTo>
                <a:cubicBezTo>
                  <a:pt x="345199" y="542317"/>
                  <a:pt x="383238" y="558989"/>
                  <a:pt x="420126" y="558667"/>
                </a:cubicBezTo>
                <a:cubicBezTo>
                  <a:pt x="464998" y="558281"/>
                  <a:pt x="495120" y="521073"/>
                  <a:pt x="496466" y="479229"/>
                </a:cubicBezTo>
                <a:cubicBezTo>
                  <a:pt x="497385" y="450680"/>
                  <a:pt x="487333" y="422998"/>
                  <a:pt x="471206" y="399566"/>
                </a:cubicBezTo>
                <a:cubicBezTo>
                  <a:pt x="526851" y="381251"/>
                  <a:pt x="577437" y="348614"/>
                  <a:pt x="614228" y="303745"/>
                </a:cubicBezTo>
                <a:cubicBezTo>
                  <a:pt x="632689" y="281245"/>
                  <a:pt x="635316" y="243007"/>
                  <a:pt x="604242" y="227750"/>
                </a:cubicBezTo>
                <a:lnTo>
                  <a:pt x="604275" y="227782"/>
                </a:lnTo>
                <a:moveTo>
                  <a:pt x="391417" y="195692"/>
                </a:moveTo>
                <a:cubicBezTo>
                  <a:pt x="395096" y="192376"/>
                  <a:pt x="398840" y="189093"/>
                  <a:pt x="402618" y="185906"/>
                </a:cubicBezTo>
                <a:cubicBezTo>
                  <a:pt x="403800" y="184909"/>
                  <a:pt x="414148" y="176765"/>
                  <a:pt x="413424" y="177216"/>
                </a:cubicBezTo>
                <a:cubicBezTo>
                  <a:pt x="413490" y="177152"/>
                  <a:pt x="413588" y="177119"/>
                  <a:pt x="413654" y="177056"/>
                </a:cubicBezTo>
                <a:cubicBezTo>
                  <a:pt x="401960" y="194051"/>
                  <a:pt x="391908" y="205670"/>
                  <a:pt x="374302" y="222825"/>
                </a:cubicBezTo>
                <a:cubicBezTo>
                  <a:pt x="369900" y="227106"/>
                  <a:pt x="365794" y="230969"/>
                  <a:pt x="361820" y="234542"/>
                </a:cubicBezTo>
                <a:cubicBezTo>
                  <a:pt x="357779" y="236409"/>
                  <a:pt x="353738" y="238308"/>
                  <a:pt x="349764" y="240271"/>
                </a:cubicBezTo>
                <a:cubicBezTo>
                  <a:pt x="354231" y="234446"/>
                  <a:pt x="358798" y="228909"/>
                  <a:pt x="363463" y="223727"/>
                </a:cubicBezTo>
                <a:cubicBezTo>
                  <a:pt x="372299" y="213910"/>
                  <a:pt x="381627" y="204544"/>
                  <a:pt x="391417" y="195692"/>
                </a:cubicBezTo>
                <a:moveTo>
                  <a:pt x="228947" y="145641"/>
                </a:moveTo>
                <a:cubicBezTo>
                  <a:pt x="228947" y="144225"/>
                  <a:pt x="229967" y="132122"/>
                  <a:pt x="229638" y="132766"/>
                </a:cubicBezTo>
                <a:cubicBezTo>
                  <a:pt x="230229" y="129257"/>
                  <a:pt x="230984" y="125749"/>
                  <a:pt x="231903" y="122273"/>
                </a:cubicBezTo>
                <a:cubicBezTo>
                  <a:pt x="232364" y="120502"/>
                  <a:pt x="237193" y="108851"/>
                  <a:pt x="235746" y="111072"/>
                </a:cubicBezTo>
                <a:cubicBezTo>
                  <a:pt x="237094" y="108593"/>
                  <a:pt x="238506" y="106179"/>
                  <a:pt x="240017" y="103829"/>
                </a:cubicBezTo>
                <a:cubicBezTo>
                  <a:pt x="239131" y="105471"/>
                  <a:pt x="241791" y="102381"/>
                  <a:pt x="244386" y="99452"/>
                </a:cubicBezTo>
                <a:cubicBezTo>
                  <a:pt x="245339" y="103733"/>
                  <a:pt x="246817" y="110202"/>
                  <a:pt x="246620" y="107853"/>
                </a:cubicBezTo>
                <a:cubicBezTo>
                  <a:pt x="247179" y="112423"/>
                  <a:pt x="247473" y="117026"/>
                  <a:pt x="247802" y="121597"/>
                </a:cubicBezTo>
                <a:cubicBezTo>
                  <a:pt x="248722" y="134568"/>
                  <a:pt x="248920" y="147571"/>
                  <a:pt x="248427" y="160543"/>
                </a:cubicBezTo>
                <a:cubicBezTo>
                  <a:pt x="247705" y="180500"/>
                  <a:pt x="244813" y="200777"/>
                  <a:pt x="240083" y="220701"/>
                </a:cubicBezTo>
                <a:cubicBezTo>
                  <a:pt x="236963" y="208792"/>
                  <a:pt x="234170" y="196850"/>
                  <a:pt x="231936" y="184812"/>
                </a:cubicBezTo>
                <a:cubicBezTo>
                  <a:pt x="231739" y="183750"/>
                  <a:pt x="230656" y="176670"/>
                  <a:pt x="230491" y="175865"/>
                </a:cubicBezTo>
                <a:cubicBezTo>
                  <a:pt x="229867" y="170457"/>
                  <a:pt x="229408" y="165017"/>
                  <a:pt x="229145" y="159578"/>
                </a:cubicBezTo>
                <a:cubicBezTo>
                  <a:pt x="228947" y="154943"/>
                  <a:pt x="228849" y="150308"/>
                  <a:pt x="228947" y="145705"/>
                </a:cubicBezTo>
                <a:lnTo>
                  <a:pt x="228947" y="145641"/>
                </a:lnTo>
                <a:moveTo>
                  <a:pt x="106948" y="370629"/>
                </a:moveTo>
                <a:cubicBezTo>
                  <a:pt x="105108" y="369471"/>
                  <a:pt x="102940" y="368183"/>
                  <a:pt x="102086" y="367797"/>
                </a:cubicBezTo>
                <a:cubicBezTo>
                  <a:pt x="102021" y="367701"/>
                  <a:pt x="101955" y="367636"/>
                  <a:pt x="101856" y="367508"/>
                </a:cubicBezTo>
                <a:cubicBezTo>
                  <a:pt x="101593" y="367185"/>
                  <a:pt x="101396" y="366960"/>
                  <a:pt x="101167" y="366734"/>
                </a:cubicBezTo>
                <a:cubicBezTo>
                  <a:pt x="102612" y="365062"/>
                  <a:pt x="104484" y="362679"/>
                  <a:pt x="104911" y="362165"/>
                </a:cubicBezTo>
                <a:cubicBezTo>
                  <a:pt x="99787" y="368569"/>
                  <a:pt x="105273" y="362165"/>
                  <a:pt x="108886" y="359815"/>
                </a:cubicBezTo>
                <a:cubicBezTo>
                  <a:pt x="109642" y="359300"/>
                  <a:pt x="110200" y="358913"/>
                  <a:pt x="110627" y="358592"/>
                </a:cubicBezTo>
                <a:cubicBezTo>
                  <a:pt x="110692" y="358592"/>
                  <a:pt x="110758" y="358592"/>
                  <a:pt x="110824" y="358559"/>
                </a:cubicBezTo>
                <a:cubicBezTo>
                  <a:pt x="113222" y="357948"/>
                  <a:pt x="115587" y="357271"/>
                  <a:pt x="117985" y="356596"/>
                </a:cubicBezTo>
                <a:cubicBezTo>
                  <a:pt x="114339" y="357722"/>
                  <a:pt x="124062" y="355534"/>
                  <a:pt x="127117" y="355534"/>
                </a:cubicBezTo>
                <a:cubicBezTo>
                  <a:pt x="127413" y="355534"/>
                  <a:pt x="139863" y="356982"/>
                  <a:pt x="138252" y="356467"/>
                </a:cubicBezTo>
                <a:cubicBezTo>
                  <a:pt x="139960" y="356822"/>
                  <a:pt x="141702" y="357143"/>
                  <a:pt x="143410" y="357561"/>
                </a:cubicBezTo>
                <a:cubicBezTo>
                  <a:pt x="144264" y="357980"/>
                  <a:pt x="145118" y="358431"/>
                  <a:pt x="145971" y="358849"/>
                </a:cubicBezTo>
                <a:cubicBezTo>
                  <a:pt x="143245" y="361552"/>
                  <a:pt x="140519" y="364225"/>
                  <a:pt x="137825" y="366960"/>
                </a:cubicBezTo>
                <a:cubicBezTo>
                  <a:pt x="135428" y="369406"/>
                  <a:pt x="132833" y="371627"/>
                  <a:pt x="130303" y="373977"/>
                </a:cubicBezTo>
                <a:cubicBezTo>
                  <a:pt x="129285" y="374235"/>
                  <a:pt x="128233" y="374524"/>
                  <a:pt x="127314" y="374782"/>
                </a:cubicBezTo>
                <a:cubicBezTo>
                  <a:pt x="126526" y="374782"/>
                  <a:pt x="125573" y="374782"/>
                  <a:pt x="124259" y="374782"/>
                </a:cubicBezTo>
                <a:cubicBezTo>
                  <a:pt x="122058" y="374782"/>
                  <a:pt x="120646" y="374717"/>
                  <a:pt x="119890" y="374717"/>
                </a:cubicBezTo>
                <a:cubicBezTo>
                  <a:pt x="117394" y="374202"/>
                  <a:pt x="114930" y="373656"/>
                  <a:pt x="112466" y="372947"/>
                </a:cubicBezTo>
                <a:cubicBezTo>
                  <a:pt x="111579" y="372689"/>
                  <a:pt x="108722" y="371403"/>
                  <a:pt x="106915" y="370629"/>
                </a:cubicBezTo>
                <a:lnTo>
                  <a:pt x="106948" y="370629"/>
                </a:lnTo>
              </a:path>
            </a:pathLst>
          </a:custGeom>
          <a:solidFill>
            <a:schemeClr val="accent1"/>
          </a:solidFill>
        </p:spPr>
      </p:sp>
      <p:sp>
        <p:nvSpPr>
          <p:cNvPr id="34" name="Vector-3714&amp;1733"/>
          <p:cNvSpPr/>
          <p:nvPr>
            <p:custDataLst>
              <p:tags r:id="rId12"/>
            </p:custDataLst>
          </p:nvPr>
        </p:nvSpPr>
        <p:spPr>
          <a:xfrm rot="3091800">
            <a:off x="2139764" y="4059361"/>
            <a:ext cx="122011" cy="106057"/>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6" name="Vector-3713&amp;3344"/>
          <p:cNvSpPr/>
          <p:nvPr>
            <p:custDataLst>
              <p:tags r:id="rId13"/>
            </p:custDataLst>
          </p:nvPr>
        </p:nvSpPr>
        <p:spPr>
          <a:xfrm>
            <a:off x="2680839" y="2205724"/>
            <a:ext cx="1804362" cy="2121123"/>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2">
              <a:lumMod val="60000"/>
              <a:lumOff val="40000"/>
            </a:schemeClr>
          </a:solidFill>
        </p:spPr>
      </p:sp>
      <p:sp>
        <p:nvSpPr>
          <p:cNvPr id="7" name="Vector-3713&amp;3345"/>
          <p:cNvSpPr/>
          <p:nvPr>
            <p:custDataLst>
              <p:tags r:id="rId14"/>
            </p:custDataLst>
          </p:nvPr>
        </p:nvSpPr>
        <p:spPr>
          <a:xfrm>
            <a:off x="2813644" y="2474150"/>
            <a:ext cx="1515759" cy="16030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8" name="@png2x_Mask group-3713&amp;3346" descr="preencoded.png"/>
          <p:cNvPicPr>
            <a:picLocks noChangeAspect="1"/>
          </p:cNvPicPr>
          <p:nvPr>
            <p:custDataLst>
              <p:tags r:id="rId15"/>
            </p:custDataLst>
          </p:nvPr>
        </p:nvPicPr>
        <p:blipFill>
          <a:blip r:embed="rId7">
            <a:alphaModFix amt="55000"/>
          </a:blip>
          <a:stretch>
            <a:fillRect/>
          </a:stretch>
        </p:blipFill>
        <p:spPr>
          <a:xfrm>
            <a:off x="2813644" y="2474150"/>
            <a:ext cx="1515759" cy="1603044"/>
          </a:xfrm>
          <a:prstGeom prst="rect">
            <a:avLst/>
          </a:prstGeom>
        </p:spPr>
      </p:pic>
      <p:sp>
        <p:nvSpPr>
          <p:cNvPr id="9" name="Union-3713&amp;3349"/>
          <p:cNvSpPr/>
          <p:nvPr>
            <p:custDataLst>
              <p:tags r:id="rId16"/>
            </p:custDataLst>
          </p:nvPr>
        </p:nvSpPr>
        <p:spPr>
          <a:xfrm>
            <a:off x="2863856" y="2086529"/>
            <a:ext cx="1485724" cy="263733"/>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2"/>
          </a:solidFill>
        </p:spPr>
      </p:sp>
      <p:sp>
        <p:nvSpPr>
          <p:cNvPr id="21" name="Union-3713&amp;3353"/>
          <p:cNvSpPr/>
          <p:nvPr>
            <p:custDataLst>
              <p:tags r:id="rId17"/>
            </p:custDataLst>
          </p:nvPr>
        </p:nvSpPr>
        <p:spPr>
          <a:xfrm>
            <a:off x="3136504" y="2083713"/>
            <a:ext cx="838595" cy="267487"/>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2"/>
          </a:solidFill>
        </p:spPr>
      </p:sp>
      <p:sp>
        <p:nvSpPr>
          <p:cNvPr id="22" name="Union-3713&amp;3356"/>
          <p:cNvSpPr/>
          <p:nvPr>
            <p:custDataLst>
              <p:tags r:id="rId18"/>
            </p:custDataLst>
          </p:nvPr>
        </p:nvSpPr>
        <p:spPr>
          <a:xfrm>
            <a:off x="3369735" y="2083713"/>
            <a:ext cx="794952" cy="258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2"/>
          </a:solidFill>
        </p:spPr>
      </p:sp>
      <p:sp>
        <p:nvSpPr>
          <p:cNvPr id="40" name="Union-3714&amp;1748"/>
          <p:cNvSpPr/>
          <p:nvPr>
            <p:custDataLst>
              <p:tags r:id="rId19"/>
            </p:custDataLst>
          </p:nvPr>
        </p:nvSpPr>
        <p:spPr>
          <a:xfrm rot="1260000" flipH="1">
            <a:off x="4007010" y="3960344"/>
            <a:ext cx="169408" cy="397945"/>
          </a:xfrm>
          <a:custGeom>
            <a:avLst/>
            <a:gdLst/>
            <a:ahLst/>
            <a:cxnLst/>
            <a:rect l="l" t="t" r="r" b="b"/>
            <a:pathLst>
              <a:path w="229193" h="538726">
                <a:moveTo>
                  <a:pt x="90508" y="90790"/>
                </a:moveTo>
                <a:cubicBezTo>
                  <a:pt x="89754" y="87795"/>
                  <a:pt x="89000" y="84802"/>
                  <a:pt x="88008" y="82118"/>
                </a:cubicBezTo>
                <a:cubicBezTo>
                  <a:pt x="89024" y="84844"/>
                  <a:pt x="89793" y="87885"/>
                  <a:pt x="90561" y="90923"/>
                </a:cubicBezTo>
                <a:lnTo>
                  <a:pt x="90561" y="90923"/>
                </a:lnTo>
                <a:lnTo>
                  <a:pt x="90561" y="90923"/>
                </a:lnTo>
                <a:cubicBezTo>
                  <a:pt x="91492" y="94606"/>
                  <a:pt x="92422" y="98285"/>
                  <a:pt x="93790" y="101395"/>
                </a:cubicBezTo>
                <a:cubicBezTo>
                  <a:pt x="92387" y="98251"/>
                  <a:pt x="91447" y="94519"/>
                  <a:pt x="90508" y="90790"/>
                </a:cubicBezTo>
                <a:lnTo>
                  <a:pt x="90508" y="90790"/>
                </a:lnTo>
                <a:moveTo>
                  <a:pt x="93950" y="101750"/>
                </a:moveTo>
                <a:lnTo>
                  <a:pt x="93946" y="101741"/>
                </a:lnTo>
                <a:cubicBezTo>
                  <a:pt x="93866" y="101715"/>
                  <a:pt x="93786" y="101675"/>
                  <a:pt x="93706" y="101635"/>
                </a:cubicBezTo>
                <a:cubicBezTo>
                  <a:pt x="93626" y="101595"/>
                  <a:pt x="93545" y="101554"/>
                  <a:pt x="93464" y="101527"/>
                </a:cubicBezTo>
                <a:cubicBezTo>
                  <a:pt x="93092" y="101111"/>
                  <a:pt x="92701" y="100699"/>
                  <a:pt x="92311" y="100287"/>
                </a:cubicBezTo>
                <a:lnTo>
                  <a:pt x="92311" y="100287"/>
                </a:lnTo>
                <a:cubicBezTo>
                  <a:pt x="90786" y="98678"/>
                  <a:pt x="89267" y="97075"/>
                  <a:pt x="88838" y="95234"/>
                </a:cubicBezTo>
                <a:cubicBezTo>
                  <a:pt x="88139" y="92329"/>
                  <a:pt x="87117" y="89909"/>
                  <a:pt x="85934" y="87757"/>
                </a:cubicBezTo>
                <a:cubicBezTo>
                  <a:pt x="84965" y="83669"/>
                  <a:pt x="84374" y="79473"/>
                  <a:pt x="83997" y="75277"/>
                </a:cubicBezTo>
                <a:lnTo>
                  <a:pt x="83997" y="75223"/>
                </a:lnTo>
                <a:lnTo>
                  <a:pt x="83997" y="75224"/>
                </a:lnTo>
                <a:cubicBezTo>
                  <a:pt x="83533" y="70357"/>
                  <a:pt x="83317" y="65452"/>
                  <a:pt x="83100" y="60534"/>
                </a:cubicBezTo>
                <a:lnTo>
                  <a:pt x="83101" y="60560"/>
                </a:lnTo>
                <a:lnTo>
                  <a:pt x="83101" y="60560"/>
                </a:lnTo>
                <a:cubicBezTo>
                  <a:pt x="83313" y="65490"/>
                  <a:pt x="83525" y="70408"/>
                  <a:pt x="83990" y="75287"/>
                </a:cubicBezTo>
                <a:lnTo>
                  <a:pt x="83990" y="75341"/>
                </a:lnTo>
                <a:cubicBezTo>
                  <a:pt x="81417" y="72767"/>
                  <a:pt x="77828" y="71530"/>
                  <a:pt x="72479" y="72587"/>
                </a:cubicBezTo>
                <a:cubicBezTo>
                  <a:pt x="72268" y="74167"/>
                  <a:pt x="72056" y="75696"/>
                  <a:pt x="71794" y="77276"/>
                </a:cubicBezTo>
                <a:cubicBezTo>
                  <a:pt x="77896" y="78630"/>
                  <a:pt x="82715" y="81908"/>
                  <a:pt x="85877" y="87698"/>
                </a:cubicBezTo>
                <a:cubicBezTo>
                  <a:pt x="86684" y="91194"/>
                  <a:pt x="87652" y="94637"/>
                  <a:pt x="89051" y="98025"/>
                </a:cubicBezTo>
                <a:cubicBezTo>
                  <a:pt x="90234" y="99639"/>
                  <a:pt x="91687" y="100769"/>
                  <a:pt x="93408" y="101522"/>
                </a:cubicBezTo>
                <a:cubicBezTo>
                  <a:pt x="93515" y="101651"/>
                  <a:pt x="93631" y="101771"/>
                  <a:pt x="93745" y="101889"/>
                </a:cubicBezTo>
                <a:cubicBezTo>
                  <a:pt x="93917" y="102068"/>
                  <a:pt x="94086" y="102242"/>
                  <a:pt x="94215" y="102436"/>
                </a:cubicBezTo>
                <a:lnTo>
                  <a:pt x="94107" y="102490"/>
                </a:lnTo>
                <a:cubicBezTo>
                  <a:pt x="94107" y="102490"/>
                  <a:pt x="96474" y="102544"/>
                  <a:pt x="96582" y="102544"/>
                </a:cubicBezTo>
                <a:cubicBezTo>
                  <a:pt x="93772" y="132795"/>
                  <a:pt x="93982" y="163045"/>
                  <a:pt x="94190" y="192910"/>
                </a:cubicBezTo>
                <a:lnTo>
                  <a:pt x="94190" y="192910"/>
                </a:lnTo>
                <a:cubicBezTo>
                  <a:pt x="94288" y="207070"/>
                  <a:pt x="94386" y="221141"/>
                  <a:pt x="94161" y="235085"/>
                </a:cubicBezTo>
                <a:cubicBezTo>
                  <a:pt x="100269" y="240307"/>
                  <a:pt x="104195" y="237688"/>
                  <a:pt x="107900" y="235217"/>
                </a:cubicBezTo>
                <a:cubicBezTo>
                  <a:pt x="108469" y="234837"/>
                  <a:pt x="109033" y="234461"/>
                  <a:pt x="109599" y="234117"/>
                </a:cubicBezTo>
                <a:cubicBezTo>
                  <a:pt x="113120" y="231958"/>
                  <a:pt x="116651" y="229815"/>
                  <a:pt x="120183" y="227674"/>
                </a:cubicBezTo>
                <a:lnTo>
                  <a:pt x="120192" y="227668"/>
                </a:lnTo>
                <a:lnTo>
                  <a:pt x="120194" y="227668"/>
                </a:lnTo>
                <a:cubicBezTo>
                  <a:pt x="132145" y="220419"/>
                  <a:pt x="144092" y="213172"/>
                  <a:pt x="155590" y="205285"/>
                </a:cubicBezTo>
                <a:cubicBezTo>
                  <a:pt x="166348" y="197916"/>
                  <a:pt x="177753" y="192644"/>
                  <a:pt x="190232" y="189525"/>
                </a:cubicBezTo>
                <a:cubicBezTo>
                  <a:pt x="210511" y="184414"/>
                  <a:pt x="226487" y="195387"/>
                  <a:pt x="228854" y="215989"/>
                </a:cubicBezTo>
                <a:cubicBezTo>
                  <a:pt x="229822" y="224596"/>
                  <a:pt x="228801" y="232987"/>
                  <a:pt x="224713" y="240840"/>
                </a:cubicBezTo>
                <a:cubicBezTo>
                  <a:pt x="211964" y="265477"/>
                  <a:pt x="197602" y="288930"/>
                  <a:pt x="178076" y="308832"/>
                </a:cubicBezTo>
                <a:cubicBezTo>
                  <a:pt x="170329" y="308994"/>
                  <a:pt x="165595" y="312706"/>
                  <a:pt x="164305" y="320505"/>
                </a:cubicBezTo>
                <a:lnTo>
                  <a:pt x="163982" y="321043"/>
                </a:lnTo>
                <a:cubicBezTo>
                  <a:pt x="163013" y="322011"/>
                  <a:pt x="162046" y="322966"/>
                  <a:pt x="161078" y="323921"/>
                </a:cubicBezTo>
                <a:cubicBezTo>
                  <a:pt x="160109" y="324876"/>
                  <a:pt x="159141" y="325831"/>
                  <a:pt x="158172" y="326799"/>
                </a:cubicBezTo>
                <a:cubicBezTo>
                  <a:pt x="152372" y="329700"/>
                  <a:pt x="146738" y="332952"/>
                  <a:pt x="141107" y="336205"/>
                </a:cubicBezTo>
                <a:lnTo>
                  <a:pt x="141107" y="336205"/>
                </a:lnTo>
                <a:lnTo>
                  <a:pt x="141107" y="336205"/>
                </a:lnTo>
                <a:lnTo>
                  <a:pt x="141107" y="336205"/>
                </a:lnTo>
                <a:lnTo>
                  <a:pt x="141107" y="336205"/>
                </a:lnTo>
                <a:lnTo>
                  <a:pt x="141106" y="336205"/>
                </a:lnTo>
                <a:cubicBezTo>
                  <a:pt x="127312" y="344170"/>
                  <a:pt x="113530" y="352128"/>
                  <a:pt x="97335" y="354877"/>
                </a:cubicBezTo>
                <a:cubicBezTo>
                  <a:pt x="90127" y="356116"/>
                  <a:pt x="85985" y="361547"/>
                  <a:pt x="84748" y="368003"/>
                </a:cubicBezTo>
                <a:cubicBezTo>
                  <a:pt x="82973" y="377363"/>
                  <a:pt x="82220" y="386991"/>
                  <a:pt x="81574" y="396566"/>
                </a:cubicBezTo>
                <a:cubicBezTo>
                  <a:pt x="79853" y="421202"/>
                  <a:pt x="76733" y="445569"/>
                  <a:pt x="66512" y="468324"/>
                </a:cubicBezTo>
                <a:cubicBezTo>
                  <a:pt x="63295" y="475366"/>
                  <a:pt x="62624" y="482570"/>
                  <a:pt x="61942" y="489900"/>
                </a:cubicBezTo>
                <a:lnTo>
                  <a:pt x="61942" y="489900"/>
                </a:lnTo>
                <a:lnTo>
                  <a:pt x="61942" y="489900"/>
                </a:lnTo>
                <a:lnTo>
                  <a:pt x="61942" y="489901"/>
                </a:lnTo>
                <a:lnTo>
                  <a:pt x="61942" y="489901"/>
                </a:lnTo>
                <a:cubicBezTo>
                  <a:pt x="61837" y="491025"/>
                  <a:pt x="61732" y="492153"/>
                  <a:pt x="61618" y="493282"/>
                </a:cubicBezTo>
                <a:cubicBezTo>
                  <a:pt x="59950" y="510173"/>
                  <a:pt x="51451" y="523405"/>
                  <a:pt x="38326" y="533894"/>
                </a:cubicBezTo>
                <a:cubicBezTo>
                  <a:pt x="34023" y="537284"/>
                  <a:pt x="29235" y="539596"/>
                  <a:pt x="23533" y="538414"/>
                </a:cubicBezTo>
                <a:cubicBezTo>
                  <a:pt x="6374" y="534916"/>
                  <a:pt x="-5568" y="514584"/>
                  <a:pt x="2662" y="499254"/>
                </a:cubicBezTo>
                <a:cubicBezTo>
                  <a:pt x="23509" y="460378"/>
                  <a:pt x="28395" y="418116"/>
                  <a:pt x="33286" y="375811"/>
                </a:cubicBezTo>
                <a:lnTo>
                  <a:pt x="33287" y="375811"/>
                </a:lnTo>
                <a:lnTo>
                  <a:pt x="33287" y="375810"/>
                </a:lnTo>
                <a:lnTo>
                  <a:pt x="33287" y="375810"/>
                </a:lnTo>
                <a:lnTo>
                  <a:pt x="33287" y="375810"/>
                </a:lnTo>
                <a:cubicBezTo>
                  <a:pt x="34277" y="367247"/>
                  <a:pt x="35267" y="358682"/>
                  <a:pt x="36390" y="350144"/>
                </a:cubicBezTo>
                <a:cubicBezTo>
                  <a:pt x="37434" y="342137"/>
                  <a:pt x="38263" y="334095"/>
                  <a:pt x="39091" y="326059"/>
                </a:cubicBezTo>
                <a:cubicBezTo>
                  <a:pt x="40566" y="311743"/>
                  <a:pt x="42040" y="297445"/>
                  <a:pt x="44727" y="283389"/>
                </a:cubicBezTo>
                <a:cubicBezTo>
                  <a:pt x="47793" y="267414"/>
                  <a:pt x="48654" y="251653"/>
                  <a:pt x="48761" y="235570"/>
                </a:cubicBezTo>
                <a:cubicBezTo>
                  <a:pt x="49084" y="195979"/>
                  <a:pt x="51021" y="156550"/>
                  <a:pt x="59627" y="117659"/>
                </a:cubicBezTo>
                <a:cubicBezTo>
                  <a:pt x="59997" y="115959"/>
                  <a:pt x="58919" y="113929"/>
                  <a:pt x="57842" y="111900"/>
                </a:cubicBezTo>
                <a:cubicBezTo>
                  <a:pt x="57351" y="110976"/>
                  <a:pt x="56861" y="110052"/>
                  <a:pt x="56507" y="109160"/>
                </a:cubicBezTo>
                <a:lnTo>
                  <a:pt x="56629" y="109080"/>
                </a:lnTo>
                <a:cubicBezTo>
                  <a:pt x="57432" y="103678"/>
                  <a:pt x="58247" y="98277"/>
                  <a:pt x="59063" y="92875"/>
                </a:cubicBezTo>
                <a:cubicBezTo>
                  <a:pt x="59883" y="87443"/>
                  <a:pt x="60703" y="82010"/>
                  <a:pt x="61510" y="76577"/>
                </a:cubicBezTo>
                <a:lnTo>
                  <a:pt x="61666" y="76570"/>
                </a:lnTo>
                <a:cubicBezTo>
                  <a:pt x="65899" y="74357"/>
                  <a:pt x="69401" y="73136"/>
                  <a:pt x="72431" y="72545"/>
                </a:cubicBezTo>
                <a:cubicBezTo>
                  <a:pt x="72567" y="71213"/>
                  <a:pt x="72677" y="69877"/>
                  <a:pt x="72767" y="68538"/>
                </a:cubicBezTo>
                <a:cubicBezTo>
                  <a:pt x="72678" y="69858"/>
                  <a:pt x="72569" y="71175"/>
                  <a:pt x="72433" y="72487"/>
                </a:cubicBezTo>
                <a:cubicBezTo>
                  <a:pt x="69421" y="73079"/>
                  <a:pt x="65871" y="74316"/>
                  <a:pt x="61513" y="76576"/>
                </a:cubicBezTo>
                <a:cubicBezTo>
                  <a:pt x="61836" y="60653"/>
                  <a:pt x="62159" y="44677"/>
                  <a:pt x="62374" y="28755"/>
                </a:cubicBezTo>
                <a:cubicBezTo>
                  <a:pt x="62482" y="21171"/>
                  <a:pt x="64042" y="14016"/>
                  <a:pt x="67646" y="7293"/>
                </a:cubicBezTo>
                <a:cubicBezTo>
                  <a:pt x="70443" y="2021"/>
                  <a:pt x="74531" y="-507"/>
                  <a:pt x="80448" y="84"/>
                </a:cubicBezTo>
                <a:cubicBezTo>
                  <a:pt x="86580" y="730"/>
                  <a:pt x="89969" y="4872"/>
                  <a:pt x="91260" y="10197"/>
                </a:cubicBezTo>
                <a:cubicBezTo>
                  <a:pt x="92766" y="16329"/>
                  <a:pt x="93681" y="22731"/>
                  <a:pt x="93788" y="29078"/>
                </a:cubicBezTo>
                <a:cubicBezTo>
                  <a:pt x="94062" y="46723"/>
                  <a:pt x="94108" y="64369"/>
                  <a:pt x="94154" y="82014"/>
                </a:cubicBezTo>
                <a:cubicBezTo>
                  <a:pt x="94172" y="88628"/>
                  <a:pt x="94189" y="95243"/>
                  <a:pt x="94219" y="101858"/>
                </a:cubicBezTo>
                <a:cubicBezTo>
                  <a:pt x="94165" y="101858"/>
                  <a:pt x="94124" y="101831"/>
                  <a:pt x="94084" y="101804"/>
                </a:cubicBezTo>
                <a:cubicBezTo>
                  <a:pt x="94044" y="101777"/>
                  <a:pt x="94003" y="101750"/>
                  <a:pt x="93950" y="101750"/>
                </a:cubicBezTo>
                <a:moveTo>
                  <a:pt x="78289" y="25907"/>
                </a:moveTo>
                <a:cubicBezTo>
                  <a:pt x="79237" y="28744"/>
                  <a:pt x="79981" y="31597"/>
                  <a:pt x="80571" y="34462"/>
                </a:cubicBezTo>
                <a:cubicBezTo>
                  <a:pt x="79983" y="31579"/>
                  <a:pt x="79242" y="28706"/>
                  <a:pt x="78296" y="25851"/>
                </a:cubicBezTo>
                <a:lnTo>
                  <a:pt x="78296" y="25797"/>
                </a:lnTo>
                <a:cubicBezTo>
                  <a:pt x="73817" y="36099"/>
                  <a:pt x="73508" y="47075"/>
                  <a:pt x="73199" y="58041"/>
                </a:cubicBezTo>
                <a:lnTo>
                  <a:pt x="73199" y="58041"/>
                </a:lnTo>
                <a:lnTo>
                  <a:pt x="73199" y="58041"/>
                </a:lnTo>
                <a:lnTo>
                  <a:pt x="73199" y="58041"/>
                </a:lnTo>
                <a:lnTo>
                  <a:pt x="73199" y="58041"/>
                </a:lnTo>
                <a:lnTo>
                  <a:pt x="73199" y="58041"/>
                </a:lnTo>
                <a:cubicBezTo>
                  <a:pt x="73135" y="60326"/>
                  <a:pt x="73071" y="62610"/>
                  <a:pt x="72969" y="64887"/>
                </a:cubicBezTo>
                <a:cubicBezTo>
                  <a:pt x="73070" y="62646"/>
                  <a:pt x="73135" y="60400"/>
                  <a:pt x="73201" y="58155"/>
                </a:cubicBezTo>
                <a:lnTo>
                  <a:pt x="73201" y="58155"/>
                </a:lnTo>
                <a:lnTo>
                  <a:pt x="73201" y="58151"/>
                </a:lnTo>
                <a:lnTo>
                  <a:pt x="73201" y="58150"/>
                </a:lnTo>
                <a:cubicBezTo>
                  <a:pt x="73523" y="47174"/>
                  <a:pt x="73844" y="36216"/>
                  <a:pt x="78289" y="25907"/>
                </a:cubicBezTo>
                <a:moveTo>
                  <a:pt x="127579" y="270344"/>
                </a:moveTo>
                <a:cubicBezTo>
                  <a:pt x="122478" y="276263"/>
                  <a:pt x="117374" y="282186"/>
                  <a:pt x="112504" y="288285"/>
                </a:cubicBezTo>
                <a:lnTo>
                  <a:pt x="112504" y="288230"/>
                </a:lnTo>
                <a:cubicBezTo>
                  <a:pt x="111805" y="289091"/>
                  <a:pt x="113042" y="291835"/>
                  <a:pt x="113849" y="293502"/>
                </a:cubicBezTo>
                <a:cubicBezTo>
                  <a:pt x="114171" y="294147"/>
                  <a:pt x="115678" y="294416"/>
                  <a:pt x="116646" y="294524"/>
                </a:cubicBezTo>
                <a:cubicBezTo>
                  <a:pt x="123585" y="295063"/>
                  <a:pt x="129179" y="291459"/>
                  <a:pt x="134021" y="287477"/>
                </a:cubicBezTo>
                <a:cubicBezTo>
                  <a:pt x="138605" y="283688"/>
                  <a:pt x="142818" y="279444"/>
                  <a:pt x="147032" y="275198"/>
                </a:cubicBezTo>
                <a:lnTo>
                  <a:pt x="147033" y="275198"/>
                </a:lnTo>
                <a:cubicBezTo>
                  <a:pt x="148784" y="273432"/>
                  <a:pt x="150536" y="271668"/>
                  <a:pt x="152315" y="269935"/>
                </a:cubicBezTo>
                <a:cubicBezTo>
                  <a:pt x="147940" y="263141"/>
                  <a:pt x="141288" y="263540"/>
                  <a:pt x="134675" y="263935"/>
                </a:cubicBezTo>
                <a:cubicBezTo>
                  <a:pt x="134131" y="263968"/>
                  <a:pt x="133587" y="264000"/>
                  <a:pt x="133045" y="264029"/>
                </a:cubicBezTo>
                <a:cubicBezTo>
                  <a:pt x="136121" y="258804"/>
                  <a:pt x="141218" y="257739"/>
                  <a:pt x="146351" y="256666"/>
                </a:cubicBezTo>
                <a:cubicBezTo>
                  <a:pt x="150465" y="255806"/>
                  <a:pt x="154601" y="254942"/>
                  <a:pt x="157737" y="251926"/>
                </a:cubicBezTo>
                <a:cubicBezTo>
                  <a:pt x="162523" y="247354"/>
                  <a:pt x="167203" y="249883"/>
                  <a:pt x="171130" y="254185"/>
                </a:cubicBezTo>
                <a:cubicBezTo>
                  <a:pt x="174508" y="257842"/>
                  <a:pt x="177446" y="262584"/>
                  <a:pt x="176949" y="266785"/>
                </a:cubicBezTo>
                <a:cubicBezTo>
                  <a:pt x="177475" y="262584"/>
                  <a:pt x="174527" y="257838"/>
                  <a:pt x="171136" y="254127"/>
                </a:cubicBezTo>
                <a:cubicBezTo>
                  <a:pt x="167209" y="249878"/>
                  <a:pt x="162530" y="247296"/>
                  <a:pt x="157742" y="251868"/>
                </a:cubicBezTo>
                <a:cubicBezTo>
                  <a:pt x="154616" y="254851"/>
                  <a:pt x="150495" y="255716"/>
                  <a:pt x="146394" y="256578"/>
                </a:cubicBezTo>
                <a:cubicBezTo>
                  <a:pt x="141249" y="257659"/>
                  <a:pt x="136135" y="258733"/>
                  <a:pt x="133052" y="263971"/>
                </a:cubicBezTo>
                <a:cubicBezTo>
                  <a:pt x="131239" y="266095"/>
                  <a:pt x="129414" y="268213"/>
                  <a:pt x="127591" y="270330"/>
                </a:cubicBezTo>
                <a:lnTo>
                  <a:pt x="127587" y="270335"/>
                </a:lnTo>
                <a:lnTo>
                  <a:pt x="127583" y="270339"/>
                </a:lnTo>
                <a:lnTo>
                  <a:pt x="127579" y="270344"/>
                </a:lnTo>
              </a:path>
            </a:pathLst>
          </a:custGeom>
          <a:solidFill>
            <a:srgbClr val="8AB82D"/>
          </a:solidFill>
        </p:spPr>
      </p:sp>
      <p:sp>
        <p:nvSpPr>
          <p:cNvPr id="39" name="Vector-3714&amp;1747"/>
          <p:cNvSpPr/>
          <p:nvPr>
            <p:custDataLst>
              <p:tags r:id="rId20"/>
            </p:custDataLst>
          </p:nvPr>
        </p:nvSpPr>
        <p:spPr>
          <a:xfrm rot="1020000">
            <a:off x="4013111" y="3810645"/>
            <a:ext cx="371666" cy="315822"/>
          </a:xfrm>
          <a:custGeom>
            <a:avLst/>
            <a:gdLst/>
            <a:ahLst/>
            <a:cxnLst/>
            <a:rect l="l" t="t" r="r" b="b"/>
            <a:pathLst>
              <a:path w="503182" h="427356">
                <a:moveTo>
                  <a:pt x="438231" y="20920"/>
                </a:moveTo>
                <a:cubicBezTo>
                  <a:pt x="431508" y="17962"/>
                  <a:pt x="424030" y="15487"/>
                  <a:pt x="416768" y="15003"/>
                </a:cubicBezTo>
                <a:cubicBezTo>
                  <a:pt x="381536" y="12583"/>
                  <a:pt x="348186" y="19037"/>
                  <a:pt x="319783" y="41146"/>
                </a:cubicBezTo>
                <a:cubicBezTo>
                  <a:pt x="307734" y="50505"/>
                  <a:pt x="303700" y="53625"/>
                  <a:pt x="294394" y="38887"/>
                </a:cubicBezTo>
                <a:cubicBezTo>
                  <a:pt x="287132" y="27375"/>
                  <a:pt x="277019" y="20059"/>
                  <a:pt x="266315" y="13120"/>
                </a:cubicBezTo>
                <a:cubicBezTo>
                  <a:pt x="236300" y="-6406"/>
                  <a:pt x="196279" y="-4577"/>
                  <a:pt x="172180" y="21566"/>
                </a:cubicBezTo>
                <a:cubicBezTo>
                  <a:pt x="156850" y="38187"/>
                  <a:pt x="142326" y="38994"/>
                  <a:pt x="123822" y="32862"/>
                </a:cubicBezTo>
                <a:cubicBezTo>
                  <a:pt x="116722" y="30549"/>
                  <a:pt x="109406" y="28881"/>
                  <a:pt x="102091" y="27160"/>
                </a:cubicBezTo>
                <a:cubicBezTo>
                  <a:pt x="92731" y="24955"/>
                  <a:pt x="83425" y="22480"/>
                  <a:pt x="73904" y="21189"/>
                </a:cubicBezTo>
                <a:cubicBezTo>
                  <a:pt x="57982" y="18984"/>
                  <a:pt x="45018" y="24148"/>
                  <a:pt x="33668" y="36251"/>
                </a:cubicBezTo>
                <a:cubicBezTo>
                  <a:pt x="15218" y="55938"/>
                  <a:pt x="6396" y="80575"/>
                  <a:pt x="2362" y="105426"/>
                </a:cubicBezTo>
                <a:cubicBezTo>
                  <a:pt x="-1618" y="130385"/>
                  <a:pt x="-1081" y="156528"/>
                  <a:pt x="7956" y="181701"/>
                </a:cubicBezTo>
                <a:cubicBezTo>
                  <a:pt x="13712" y="197731"/>
                  <a:pt x="16617" y="214784"/>
                  <a:pt x="20382" y="231459"/>
                </a:cubicBezTo>
                <a:cubicBezTo>
                  <a:pt x="30495" y="276159"/>
                  <a:pt x="49268" y="316179"/>
                  <a:pt x="81596" y="349423"/>
                </a:cubicBezTo>
                <a:cubicBezTo>
                  <a:pt x="114248" y="383042"/>
                  <a:pt x="156528" y="397942"/>
                  <a:pt x="199668" y="411282"/>
                </a:cubicBezTo>
                <a:cubicBezTo>
                  <a:pt x="201873" y="411982"/>
                  <a:pt x="205262" y="408969"/>
                  <a:pt x="208114" y="407679"/>
                </a:cubicBezTo>
                <a:cubicBezTo>
                  <a:pt x="209727" y="396813"/>
                  <a:pt x="211394" y="385947"/>
                  <a:pt x="213008" y="375081"/>
                </a:cubicBezTo>
                <a:cubicBezTo>
                  <a:pt x="213277" y="359159"/>
                  <a:pt x="213653" y="343183"/>
                  <a:pt x="213868" y="327260"/>
                </a:cubicBezTo>
                <a:cubicBezTo>
                  <a:pt x="213976" y="319676"/>
                  <a:pt x="215537" y="312575"/>
                  <a:pt x="219140" y="305798"/>
                </a:cubicBezTo>
                <a:cubicBezTo>
                  <a:pt x="221938" y="300580"/>
                  <a:pt x="226026" y="297998"/>
                  <a:pt x="231943" y="298590"/>
                </a:cubicBezTo>
                <a:cubicBezTo>
                  <a:pt x="238129" y="299182"/>
                  <a:pt x="241464" y="303378"/>
                  <a:pt x="242754" y="308703"/>
                </a:cubicBezTo>
                <a:cubicBezTo>
                  <a:pt x="244260" y="314834"/>
                  <a:pt x="245175" y="321290"/>
                  <a:pt x="245283" y="327584"/>
                </a:cubicBezTo>
                <a:cubicBezTo>
                  <a:pt x="245660" y="351843"/>
                  <a:pt x="245605" y="376103"/>
                  <a:pt x="245713" y="400362"/>
                </a:cubicBezTo>
                <a:cubicBezTo>
                  <a:pt x="246466" y="400632"/>
                  <a:pt x="247273" y="400846"/>
                  <a:pt x="248187" y="400954"/>
                </a:cubicBezTo>
                <a:cubicBezTo>
                  <a:pt x="256633" y="426505"/>
                  <a:pt x="261850" y="430002"/>
                  <a:pt x="286487" y="425914"/>
                </a:cubicBezTo>
                <a:cubicBezTo>
                  <a:pt x="290683" y="425214"/>
                  <a:pt x="294824" y="423923"/>
                  <a:pt x="298751" y="422256"/>
                </a:cubicBezTo>
                <a:cubicBezTo>
                  <a:pt x="325431" y="411229"/>
                  <a:pt x="352166" y="400148"/>
                  <a:pt x="378738" y="388851"/>
                </a:cubicBezTo>
                <a:cubicBezTo>
                  <a:pt x="395844" y="381589"/>
                  <a:pt x="409992" y="371047"/>
                  <a:pt x="420319" y="354801"/>
                </a:cubicBezTo>
                <a:cubicBezTo>
                  <a:pt x="428871" y="341300"/>
                  <a:pt x="438715" y="328390"/>
                  <a:pt x="449473" y="316610"/>
                </a:cubicBezTo>
                <a:cubicBezTo>
                  <a:pt x="466311" y="298106"/>
                  <a:pt x="478790" y="277020"/>
                  <a:pt x="489226" y="254643"/>
                </a:cubicBezTo>
                <a:cubicBezTo>
                  <a:pt x="492345" y="247919"/>
                  <a:pt x="495035" y="240711"/>
                  <a:pt x="496165" y="233396"/>
                </a:cubicBezTo>
                <a:cubicBezTo>
                  <a:pt x="502619" y="191169"/>
                  <a:pt x="501921" y="148513"/>
                  <a:pt x="503157" y="106018"/>
                </a:cubicBezTo>
                <a:cubicBezTo>
                  <a:pt x="503427" y="97303"/>
                  <a:pt x="501490" y="89073"/>
                  <a:pt x="497832" y="81112"/>
                </a:cubicBezTo>
                <a:cubicBezTo>
                  <a:pt x="485299" y="53625"/>
                  <a:pt x="465826" y="33077"/>
                  <a:pt x="438123" y="20866"/>
                </a:cubicBezTo>
                <a:lnTo>
                  <a:pt x="438231" y="20920"/>
                </a:lnTo>
                <a:moveTo>
                  <a:pt x="74066" y="109192"/>
                </a:moveTo>
                <a:cubicBezTo>
                  <a:pt x="68902" y="108869"/>
                  <a:pt x="67180" y="104996"/>
                  <a:pt x="67503" y="100531"/>
                </a:cubicBezTo>
                <a:cubicBezTo>
                  <a:pt x="67880" y="95421"/>
                  <a:pt x="71699" y="93592"/>
                  <a:pt x="76164" y="93861"/>
                </a:cubicBezTo>
                <a:cubicBezTo>
                  <a:pt x="81327" y="94184"/>
                  <a:pt x="82726" y="98056"/>
                  <a:pt x="82834" y="102521"/>
                </a:cubicBezTo>
                <a:cubicBezTo>
                  <a:pt x="82027" y="107578"/>
                  <a:pt x="78584" y="109460"/>
                  <a:pt x="74066" y="109192"/>
                </a:cubicBezTo>
                <a:moveTo>
                  <a:pt x="352435" y="183692"/>
                </a:moveTo>
                <a:cubicBezTo>
                  <a:pt x="332586" y="158518"/>
                  <a:pt x="335114" y="135818"/>
                  <a:pt x="354425" y="109084"/>
                </a:cubicBezTo>
                <a:cubicBezTo>
                  <a:pt x="355124" y="136301"/>
                  <a:pt x="360289" y="159001"/>
                  <a:pt x="352435" y="183692"/>
                </a:cubicBezTo>
              </a:path>
            </a:pathLst>
          </a:custGeom>
          <a:solidFill>
            <a:schemeClr val="accent2">
              <a:lumMod val="60000"/>
              <a:lumOff val="40000"/>
            </a:schemeClr>
          </a:solidFill>
        </p:spPr>
      </p:sp>
      <p:sp>
        <p:nvSpPr>
          <p:cNvPr id="10" name="Vector-3713&amp;3328"/>
          <p:cNvSpPr/>
          <p:nvPr>
            <p:custDataLst>
              <p:tags r:id="rId21"/>
            </p:custDataLst>
          </p:nvPr>
        </p:nvSpPr>
        <p:spPr>
          <a:xfrm>
            <a:off x="4717962" y="2215110"/>
            <a:ext cx="1804362" cy="2121123"/>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1">
              <a:lumMod val="60000"/>
              <a:lumOff val="40000"/>
            </a:schemeClr>
          </a:solidFill>
        </p:spPr>
      </p:sp>
      <p:sp>
        <p:nvSpPr>
          <p:cNvPr id="11" name="Vector-3713&amp;3329"/>
          <p:cNvSpPr/>
          <p:nvPr>
            <p:custDataLst>
              <p:tags r:id="rId22"/>
            </p:custDataLst>
          </p:nvPr>
        </p:nvSpPr>
        <p:spPr>
          <a:xfrm>
            <a:off x="4850767" y="2483535"/>
            <a:ext cx="1515759" cy="16030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17" name="@png2x_Mask group-3713&amp;3330" descr="preencoded.png"/>
          <p:cNvPicPr>
            <a:picLocks noChangeAspect="1"/>
          </p:cNvPicPr>
          <p:nvPr>
            <p:custDataLst>
              <p:tags r:id="rId23"/>
            </p:custDataLst>
          </p:nvPr>
        </p:nvPicPr>
        <p:blipFill>
          <a:blip r:embed="rId7">
            <a:alphaModFix amt="55000"/>
          </a:blip>
          <a:stretch>
            <a:fillRect/>
          </a:stretch>
        </p:blipFill>
        <p:spPr>
          <a:xfrm>
            <a:off x="4850767" y="2483535"/>
            <a:ext cx="1515759" cy="1603044"/>
          </a:xfrm>
          <a:prstGeom prst="rect">
            <a:avLst/>
          </a:prstGeom>
        </p:spPr>
      </p:pic>
      <p:sp>
        <p:nvSpPr>
          <p:cNvPr id="29" name="Union-3713&amp;3333"/>
          <p:cNvSpPr/>
          <p:nvPr>
            <p:custDataLst>
              <p:tags r:id="rId24"/>
            </p:custDataLst>
          </p:nvPr>
        </p:nvSpPr>
        <p:spPr>
          <a:xfrm>
            <a:off x="4900979" y="2095914"/>
            <a:ext cx="1485724" cy="263733"/>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1"/>
          </a:solidFill>
        </p:spPr>
      </p:sp>
      <p:sp>
        <p:nvSpPr>
          <p:cNvPr id="30" name="Union-3713&amp;3337"/>
          <p:cNvSpPr/>
          <p:nvPr>
            <p:custDataLst>
              <p:tags r:id="rId25"/>
            </p:custDataLst>
          </p:nvPr>
        </p:nvSpPr>
        <p:spPr>
          <a:xfrm>
            <a:off x="5173628" y="2093099"/>
            <a:ext cx="838595" cy="267487"/>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1"/>
          </a:solidFill>
        </p:spPr>
      </p:sp>
      <p:sp>
        <p:nvSpPr>
          <p:cNvPr id="32" name="Union-3713&amp;3340"/>
          <p:cNvSpPr/>
          <p:nvPr>
            <p:custDataLst>
              <p:tags r:id="rId26"/>
            </p:custDataLst>
          </p:nvPr>
        </p:nvSpPr>
        <p:spPr>
          <a:xfrm>
            <a:off x="5406858" y="2093099"/>
            <a:ext cx="794952" cy="258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1"/>
          </a:solidFill>
        </p:spPr>
      </p:sp>
      <p:sp>
        <p:nvSpPr>
          <p:cNvPr id="38" name="Vector-3714&amp;1746"/>
          <p:cNvSpPr/>
          <p:nvPr>
            <p:custDataLst>
              <p:tags r:id="rId27"/>
            </p:custDataLst>
          </p:nvPr>
        </p:nvSpPr>
        <p:spPr>
          <a:xfrm rot="3091800">
            <a:off x="6183507" y="3980053"/>
            <a:ext cx="122011" cy="106057"/>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50" name="Vector-3714&amp;1732"/>
          <p:cNvSpPr/>
          <p:nvPr>
            <p:custDataLst>
              <p:tags r:id="rId28"/>
            </p:custDataLst>
          </p:nvPr>
        </p:nvSpPr>
        <p:spPr>
          <a:xfrm rot="3091800">
            <a:off x="6036156" y="3884791"/>
            <a:ext cx="464113" cy="464113"/>
          </a:xfrm>
          <a:custGeom>
            <a:avLst/>
            <a:gdLst/>
            <a:ahLst/>
            <a:cxnLst/>
            <a:rect l="l" t="t" r="r" b="b"/>
            <a:pathLst>
              <a:path w="627914" h="627914">
                <a:moveTo>
                  <a:pt x="604275" y="227782"/>
                </a:moveTo>
                <a:cubicBezTo>
                  <a:pt x="574876" y="213331"/>
                  <a:pt x="543505" y="205509"/>
                  <a:pt x="511609" y="203481"/>
                </a:cubicBezTo>
                <a:cubicBezTo>
                  <a:pt x="515616" y="196271"/>
                  <a:pt x="519328" y="188900"/>
                  <a:pt x="522745" y="181369"/>
                </a:cubicBezTo>
                <a:cubicBezTo>
                  <a:pt x="538480" y="146638"/>
                  <a:pt x="540155" y="105761"/>
                  <a:pt x="512102" y="76341"/>
                </a:cubicBezTo>
                <a:cubicBezTo>
                  <a:pt x="484904" y="47824"/>
                  <a:pt x="447718" y="47791"/>
                  <a:pt x="414180" y="64657"/>
                </a:cubicBezTo>
                <a:cubicBezTo>
                  <a:pt x="389445" y="77082"/>
                  <a:pt x="365827" y="92692"/>
                  <a:pt x="343983" y="110428"/>
                </a:cubicBezTo>
                <a:cubicBezTo>
                  <a:pt x="341125" y="81749"/>
                  <a:pt x="333275" y="54003"/>
                  <a:pt x="316226" y="32438"/>
                </a:cubicBezTo>
                <a:cubicBezTo>
                  <a:pt x="295399" y="6077"/>
                  <a:pt x="262551" y="-5189"/>
                  <a:pt x="229276" y="2246"/>
                </a:cubicBezTo>
                <a:cubicBezTo>
                  <a:pt x="200336" y="8716"/>
                  <a:pt x="176357" y="29605"/>
                  <a:pt x="160491" y="53392"/>
                </a:cubicBezTo>
                <a:cubicBezTo>
                  <a:pt x="144855" y="76856"/>
                  <a:pt x="138252" y="103861"/>
                  <a:pt x="136938" y="131413"/>
                </a:cubicBezTo>
                <a:cubicBezTo>
                  <a:pt x="117262" y="117831"/>
                  <a:pt x="94071" y="110363"/>
                  <a:pt x="69041" y="116865"/>
                </a:cubicBezTo>
                <a:cubicBezTo>
                  <a:pt x="41711" y="123946"/>
                  <a:pt x="21213" y="145866"/>
                  <a:pt x="14972" y="172678"/>
                </a:cubicBezTo>
                <a:cubicBezTo>
                  <a:pt x="5774" y="212140"/>
                  <a:pt x="21476" y="248028"/>
                  <a:pt x="45357" y="278252"/>
                </a:cubicBezTo>
                <a:cubicBezTo>
                  <a:pt x="-3850" y="316812"/>
                  <a:pt x="-17253" y="384566"/>
                  <a:pt x="26338" y="433846"/>
                </a:cubicBezTo>
                <a:cubicBezTo>
                  <a:pt x="42860" y="452547"/>
                  <a:pt x="66479" y="465710"/>
                  <a:pt x="90754" y="472051"/>
                </a:cubicBezTo>
                <a:cubicBezTo>
                  <a:pt x="100674" y="474659"/>
                  <a:pt x="111350" y="476364"/>
                  <a:pt x="121828" y="476815"/>
                </a:cubicBezTo>
                <a:cubicBezTo>
                  <a:pt x="118872" y="491524"/>
                  <a:pt x="117295" y="506524"/>
                  <a:pt x="118445" y="521040"/>
                </a:cubicBezTo>
                <a:cubicBezTo>
                  <a:pt x="120810" y="550943"/>
                  <a:pt x="131682" y="574182"/>
                  <a:pt x="152147" y="593494"/>
                </a:cubicBezTo>
                <a:cubicBezTo>
                  <a:pt x="177803" y="623524"/>
                  <a:pt x="225137" y="639296"/>
                  <a:pt x="261697" y="618343"/>
                </a:cubicBezTo>
                <a:cubicBezTo>
                  <a:pt x="297240" y="597968"/>
                  <a:pt x="304433" y="558603"/>
                  <a:pt x="312941" y="522714"/>
                </a:cubicBezTo>
                <a:cubicBezTo>
                  <a:pt x="313204" y="521556"/>
                  <a:pt x="313466" y="520365"/>
                  <a:pt x="313729" y="519205"/>
                </a:cubicBezTo>
                <a:cubicBezTo>
                  <a:pt x="345199" y="542317"/>
                  <a:pt x="383238" y="558989"/>
                  <a:pt x="420126" y="558667"/>
                </a:cubicBezTo>
                <a:cubicBezTo>
                  <a:pt x="464998" y="558281"/>
                  <a:pt x="495120" y="521073"/>
                  <a:pt x="496466" y="479229"/>
                </a:cubicBezTo>
                <a:cubicBezTo>
                  <a:pt x="497385" y="450680"/>
                  <a:pt x="487333" y="422998"/>
                  <a:pt x="471206" y="399566"/>
                </a:cubicBezTo>
                <a:cubicBezTo>
                  <a:pt x="526851" y="381251"/>
                  <a:pt x="577437" y="348614"/>
                  <a:pt x="614228" y="303745"/>
                </a:cubicBezTo>
                <a:cubicBezTo>
                  <a:pt x="632689" y="281245"/>
                  <a:pt x="635316" y="243007"/>
                  <a:pt x="604242" y="227750"/>
                </a:cubicBezTo>
                <a:lnTo>
                  <a:pt x="604275" y="227782"/>
                </a:lnTo>
                <a:moveTo>
                  <a:pt x="391417" y="195692"/>
                </a:moveTo>
                <a:cubicBezTo>
                  <a:pt x="395096" y="192376"/>
                  <a:pt x="398840" y="189093"/>
                  <a:pt x="402618" y="185906"/>
                </a:cubicBezTo>
                <a:cubicBezTo>
                  <a:pt x="403800" y="184909"/>
                  <a:pt x="414148" y="176765"/>
                  <a:pt x="413424" y="177216"/>
                </a:cubicBezTo>
                <a:cubicBezTo>
                  <a:pt x="413490" y="177152"/>
                  <a:pt x="413588" y="177119"/>
                  <a:pt x="413654" y="177056"/>
                </a:cubicBezTo>
                <a:cubicBezTo>
                  <a:pt x="401960" y="194051"/>
                  <a:pt x="391908" y="205670"/>
                  <a:pt x="374302" y="222825"/>
                </a:cubicBezTo>
                <a:cubicBezTo>
                  <a:pt x="369900" y="227106"/>
                  <a:pt x="365794" y="230969"/>
                  <a:pt x="361820" y="234542"/>
                </a:cubicBezTo>
                <a:cubicBezTo>
                  <a:pt x="357779" y="236409"/>
                  <a:pt x="353738" y="238308"/>
                  <a:pt x="349764" y="240271"/>
                </a:cubicBezTo>
                <a:cubicBezTo>
                  <a:pt x="354231" y="234446"/>
                  <a:pt x="358798" y="228909"/>
                  <a:pt x="363463" y="223727"/>
                </a:cubicBezTo>
                <a:cubicBezTo>
                  <a:pt x="372299" y="213910"/>
                  <a:pt x="381627" y="204544"/>
                  <a:pt x="391417" y="195692"/>
                </a:cubicBezTo>
                <a:moveTo>
                  <a:pt x="228947" y="145641"/>
                </a:moveTo>
                <a:cubicBezTo>
                  <a:pt x="228947" y="144225"/>
                  <a:pt x="229967" y="132122"/>
                  <a:pt x="229638" y="132766"/>
                </a:cubicBezTo>
                <a:cubicBezTo>
                  <a:pt x="230229" y="129257"/>
                  <a:pt x="230984" y="125749"/>
                  <a:pt x="231903" y="122273"/>
                </a:cubicBezTo>
                <a:cubicBezTo>
                  <a:pt x="232364" y="120502"/>
                  <a:pt x="237193" y="108851"/>
                  <a:pt x="235746" y="111072"/>
                </a:cubicBezTo>
                <a:cubicBezTo>
                  <a:pt x="237094" y="108593"/>
                  <a:pt x="238506" y="106179"/>
                  <a:pt x="240017" y="103829"/>
                </a:cubicBezTo>
                <a:cubicBezTo>
                  <a:pt x="239131" y="105471"/>
                  <a:pt x="241791" y="102381"/>
                  <a:pt x="244386" y="99452"/>
                </a:cubicBezTo>
                <a:cubicBezTo>
                  <a:pt x="245339" y="103733"/>
                  <a:pt x="246817" y="110202"/>
                  <a:pt x="246620" y="107853"/>
                </a:cubicBezTo>
                <a:cubicBezTo>
                  <a:pt x="247179" y="112423"/>
                  <a:pt x="247473" y="117026"/>
                  <a:pt x="247802" y="121597"/>
                </a:cubicBezTo>
                <a:cubicBezTo>
                  <a:pt x="248722" y="134568"/>
                  <a:pt x="248920" y="147571"/>
                  <a:pt x="248427" y="160543"/>
                </a:cubicBezTo>
                <a:cubicBezTo>
                  <a:pt x="247705" y="180500"/>
                  <a:pt x="244813" y="200777"/>
                  <a:pt x="240083" y="220701"/>
                </a:cubicBezTo>
                <a:cubicBezTo>
                  <a:pt x="236963" y="208792"/>
                  <a:pt x="234170" y="196850"/>
                  <a:pt x="231936" y="184812"/>
                </a:cubicBezTo>
                <a:cubicBezTo>
                  <a:pt x="231739" y="183750"/>
                  <a:pt x="230656" y="176670"/>
                  <a:pt x="230491" y="175865"/>
                </a:cubicBezTo>
                <a:cubicBezTo>
                  <a:pt x="229867" y="170457"/>
                  <a:pt x="229408" y="165017"/>
                  <a:pt x="229145" y="159578"/>
                </a:cubicBezTo>
                <a:cubicBezTo>
                  <a:pt x="228947" y="154943"/>
                  <a:pt x="228849" y="150308"/>
                  <a:pt x="228947" y="145705"/>
                </a:cubicBezTo>
                <a:lnTo>
                  <a:pt x="228947" y="145641"/>
                </a:lnTo>
                <a:moveTo>
                  <a:pt x="106948" y="370629"/>
                </a:moveTo>
                <a:cubicBezTo>
                  <a:pt x="105108" y="369471"/>
                  <a:pt x="102940" y="368183"/>
                  <a:pt x="102086" y="367797"/>
                </a:cubicBezTo>
                <a:cubicBezTo>
                  <a:pt x="102021" y="367701"/>
                  <a:pt x="101955" y="367636"/>
                  <a:pt x="101856" y="367508"/>
                </a:cubicBezTo>
                <a:cubicBezTo>
                  <a:pt x="101593" y="367185"/>
                  <a:pt x="101396" y="366960"/>
                  <a:pt x="101167" y="366734"/>
                </a:cubicBezTo>
                <a:cubicBezTo>
                  <a:pt x="102612" y="365062"/>
                  <a:pt x="104484" y="362679"/>
                  <a:pt x="104911" y="362165"/>
                </a:cubicBezTo>
                <a:cubicBezTo>
                  <a:pt x="99787" y="368569"/>
                  <a:pt x="105273" y="362165"/>
                  <a:pt x="108886" y="359815"/>
                </a:cubicBezTo>
                <a:cubicBezTo>
                  <a:pt x="109642" y="359300"/>
                  <a:pt x="110200" y="358913"/>
                  <a:pt x="110627" y="358592"/>
                </a:cubicBezTo>
                <a:cubicBezTo>
                  <a:pt x="110692" y="358592"/>
                  <a:pt x="110758" y="358592"/>
                  <a:pt x="110824" y="358559"/>
                </a:cubicBezTo>
                <a:cubicBezTo>
                  <a:pt x="113222" y="357948"/>
                  <a:pt x="115587" y="357271"/>
                  <a:pt x="117985" y="356596"/>
                </a:cubicBezTo>
                <a:cubicBezTo>
                  <a:pt x="114339" y="357722"/>
                  <a:pt x="124062" y="355534"/>
                  <a:pt x="127117" y="355534"/>
                </a:cubicBezTo>
                <a:cubicBezTo>
                  <a:pt x="127413" y="355534"/>
                  <a:pt x="139863" y="356982"/>
                  <a:pt x="138252" y="356467"/>
                </a:cubicBezTo>
                <a:cubicBezTo>
                  <a:pt x="139960" y="356822"/>
                  <a:pt x="141702" y="357143"/>
                  <a:pt x="143410" y="357561"/>
                </a:cubicBezTo>
                <a:cubicBezTo>
                  <a:pt x="144264" y="357980"/>
                  <a:pt x="145118" y="358431"/>
                  <a:pt x="145971" y="358849"/>
                </a:cubicBezTo>
                <a:cubicBezTo>
                  <a:pt x="143245" y="361552"/>
                  <a:pt x="140519" y="364225"/>
                  <a:pt x="137825" y="366960"/>
                </a:cubicBezTo>
                <a:cubicBezTo>
                  <a:pt x="135428" y="369406"/>
                  <a:pt x="132833" y="371627"/>
                  <a:pt x="130303" y="373977"/>
                </a:cubicBezTo>
                <a:cubicBezTo>
                  <a:pt x="129285" y="374235"/>
                  <a:pt x="128233" y="374524"/>
                  <a:pt x="127314" y="374782"/>
                </a:cubicBezTo>
                <a:cubicBezTo>
                  <a:pt x="126526" y="374782"/>
                  <a:pt x="125573" y="374782"/>
                  <a:pt x="124259" y="374782"/>
                </a:cubicBezTo>
                <a:cubicBezTo>
                  <a:pt x="122058" y="374782"/>
                  <a:pt x="120646" y="374717"/>
                  <a:pt x="119890" y="374717"/>
                </a:cubicBezTo>
                <a:cubicBezTo>
                  <a:pt x="117394" y="374202"/>
                  <a:pt x="114930" y="373656"/>
                  <a:pt x="112466" y="372947"/>
                </a:cubicBezTo>
                <a:cubicBezTo>
                  <a:pt x="111579" y="372689"/>
                  <a:pt x="108722" y="371403"/>
                  <a:pt x="106915" y="370629"/>
                </a:cubicBezTo>
                <a:lnTo>
                  <a:pt x="106948" y="370629"/>
                </a:lnTo>
              </a:path>
            </a:pathLst>
          </a:custGeom>
          <a:solidFill>
            <a:schemeClr val="accent1"/>
          </a:solidFill>
        </p:spPr>
      </p:sp>
      <p:sp>
        <p:nvSpPr>
          <p:cNvPr id="51" name="Vector-3714&amp;1733"/>
          <p:cNvSpPr/>
          <p:nvPr>
            <p:custDataLst>
              <p:tags r:id="rId29"/>
            </p:custDataLst>
          </p:nvPr>
        </p:nvSpPr>
        <p:spPr>
          <a:xfrm rot="3091800">
            <a:off x="6191955" y="4044814"/>
            <a:ext cx="122011" cy="106057"/>
          </a:xfrm>
          <a:custGeom>
            <a:avLst/>
            <a:gdLst/>
            <a:ahLst/>
            <a:cxnLst/>
            <a:rect l="l" t="t" r="r" b="b"/>
            <a:pathLst>
              <a:path w="165241" h="143208">
                <a:moveTo>
                  <a:pt x="150283" y="24122"/>
                </a:moveTo>
                <a:cubicBezTo>
                  <a:pt x="144118" y="16629"/>
                  <a:pt x="135588" y="11363"/>
                  <a:pt x="126025" y="8071"/>
                </a:cubicBezTo>
                <a:cubicBezTo>
                  <a:pt x="113929" y="672"/>
                  <a:pt x="98702" y="-2274"/>
                  <a:pt x="82674" y="1927"/>
                </a:cubicBezTo>
                <a:cubicBezTo>
                  <a:pt x="68613" y="5626"/>
                  <a:pt x="54551" y="9356"/>
                  <a:pt x="40490" y="13055"/>
                </a:cubicBezTo>
                <a:cubicBezTo>
                  <a:pt x="17432" y="19137"/>
                  <a:pt x="-361" y="40298"/>
                  <a:pt x="6" y="63090"/>
                </a:cubicBezTo>
                <a:cubicBezTo>
                  <a:pt x="605" y="100333"/>
                  <a:pt x="28395" y="134221"/>
                  <a:pt x="67814" y="141652"/>
                </a:cubicBezTo>
                <a:cubicBezTo>
                  <a:pt x="116262" y="150806"/>
                  <a:pt x="161378" y="118547"/>
                  <a:pt x="164977" y="72369"/>
                </a:cubicBezTo>
                <a:cubicBezTo>
                  <a:pt x="166409" y="54312"/>
                  <a:pt x="162077" y="38449"/>
                  <a:pt x="150283" y="24091"/>
                </a:cubicBezTo>
                <a:lnTo>
                  <a:pt x="150283" y="24122"/>
                </a:lnTo>
              </a:path>
            </a:pathLst>
          </a:custGeom>
          <a:solidFill>
            <a:srgbClr val="FFFBF2"/>
          </a:solidFill>
        </p:spPr>
      </p:sp>
      <p:sp>
        <p:nvSpPr>
          <p:cNvPr id="36" name="Vector-3713&amp;3312"/>
          <p:cNvSpPr/>
          <p:nvPr>
            <p:custDataLst>
              <p:tags r:id="rId30"/>
            </p:custDataLst>
          </p:nvPr>
        </p:nvSpPr>
        <p:spPr>
          <a:xfrm>
            <a:off x="6755085" y="2205724"/>
            <a:ext cx="1804362" cy="2121123"/>
          </a:xfrm>
          <a:custGeom>
            <a:avLst/>
            <a:gdLst/>
            <a:ahLst/>
            <a:cxnLst/>
            <a:rect l="l" t="t" r="r" b="b"/>
            <a:pathLst>
              <a:path w="2441627" h="2870200">
                <a:moveTo>
                  <a:pt x="2402637" y="2420836"/>
                </a:moveTo>
                <a:cubicBezTo>
                  <a:pt x="2400757" y="2593238"/>
                  <a:pt x="2318791" y="2783218"/>
                  <a:pt x="2120925" y="2820873"/>
                </a:cubicBezTo>
                <a:cubicBezTo>
                  <a:pt x="1963966" y="2850464"/>
                  <a:pt x="1800339" y="2825356"/>
                  <a:pt x="1644396" y="2843860"/>
                </a:cubicBezTo>
                <a:cubicBezTo>
                  <a:pt x="1567510" y="2853106"/>
                  <a:pt x="1494828" y="2871330"/>
                  <a:pt x="1416355" y="2870149"/>
                </a:cubicBezTo>
                <a:cubicBezTo>
                  <a:pt x="1299718" y="2867101"/>
                  <a:pt x="1177723" y="2858122"/>
                  <a:pt x="1065154" y="2848483"/>
                </a:cubicBezTo>
                <a:cubicBezTo>
                  <a:pt x="948233" y="2832621"/>
                  <a:pt x="833633" y="2820733"/>
                  <a:pt x="716131" y="2824302"/>
                </a:cubicBezTo>
                <a:cubicBezTo>
                  <a:pt x="613716" y="2824836"/>
                  <a:pt x="518119" y="2785720"/>
                  <a:pt x="416286" y="2776614"/>
                </a:cubicBezTo>
                <a:cubicBezTo>
                  <a:pt x="68423" y="2775026"/>
                  <a:pt x="72050" y="2549449"/>
                  <a:pt x="54062" y="2298700"/>
                </a:cubicBezTo>
                <a:cubicBezTo>
                  <a:pt x="42892" y="2187194"/>
                  <a:pt x="48287" y="2143633"/>
                  <a:pt x="31750" y="2032000"/>
                </a:cubicBezTo>
                <a:cubicBezTo>
                  <a:pt x="13907" y="1927631"/>
                  <a:pt x="-2" y="1784350"/>
                  <a:pt x="26830" y="1663700"/>
                </a:cubicBezTo>
                <a:cubicBezTo>
                  <a:pt x="2" y="1543050"/>
                  <a:pt x="12703" y="1419403"/>
                  <a:pt x="31750" y="1250950"/>
                </a:cubicBezTo>
                <a:cubicBezTo>
                  <a:pt x="50797" y="1082498"/>
                  <a:pt x="44923" y="890914"/>
                  <a:pt x="54062" y="742950"/>
                </a:cubicBezTo>
                <a:cubicBezTo>
                  <a:pt x="52466" y="558921"/>
                  <a:pt x="90908" y="415136"/>
                  <a:pt x="127464" y="234805"/>
                </a:cubicBezTo>
                <a:cubicBezTo>
                  <a:pt x="148643" y="143782"/>
                  <a:pt x="236696" y="100053"/>
                  <a:pt x="332584" y="81953"/>
                </a:cubicBezTo>
                <a:cubicBezTo>
                  <a:pt x="444572" y="56324"/>
                  <a:pt x="560769" y="35451"/>
                  <a:pt x="677544" y="36508"/>
                </a:cubicBezTo>
                <a:cubicBezTo>
                  <a:pt x="769950" y="37697"/>
                  <a:pt x="861920" y="48662"/>
                  <a:pt x="954325" y="42849"/>
                </a:cubicBezTo>
                <a:cubicBezTo>
                  <a:pt x="1067185" y="37961"/>
                  <a:pt x="1177143" y="32280"/>
                  <a:pt x="1286523" y="12331"/>
                </a:cubicBezTo>
                <a:cubicBezTo>
                  <a:pt x="1399527" y="-7749"/>
                  <a:pt x="1516151" y="-1672"/>
                  <a:pt x="1628724" y="18805"/>
                </a:cubicBezTo>
                <a:cubicBezTo>
                  <a:pt x="1802651" y="56060"/>
                  <a:pt x="1981949" y="55003"/>
                  <a:pt x="2158060" y="79972"/>
                </a:cubicBezTo>
                <a:cubicBezTo>
                  <a:pt x="2259902" y="90144"/>
                  <a:pt x="2343163" y="138894"/>
                  <a:pt x="2357819" y="237448"/>
                </a:cubicBezTo>
                <a:cubicBezTo>
                  <a:pt x="2374925" y="354366"/>
                  <a:pt x="2399449" y="471019"/>
                  <a:pt x="2407717" y="588465"/>
                </a:cubicBezTo>
                <a:cubicBezTo>
                  <a:pt x="2413229" y="684378"/>
                  <a:pt x="2399881" y="780421"/>
                  <a:pt x="2408301" y="875805"/>
                </a:cubicBezTo>
                <a:cubicBezTo>
                  <a:pt x="2411489" y="919665"/>
                  <a:pt x="2416277" y="963394"/>
                  <a:pt x="2418448" y="1007387"/>
                </a:cubicBezTo>
                <a:cubicBezTo>
                  <a:pt x="2421928" y="1079519"/>
                  <a:pt x="2408301" y="1123950"/>
                  <a:pt x="2418448" y="1250950"/>
                </a:cubicBezTo>
                <a:cubicBezTo>
                  <a:pt x="2428608" y="1377950"/>
                  <a:pt x="2448331" y="1442644"/>
                  <a:pt x="2439187" y="1543050"/>
                </a:cubicBezTo>
                <a:cubicBezTo>
                  <a:pt x="2424113" y="1680705"/>
                  <a:pt x="2449208" y="1793710"/>
                  <a:pt x="2439187" y="1932292"/>
                </a:cubicBezTo>
                <a:cubicBezTo>
                  <a:pt x="2421496" y="2094522"/>
                  <a:pt x="2396109" y="2254771"/>
                  <a:pt x="2402929" y="2418067"/>
                </a:cubicBezTo>
                <a:lnTo>
                  <a:pt x="2402929" y="2420836"/>
                </a:lnTo>
                <a:lnTo>
                  <a:pt x="2402637" y="2420836"/>
                </a:lnTo>
              </a:path>
            </a:pathLst>
          </a:custGeom>
          <a:solidFill>
            <a:schemeClr val="accent2">
              <a:lumMod val="60000"/>
              <a:lumOff val="40000"/>
            </a:schemeClr>
          </a:solidFill>
        </p:spPr>
      </p:sp>
      <p:sp>
        <p:nvSpPr>
          <p:cNvPr id="41" name="Vector-3713&amp;3313"/>
          <p:cNvSpPr/>
          <p:nvPr>
            <p:custDataLst>
              <p:tags r:id="rId31"/>
            </p:custDataLst>
          </p:nvPr>
        </p:nvSpPr>
        <p:spPr>
          <a:xfrm>
            <a:off x="6887889" y="2474150"/>
            <a:ext cx="1515759" cy="1603044"/>
          </a:xfrm>
          <a:custGeom>
            <a:avLst/>
            <a:gdLst/>
            <a:ahLst/>
            <a:cxnLst/>
            <a:rect l="l" t="t" r="r" b="b"/>
            <a:pathLst>
              <a:path w="2051164" h="2169232">
                <a:moveTo>
                  <a:pt x="2040992" y="1133102"/>
                </a:moveTo>
                <a:cubicBezTo>
                  <a:pt x="2040992" y="1241356"/>
                  <a:pt x="2040598" y="1349616"/>
                  <a:pt x="2041182" y="1457871"/>
                </a:cubicBezTo>
                <a:cubicBezTo>
                  <a:pt x="2041779" y="1557680"/>
                  <a:pt x="2044129" y="1657287"/>
                  <a:pt x="2044129" y="1757096"/>
                </a:cubicBezTo>
                <a:cubicBezTo>
                  <a:pt x="2044129" y="1818589"/>
                  <a:pt x="2042363" y="1880286"/>
                  <a:pt x="2032343" y="1941182"/>
                </a:cubicBezTo>
                <a:cubicBezTo>
                  <a:pt x="2028215" y="1966138"/>
                  <a:pt x="2021929" y="1991093"/>
                  <a:pt x="2014080" y="2015058"/>
                </a:cubicBezTo>
                <a:cubicBezTo>
                  <a:pt x="1995602" y="2070659"/>
                  <a:pt x="1957692" y="2108581"/>
                  <a:pt x="1904441" y="2131568"/>
                </a:cubicBezTo>
                <a:cubicBezTo>
                  <a:pt x="1874190" y="2144535"/>
                  <a:pt x="1842364" y="2152587"/>
                  <a:pt x="1809941" y="2157108"/>
                </a:cubicBezTo>
                <a:cubicBezTo>
                  <a:pt x="1748244" y="2165756"/>
                  <a:pt x="1685963" y="2170074"/>
                  <a:pt x="1623492" y="2169097"/>
                </a:cubicBezTo>
                <a:cubicBezTo>
                  <a:pt x="1511503" y="2167331"/>
                  <a:pt x="1399515" y="2165160"/>
                  <a:pt x="1287526" y="2162607"/>
                </a:cubicBezTo>
                <a:cubicBezTo>
                  <a:pt x="1212472" y="2161045"/>
                  <a:pt x="1137615" y="2158289"/>
                  <a:pt x="1062563" y="2156524"/>
                </a:cubicBezTo>
                <a:cubicBezTo>
                  <a:pt x="959024" y="2154161"/>
                  <a:pt x="855483" y="2152193"/>
                  <a:pt x="751943" y="2149843"/>
                </a:cubicBezTo>
                <a:cubicBezTo>
                  <a:pt x="661172" y="2147875"/>
                  <a:pt x="570207" y="2146694"/>
                  <a:pt x="479436" y="2143354"/>
                </a:cubicBezTo>
                <a:cubicBezTo>
                  <a:pt x="411851" y="2140801"/>
                  <a:pt x="344461" y="2136673"/>
                  <a:pt x="277072" y="2130781"/>
                </a:cubicBezTo>
                <a:cubicBezTo>
                  <a:pt x="239349" y="2127441"/>
                  <a:pt x="202020" y="2119579"/>
                  <a:pt x="165868" y="2107209"/>
                </a:cubicBezTo>
                <a:cubicBezTo>
                  <a:pt x="100051" y="2084616"/>
                  <a:pt x="56238" y="2040407"/>
                  <a:pt x="36001" y="1974190"/>
                </a:cubicBezTo>
                <a:cubicBezTo>
                  <a:pt x="26964" y="1944916"/>
                  <a:pt x="20480" y="1914665"/>
                  <a:pt x="16551" y="1884210"/>
                </a:cubicBezTo>
                <a:cubicBezTo>
                  <a:pt x="7120" y="1813674"/>
                  <a:pt x="3977" y="1742758"/>
                  <a:pt x="2994" y="1671625"/>
                </a:cubicBezTo>
                <a:cubicBezTo>
                  <a:pt x="1815" y="1582433"/>
                  <a:pt x="-346" y="1493431"/>
                  <a:pt x="47" y="1404226"/>
                </a:cubicBezTo>
                <a:cubicBezTo>
                  <a:pt x="1029" y="1250394"/>
                  <a:pt x="2798" y="1096557"/>
                  <a:pt x="5941" y="942720"/>
                </a:cubicBezTo>
                <a:cubicBezTo>
                  <a:pt x="7709" y="853719"/>
                  <a:pt x="11835" y="764521"/>
                  <a:pt x="16747" y="675716"/>
                </a:cubicBezTo>
                <a:cubicBezTo>
                  <a:pt x="21855" y="582588"/>
                  <a:pt x="28143" y="489461"/>
                  <a:pt x="36001" y="396334"/>
                </a:cubicBezTo>
                <a:cubicBezTo>
                  <a:pt x="40127" y="346823"/>
                  <a:pt x="46611" y="297115"/>
                  <a:pt x="59578" y="248980"/>
                </a:cubicBezTo>
                <a:cubicBezTo>
                  <a:pt x="62525" y="237781"/>
                  <a:pt x="65669" y="226386"/>
                  <a:pt x="69402" y="215383"/>
                </a:cubicBezTo>
                <a:cubicBezTo>
                  <a:pt x="94353" y="140331"/>
                  <a:pt x="143472" y="88660"/>
                  <a:pt x="217344" y="59975"/>
                </a:cubicBezTo>
                <a:cubicBezTo>
                  <a:pt x="262926" y="42292"/>
                  <a:pt x="310079" y="31683"/>
                  <a:pt x="358215" y="24807"/>
                </a:cubicBezTo>
                <a:cubicBezTo>
                  <a:pt x="450360" y="11643"/>
                  <a:pt x="543094" y="6731"/>
                  <a:pt x="636025" y="3588"/>
                </a:cubicBezTo>
                <a:cubicBezTo>
                  <a:pt x="728956" y="248"/>
                  <a:pt x="821887" y="1426"/>
                  <a:pt x="915013" y="3391"/>
                </a:cubicBezTo>
                <a:cubicBezTo>
                  <a:pt x="1001658" y="5159"/>
                  <a:pt x="1088301" y="4963"/>
                  <a:pt x="1174946" y="4570"/>
                </a:cubicBezTo>
                <a:cubicBezTo>
                  <a:pt x="1346073" y="3391"/>
                  <a:pt x="1517396" y="1426"/>
                  <a:pt x="1688516" y="51"/>
                </a:cubicBezTo>
                <a:cubicBezTo>
                  <a:pt x="1748841" y="-538"/>
                  <a:pt x="1808963" y="3981"/>
                  <a:pt x="1868488" y="13215"/>
                </a:cubicBezTo>
                <a:cubicBezTo>
                  <a:pt x="1890103" y="16555"/>
                  <a:pt x="1911515" y="23431"/>
                  <a:pt x="1932343" y="31094"/>
                </a:cubicBezTo>
                <a:cubicBezTo>
                  <a:pt x="1964563" y="43078"/>
                  <a:pt x="1987944" y="65869"/>
                  <a:pt x="2000910" y="97894"/>
                </a:cubicBezTo>
                <a:cubicBezTo>
                  <a:pt x="2008772" y="117344"/>
                  <a:pt x="2015058" y="137777"/>
                  <a:pt x="2019579" y="158407"/>
                </a:cubicBezTo>
                <a:cubicBezTo>
                  <a:pt x="2030387" y="206149"/>
                  <a:pt x="2034502" y="254874"/>
                  <a:pt x="2038045" y="303403"/>
                </a:cubicBezTo>
                <a:cubicBezTo>
                  <a:pt x="2049437" y="456847"/>
                  <a:pt x="2052587" y="610683"/>
                  <a:pt x="2050618" y="764718"/>
                </a:cubicBezTo>
                <a:cubicBezTo>
                  <a:pt x="2049437" y="855880"/>
                  <a:pt x="2046694" y="947240"/>
                  <a:pt x="2045119" y="1038402"/>
                </a:cubicBezTo>
                <a:cubicBezTo>
                  <a:pt x="2044522" y="1070230"/>
                  <a:pt x="2045119" y="1102059"/>
                  <a:pt x="2045119" y="1133886"/>
                </a:cubicBezTo>
                <a:cubicBezTo>
                  <a:pt x="2043544" y="1133102"/>
                  <a:pt x="2042363" y="1133102"/>
                  <a:pt x="2040992" y="1133102"/>
                </a:cubicBezTo>
              </a:path>
            </a:pathLst>
          </a:custGeom>
          <a:solidFill>
            <a:srgbClr val="FFFBF2"/>
          </a:solidFill>
        </p:spPr>
      </p:sp>
      <p:pic>
        <p:nvPicPr>
          <p:cNvPr id="42" name="@png2x_Mask group-3713&amp;3314" descr="preencoded.png"/>
          <p:cNvPicPr>
            <a:picLocks noChangeAspect="1"/>
          </p:cNvPicPr>
          <p:nvPr>
            <p:custDataLst>
              <p:tags r:id="rId32"/>
            </p:custDataLst>
          </p:nvPr>
        </p:nvPicPr>
        <p:blipFill>
          <a:blip r:embed="rId7">
            <a:alphaModFix amt="55000"/>
          </a:blip>
          <a:stretch>
            <a:fillRect/>
          </a:stretch>
        </p:blipFill>
        <p:spPr>
          <a:xfrm>
            <a:off x="6887889" y="2474150"/>
            <a:ext cx="1515759" cy="1603044"/>
          </a:xfrm>
          <a:prstGeom prst="rect">
            <a:avLst/>
          </a:prstGeom>
        </p:spPr>
      </p:pic>
      <p:sp>
        <p:nvSpPr>
          <p:cNvPr id="43" name="Union-3713&amp;3317"/>
          <p:cNvSpPr/>
          <p:nvPr>
            <p:custDataLst>
              <p:tags r:id="rId33"/>
            </p:custDataLst>
          </p:nvPr>
        </p:nvSpPr>
        <p:spPr>
          <a:xfrm>
            <a:off x="6938102" y="2086529"/>
            <a:ext cx="1485724" cy="263733"/>
          </a:xfrm>
          <a:custGeom>
            <a:avLst/>
            <a:gdLst/>
            <a:ahLst/>
            <a:cxnLst/>
            <a:rect l="l" t="t" r="r" b="b"/>
            <a:pathLst>
              <a:path w="2010563" h="356641">
                <a:moveTo>
                  <a:pt x="1009393" y="276672"/>
                </a:moveTo>
                <a:cubicBezTo>
                  <a:pt x="1008616" y="270591"/>
                  <a:pt x="1007829" y="264499"/>
                  <a:pt x="1007040" y="258402"/>
                </a:cubicBezTo>
                <a:cubicBezTo>
                  <a:pt x="1004439" y="238299"/>
                  <a:pt x="1001832" y="218133"/>
                  <a:pt x="999570" y="198083"/>
                </a:cubicBezTo>
                <a:cubicBezTo>
                  <a:pt x="995248" y="160754"/>
                  <a:pt x="998391" y="124014"/>
                  <a:pt x="1009983" y="88256"/>
                </a:cubicBezTo>
                <a:cubicBezTo>
                  <a:pt x="1018628" y="61340"/>
                  <a:pt x="1034150" y="38942"/>
                  <a:pt x="1056547" y="21456"/>
                </a:cubicBezTo>
                <a:cubicBezTo>
                  <a:pt x="1077570" y="5149"/>
                  <a:pt x="1101146" y="-2317"/>
                  <a:pt x="1127865" y="630"/>
                </a:cubicBezTo>
                <a:cubicBezTo>
                  <a:pt x="1167160" y="4756"/>
                  <a:pt x="1200757" y="48176"/>
                  <a:pt x="1194469" y="87274"/>
                </a:cubicBezTo>
                <a:cubicBezTo>
                  <a:pt x="1193094" y="95722"/>
                  <a:pt x="1186611" y="102402"/>
                  <a:pt x="1177966" y="104367"/>
                </a:cubicBezTo>
                <a:cubicBezTo>
                  <a:pt x="1168339" y="106528"/>
                  <a:pt x="1156943" y="102795"/>
                  <a:pt x="1153211" y="94543"/>
                </a:cubicBezTo>
                <a:cubicBezTo>
                  <a:pt x="1150838" y="89798"/>
                  <a:pt x="1149259" y="84656"/>
                  <a:pt x="1147666" y="79471"/>
                </a:cubicBezTo>
                <a:cubicBezTo>
                  <a:pt x="1146754" y="76497"/>
                  <a:pt x="1145836" y="73509"/>
                  <a:pt x="1144761" y="70574"/>
                </a:cubicBezTo>
                <a:cubicBezTo>
                  <a:pt x="1135921" y="46408"/>
                  <a:pt x="1120793" y="40317"/>
                  <a:pt x="1097609" y="51516"/>
                </a:cubicBezTo>
                <a:cubicBezTo>
                  <a:pt x="1080713" y="59768"/>
                  <a:pt x="1067942" y="72735"/>
                  <a:pt x="1061066" y="89828"/>
                </a:cubicBezTo>
                <a:cubicBezTo>
                  <a:pt x="1054975" y="105349"/>
                  <a:pt x="1049867" y="122049"/>
                  <a:pt x="1048098" y="138553"/>
                </a:cubicBezTo>
                <a:cubicBezTo>
                  <a:pt x="1043776" y="180009"/>
                  <a:pt x="1049278" y="221071"/>
                  <a:pt x="1055761" y="261937"/>
                </a:cubicBezTo>
                <a:cubicBezTo>
                  <a:pt x="1056977" y="269751"/>
                  <a:pt x="1061260" y="275415"/>
                  <a:pt x="1065766" y="281372"/>
                </a:cubicBezTo>
                <a:cubicBezTo>
                  <a:pt x="1066358" y="282156"/>
                  <a:pt x="1066955" y="282946"/>
                  <a:pt x="1067549" y="283745"/>
                </a:cubicBezTo>
                <a:cubicBezTo>
                  <a:pt x="1082481" y="303393"/>
                  <a:pt x="1080908" y="323040"/>
                  <a:pt x="1063226" y="336793"/>
                </a:cubicBezTo>
                <a:cubicBezTo>
                  <a:pt x="1040436" y="354672"/>
                  <a:pt x="1016466" y="352510"/>
                  <a:pt x="999962" y="335810"/>
                </a:cubicBezTo>
                <a:cubicBezTo>
                  <a:pt x="989747" y="325594"/>
                  <a:pt x="987979" y="311055"/>
                  <a:pt x="995248" y="297694"/>
                </a:cubicBezTo>
                <a:cubicBezTo>
                  <a:pt x="997994" y="292346"/>
                  <a:pt x="1001592" y="287424"/>
                  <a:pt x="1005336" y="282299"/>
                </a:cubicBezTo>
                <a:lnTo>
                  <a:pt x="1005336" y="282299"/>
                </a:lnTo>
                <a:cubicBezTo>
                  <a:pt x="1006681" y="280459"/>
                  <a:pt x="1008043" y="278594"/>
                  <a:pt x="1009393" y="276672"/>
                </a:cubicBezTo>
                <a:moveTo>
                  <a:pt x="68310" y="276870"/>
                </a:moveTo>
                <a:cubicBezTo>
                  <a:pt x="72635" y="278703"/>
                  <a:pt x="76495" y="280180"/>
                  <a:pt x="80012" y="281526"/>
                </a:cubicBezTo>
                <a:cubicBezTo>
                  <a:pt x="85923" y="283788"/>
                  <a:pt x="90866" y="285679"/>
                  <a:pt x="95423" y="288266"/>
                </a:cubicBezTo>
                <a:cubicBezTo>
                  <a:pt x="111927" y="297892"/>
                  <a:pt x="115267" y="316165"/>
                  <a:pt x="104264" y="332078"/>
                </a:cubicBezTo>
                <a:cubicBezTo>
                  <a:pt x="94441" y="346225"/>
                  <a:pt x="80295" y="352708"/>
                  <a:pt x="63595" y="353297"/>
                </a:cubicBezTo>
                <a:cubicBezTo>
                  <a:pt x="42965" y="354084"/>
                  <a:pt x="28623" y="341706"/>
                  <a:pt x="29016" y="320879"/>
                </a:cubicBezTo>
                <a:cubicBezTo>
                  <a:pt x="29212" y="307323"/>
                  <a:pt x="25086" y="296125"/>
                  <a:pt x="20175" y="284533"/>
                </a:cubicBezTo>
                <a:cubicBezTo>
                  <a:pt x="-3991" y="225395"/>
                  <a:pt x="-5563" y="164882"/>
                  <a:pt x="10744" y="103583"/>
                </a:cubicBezTo>
                <a:cubicBezTo>
                  <a:pt x="16049" y="83936"/>
                  <a:pt x="24693" y="65860"/>
                  <a:pt x="36875" y="49357"/>
                </a:cubicBezTo>
                <a:cubicBezTo>
                  <a:pt x="56129" y="23226"/>
                  <a:pt x="82063" y="7312"/>
                  <a:pt x="113695" y="2989"/>
                </a:cubicBezTo>
                <a:cubicBezTo>
                  <a:pt x="148863" y="-1726"/>
                  <a:pt x="178530" y="10652"/>
                  <a:pt x="200928" y="38354"/>
                </a:cubicBezTo>
                <a:cubicBezTo>
                  <a:pt x="220182" y="62127"/>
                  <a:pt x="227649" y="91009"/>
                  <a:pt x="232167" y="120676"/>
                </a:cubicBezTo>
                <a:cubicBezTo>
                  <a:pt x="234132" y="134233"/>
                  <a:pt x="226273" y="144449"/>
                  <a:pt x="214485" y="146807"/>
                </a:cubicBezTo>
                <a:cubicBezTo>
                  <a:pt x="202500" y="149164"/>
                  <a:pt x="192283" y="143270"/>
                  <a:pt x="187175" y="130499"/>
                </a:cubicBezTo>
                <a:cubicBezTo>
                  <a:pt x="185670" y="126737"/>
                  <a:pt x="184727" y="122816"/>
                  <a:pt x="183780" y="118887"/>
                </a:cubicBezTo>
                <a:lnTo>
                  <a:pt x="183780" y="118887"/>
                </a:lnTo>
                <a:cubicBezTo>
                  <a:pt x="183243" y="116660"/>
                  <a:pt x="182707" y="114431"/>
                  <a:pt x="182067" y="112227"/>
                </a:cubicBezTo>
                <a:cubicBezTo>
                  <a:pt x="181199" y="109457"/>
                  <a:pt x="180388" y="106642"/>
                  <a:pt x="179578" y="103819"/>
                </a:cubicBezTo>
                <a:lnTo>
                  <a:pt x="179578" y="103819"/>
                </a:lnTo>
                <a:cubicBezTo>
                  <a:pt x="177455" y="96431"/>
                  <a:pt x="175317" y="88991"/>
                  <a:pt x="172047" y="82167"/>
                </a:cubicBezTo>
                <a:cubicBezTo>
                  <a:pt x="156133" y="48178"/>
                  <a:pt x="119982" y="39926"/>
                  <a:pt x="89922" y="62913"/>
                </a:cubicBezTo>
                <a:cubicBezTo>
                  <a:pt x="74990" y="74308"/>
                  <a:pt x="65953" y="89633"/>
                  <a:pt x="60058" y="106923"/>
                </a:cubicBezTo>
                <a:cubicBezTo>
                  <a:pt x="40411" y="164685"/>
                  <a:pt x="43751" y="221270"/>
                  <a:pt x="68310" y="276870"/>
                </a:cubicBezTo>
                <a:moveTo>
                  <a:pt x="1918145" y="84441"/>
                </a:moveTo>
                <a:cubicBezTo>
                  <a:pt x="1923898" y="73704"/>
                  <a:pt x="1929829" y="62618"/>
                  <a:pt x="1942833" y="58983"/>
                </a:cubicBezTo>
                <a:cubicBezTo>
                  <a:pt x="1953438" y="65467"/>
                  <a:pt x="1956778" y="75487"/>
                  <a:pt x="1958556" y="85507"/>
                </a:cubicBezTo>
                <a:cubicBezTo>
                  <a:pt x="1959496" y="90571"/>
                  <a:pt x="1960283" y="95635"/>
                  <a:pt x="1961083" y="100683"/>
                </a:cubicBezTo>
                <a:cubicBezTo>
                  <a:pt x="1962099" y="107190"/>
                  <a:pt x="1963115" y="113669"/>
                  <a:pt x="1964449" y="120086"/>
                </a:cubicBezTo>
                <a:cubicBezTo>
                  <a:pt x="1967789" y="136393"/>
                  <a:pt x="1976819" y="144055"/>
                  <a:pt x="1989988" y="143073"/>
                </a:cubicBezTo>
                <a:cubicBezTo>
                  <a:pt x="2003146" y="141895"/>
                  <a:pt x="2011794" y="131874"/>
                  <a:pt x="2010423" y="115960"/>
                </a:cubicBezTo>
                <a:cubicBezTo>
                  <a:pt x="2008848" y="98278"/>
                  <a:pt x="2005901" y="80202"/>
                  <a:pt x="2001584" y="62913"/>
                </a:cubicBezTo>
                <a:cubicBezTo>
                  <a:pt x="1999018" y="52893"/>
                  <a:pt x="1993329" y="43266"/>
                  <a:pt x="1987232" y="34817"/>
                </a:cubicBezTo>
                <a:cubicBezTo>
                  <a:pt x="1967001" y="7311"/>
                  <a:pt x="1932813" y="2596"/>
                  <a:pt x="1906295" y="24404"/>
                </a:cubicBezTo>
                <a:cubicBezTo>
                  <a:pt x="1895881" y="33049"/>
                  <a:pt x="1886445" y="43855"/>
                  <a:pt x="1879968" y="55643"/>
                </a:cubicBezTo>
                <a:cubicBezTo>
                  <a:pt x="1870532" y="73129"/>
                  <a:pt x="1862277" y="91794"/>
                  <a:pt x="1856778" y="111048"/>
                </a:cubicBezTo>
                <a:cubicBezTo>
                  <a:pt x="1840865" y="166060"/>
                  <a:pt x="1838896" y="221858"/>
                  <a:pt x="1850885" y="277852"/>
                </a:cubicBezTo>
                <a:cubicBezTo>
                  <a:pt x="1853044" y="287480"/>
                  <a:pt x="1854225" y="296125"/>
                  <a:pt x="1848523" y="305162"/>
                </a:cubicBezTo>
                <a:cubicBezTo>
                  <a:pt x="1842440" y="314789"/>
                  <a:pt x="1842630" y="325201"/>
                  <a:pt x="1848129" y="335418"/>
                </a:cubicBezTo>
                <a:cubicBezTo>
                  <a:pt x="1855800" y="349957"/>
                  <a:pt x="1868373" y="356834"/>
                  <a:pt x="1884477" y="356638"/>
                </a:cubicBezTo>
                <a:cubicBezTo>
                  <a:pt x="1899412" y="356638"/>
                  <a:pt x="1910804" y="348974"/>
                  <a:pt x="1917878" y="336008"/>
                </a:cubicBezTo>
                <a:cubicBezTo>
                  <a:pt x="1919326" y="333461"/>
                  <a:pt x="1920138" y="330604"/>
                  <a:pt x="1920964" y="327716"/>
                </a:cubicBezTo>
                <a:cubicBezTo>
                  <a:pt x="1921599" y="325477"/>
                  <a:pt x="1922247" y="323220"/>
                  <a:pt x="1923186" y="321076"/>
                </a:cubicBezTo>
                <a:cubicBezTo>
                  <a:pt x="1928686" y="308502"/>
                  <a:pt x="1926133" y="296714"/>
                  <a:pt x="1915135" y="290034"/>
                </a:cubicBezTo>
                <a:cubicBezTo>
                  <a:pt x="1899221" y="280407"/>
                  <a:pt x="1896275" y="265868"/>
                  <a:pt x="1894307" y="249757"/>
                </a:cubicBezTo>
                <a:cubicBezTo>
                  <a:pt x="1890763" y="220090"/>
                  <a:pt x="1890967" y="190423"/>
                  <a:pt x="1894891" y="160952"/>
                </a:cubicBezTo>
                <a:cubicBezTo>
                  <a:pt x="1898434" y="134625"/>
                  <a:pt x="1904911" y="108887"/>
                  <a:pt x="1917687" y="85310"/>
                </a:cubicBezTo>
                <a:lnTo>
                  <a:pt x="1918145" y="84441"/>
                </a:lnTo>
              </a:path>
            </a:pathLst>
          </a:custGeom>
          <a:solidFill>
            <a:schemeClr val="accent2"/>
          </a:solidFill>
        </p:spPr>
      </p:sp>
      <p:sp>
        <p:nvSpPr>
          <p:cNvPr id="44" name="Union-3713&amp;3321"/>
          <p:cNvSpPr/>
          <p:nvPr>
            <p:custDataLst>
              <p:tags r:id="rId34"/>
            </p:custDataLst>
          </p:nvPr>
        </p:nvSpPr>
        <p:spPr>
          <a:xfrm>
            <a:off x="7210751" y="2083713"/>
            <a:ext cx="838595" cy="267487"/>
          </a:xfrm>
          <a:custGeom>
            <a:avLst/>
            <a:gdLst/>
            <a:ahLst/>
            <a:cxnLst/>
            <a:rect l="l" t="t" r="r" b="b"/>
            <a:pathLst>
              <a:path w="1134859" h="362057">
                <a:moveTo>
                  <a:pt x="50363" y="231186"/>
                </a:moveTo>
                <a:cubicBezTo>
                  <a:pt x="49135" y="221751"/>
                  <a:pt x="47883" y="212123"/>
                  <a:pt x="46536" y="202119"/>
                </a:cubicBezTo>
                <a:cubicBezTo>
                  <a:pt x="47304" y="196303"/>
                  <a:pt x="48011" y="190378"/>
                  <a:pt x="48725" y="184394"/>
                </a:cubicBezTo>
                <a:cubicBezTo>
                  <a:pt x="50568" y="168953"/>
                  <a:pt x="52458" y="153111"/>
                  <a:pt x="55574" y="137677"/>
                </a:cubicBezTo>
                <a:cubicBezTo>
                  <a:pt x="59896" y="115672"/>
                  <a:pt x="67362" y="94453"/>
                  <a:pt x="81115" y="76574"/>
                </a:cubicBezTo>
                <a:cubicBezTo>
                  <a:pt x="88188" y="67536"/>
                  <a:pt x="96636" y="59088"/>
                  <a:pt x="106067" y="52605"/>
                </a:cubicBezTo>
                <a:cubicBezTo>
                  <a:pt x="117265" y="44942"/>
                  <a:pt x="132394" y="47300"/>
                  <a:pt x="140252" y="58302"/>
                </a:cubicBezTo>
                <a:cubicBezTo>
                  <a:pt x="146357" y="66717"/>
                  <a:pt x="150661" y="76517"/>
                  <a:pt x="154908" y="86191"/>
                </a:cubicBezTo>
                <a:cubicBezTo>
                  <a:pt x="155719" y="88036"/>
                  <a:pt x="156528" y="89877"/>
                  <a:pt x="157345" y="91702"/>
                </a:cubicBezTo>
                <a:cubicBezTo>
                  <a:pt x="159108" y="95581"/>
                  <a:pt x="160476" y="99658"/>
                  <a:pt x="161839" y="103719"/>
                </a:cubicBezTo>
                <a:cubicBezTo>
                  <a:pt x="163513" y="108709"/>
                  <a:pt x="165179" y="113677"/>
                  <a:pt x="167563" y="118226"/>
                </a:cubicBezTo>
                <a:cubicBezTo>
                  <a:pt x="172081" y="126871"/>
                  <a:pt x="183477" y="130997"/>
                  <a:pt x="191925" y="128835"/>
                </a:cubicBezTo>
                <a:cubicBezTo>
                  <a:pt x="202730" y="126085"/>
                  <a:pt x="210393" y="116851"/>
                  <a:pt x="208821" y="105259"/>
                </a:cubicBezTo>
                <a:cubicBezTo>
                  <a:pt x="204302" y="72055"/>
                  <a:pt x="194086" y="41209"/>
                  <a:pt x="167366" y="18615"/>
                </a:cubicBezTo>
                <a:cubicBezTo>
                  <a:pt x="146540" y="736"/>
                  <a:pt x="123160" y="-5158"/>
                  <a:pt x="96439" y="4862"/>
                </a:cubicBezTo>
                <a:cubicBezTo>
                  <a:pt x="81311" y="10560"/>
                  <a:pt x="68344" y="19401"/>
                  <a:pt x="57145" y="30796"/>
                </a:cubicBezTo>
                <a:cubicBezTo>
                  <a:pt x="38284" y="50050"/>
                  <a:pt x="25906" y="73234"/>
                  <a:pt x="17262" y="98579"/>
                </a:cubicBezTo>
                <a:cubicBezTo>
                  <a:pt x="-1403" y="153002"/>
                  <a:pt x="-2778" y="208799"/>
                  <a:pt x="6652" y="264794"/>
                </a:cubicBezTo>
                <a:lnTo>
                  <a:pt x="6757" y="265401"/>
                </a:lnTo>
                <a:cubicBezTo>
                  <a:pt x="9466" y="281064"/>
                  <a:pt x="11852" y="294857"/>
                  <a:pt x="3705" y="310375"/>
                </a:cubicBezTo>
                <a:cubicBezTo>
                  <a:pt x="-4547" y="325699"/>
                  <a:pt x="1741" y="342007"/>
                  <a:pt x="15101" y="352617"/>
                </a:cubicBezTo>
                <a:cubicBezTo>
                  <a:pt x="30229" y="364797"/>
                  <a:pt x="55377" y="365191"/>
                  <a:pt x="71488" y="353795"/>
                </a:cubicBezTo>
                <a:cubicBezTo>
                  <a:pt x="96833" y="335524"/>
                  <a:pt x="97618" y="306642"/>
                  <a:pt x="73256" y="287191"/>
                </a:cubicBezTo>
                <a:cubicBezTo>
                  <a:pt x="72470" y="286405"/>
                  <a:pt x="71488" y="286013"/>
                  <a:pt x="70505" y="285619"/>
                </a:cubicBezTo>
                <a:cubicBezTo>
                  <a:pt x="59503" y="280904"/>
                  <a:pt x="55770" y="271277"/>
                  <a:pt x="54198" y="260275"/>
                </a:cubicBezTo>
                <a:cubicBezTo>
                  <a:pt x="52895" y="250648"/>
                  <a:pt x="51642" y="241022"/>
                  <a:pt x="50363" y="231186"/>
                </a:cubicBezTo>
                <a:moveTo>
                  <a:pt x="993484" y="233206"/>
                </a:moveTo>
                <a:cubicBezTo>
                  <a:pt x="993125" y="228246"/>
                  <a:pt x="992742" y="222974"/>
                  <a:pt x="992360" y="217052"/>
                </a:cubicBezTo>
                <a:cubicBezTo>
                  <a:pt x="992910" y="211243"/>
                  <a:pt x="993366" y="205186"/>
                  <a:pt x="993832" y="198976"/>
                </a:cubicBezTo>
                <a:cubicBezTo>
                  <a:pt x="994865" y="185236"/>
                  <a:pt x="995954" y="170748"/>
                  <a:pt x="998254" y="156539"/>
                </a:cubicBezTo>
                <a:cubicBezTo>
                  <a:pt x="1001594" y="134535"/>
                  <a:pt x="1007096" y="112726"/>
                  <a:pt x="1018884" y="93472"/>
                </a:cubicBezTo>
                <a:cubicBezTo>
                  <a:pt x="1025957" y="81880"/>
                  <a:pt x="1034797" y="70878"/>
                  <a:pt x="1044818" y="61840"/>
                </a:cubicBezTo>
                <a:cubicBezTo>
                  <a:pt x="1058767" y="49462"/>
                  <a:pt x="1073109" y="53392"/>
                  <a:pt x="1080183" y="70288"/>
                </a:cubicBezTo>
                <a:cubicBezTo>
                  <a:pt x="1082487" y="75666"/>
                  <a:pt x="1083934" y="81411"/>
                  <a:pt x="1085378" y="87147"/>
                </a:cubicBezTo>
                <a:cubicBezTo>
                  <a:pt x="1086519" y="91680"/>
                  <a:pt x="1087660" y="96208"/>
                  <a:pt x="1089221" y="100545"/>
                </a:cubicBezTo>
                <a:cubicBezTo>
                  <a:pt x="1093739" y="112726"/>
                  <a:pt x="1106314" y="119603"/>
                  <a:pt x="1116726" y="116459"/>
                </a:cubicBezTo>
                <a:cubicBezTo>
                  <a:pt x="1128711" y="112923"/>
                  <a:pt x="1136374" y="102510"/>
                  <a:pt x="1134605" y="89739"/>
                </a:cubicBezTo>
                <a:cubicBezTo>
                  <a:pt x="1132051" y="70878"/>
                  <a:pt x="1127533" y="52213"/>
                  <a:pt x="1116334" y="36102"/>
                </a:cubicBezTo>
                <a:cubicBezTo>
                  <a:pt x="1097276" y="8400"/>
                  <a:pt x="1066430" y="-1031"/>
                  <a:pt x="1035388" y="12133"/>
                </a:cubicBezTo>
                <a:cubicBezTo>
                  <a:pt x="1016330" y="20188"/>
                  <a:pt x="1001594" y="33745"/>
                  <a:pt x="989609" y="50445"/>
                </a:cubicBezTo>
                <a:cubicBezTo>
                  <a:pt x="975070" y="70288"/>
                  <a:pt x="965641" y="92686"/>
                  <a:pt x="958764" y="116263"/>
                </a:cubicBezTo>
                <a:cubicBezTo>
                  <a:pt x="947565" y="155360"/>
                  <a:pt x="944617" y="195440"/>
                  <a:pt x="946189" y="235914"/>
                </a:cubicBezTo>
                <a:cubicBezTo>
                  <a:pt x="946779" y="251828"/>
                  <a:pt x="945993" y="265974"/>
                  <a:pt x="935580" y="280513"/>
                </a:cubicBezTo>
                <a:cubicBezTo>
                  <a:pt x="923202" y="297605"/>
                  <a:pt x="930669" y="318432"/>
                  <a:pt x="948940" y="329631"/>
                </a:cubicBezTo>
                <a:cubicBezTo>
                  <a:pt x="965051" y="339258"/>
                  <a:pt x="981358" y="338668"/>
                  <a:pt x="997273" y="329631"/>
                </a:cubicBezTo>
                <a:cubicBezTo>
                  <a:pt x="1018490" y="317646"/>
                  <a:pt x="1023403" y="294265"/>
                  <a:pt x="1006702" y="276191"/>
                </a:cubicBezTo>
                <a:cubicBezTo>
                  <a:pt x="998648" y="267546"/>
                  <a:pt x="995111" y="259098"/>
                  <a:pt x="994522" y="248291"/>
                </a:cubicBezTo>
                <a:cubicBezTo>
                  <a:pt x="994218" y="243345"/>
                  <a:pt x="993864" y="238449"/>
                  <a:pt x="993484" y="233206"/>
                </a:cubicBezTo>
              </a:path>
            </a:pathLst>
          </a:custGeom>
          <a:solidFill>
            <a:schemeClr val="accent2"/>
          </a:solidFill>
        </p:spPr>
      </p:sp>
      <p:sp>
        <p:nvSpPr>
          <p:cNvPr id="45" name="Union-3713&amp;3324"/>
          <p:cNvSpPr/>
          <p:nvPr>
            <p:custDataLst>
              <p:tags r:id="rId35"/>
            </p:custDataLst>
          </p:nvPr>
        </p:nvSpPr>
        <p:spPr>
          <a:xfrm>
            <a:off x="7443980" y="2083713"/>
            <a:ext cx="794952" cy="258101"/>
          </a:xfrm>
          <a:custGeom>
            <a:avLst/>
            <a:gdLst/>
            <a:ahLst/>
            <a:cxnLst/>
            <a:rect l="l" t="t" r="r" b="b"/>
            <a:pathLst>
              <a:path w="1075897" h="349204">
                <a:moveTo>
                  <a:pt x="51854" y="206586"/>
                </a:moveTo>
                <a:cubicBezTo>
                  <a:pt x="51335" y="202350"/>
                  <a:pt x="50861" y="198472"/>
                  <a:pt x="50466" y="195092"/>
                </a:cubicBezTo>
                <a:cubicBezTo>
                  <a:pt x="50726" y="189193"/>
                  <a:pt x="50899" y="183957"/>
                  <a:pt x="51058" y="179172"/>
                </a:cubicBezTo>
                <a:cubicBezTo>
                  <a:pt x="51381" y="169455"/>
                  <a:pt x="51641" y="161601"/>
                  <a:pt x="52431" y="153834"/>
                </a:cubicBezTo>
                <a:cubicBezTo>
                  <a:pt x="53610" y="142243"/>
                  <a:pt x="55378" y="130650"/>
                  <a:pt x="57932" y="119255"/>
                </a:cubicBezTo>
                <a:cubicBezTo>
                  <a:pt x="61862" y="101573"/>
                  <a:pt x="67363" y="84283"/>
                  <a:pt x="77972" y="69351"/>
                </a:cubicBezTo>
                <a:cubicBezTo>
                  <a:pt x="98995" y="39881"/>
                  <a:pt x="128466" y="41059"/>
                  <a:pt x="146541" y="71905"/>
                </a:cubicBezTo>
                <a:cubicBezTo>
                  <a:pt x="148299" y="75151"/>
                  <a:pt x="149685" y="78489"/>
                  <a:pt x="151083" y="81857"/>
                </a:cubicBezTo>
                <a:cubicBezTo>
                  <a:pt x="151715" y="83382"/>
                  <a:pt x="152350" y="84913"/>
                  <a:pt x="153025" y="86444"/>
                </a:cubicBezTo>
                <a:cubicBezTo>
                  <a:pt x="153662" y="87975"/>
                  <a:pt x="154259" y="89568"/>
                  <a:pt x="154861" y="91177"/>
                </a:cubicBezTo>
                <a:cubicBezTo>
                  <a:pt x="156113" y="94522"/>
                  <a:pt x="157390" y="97931"/>
                  <a:pt x="159114" y="100983"/>
                </a:cubicBezTo>
                <a:cubicBezTo>
                  <a:pt x="164813" y="111200"/>
                  <a:pt x="175618" y="115326"/>
                  <a:pt x="186228" y="112182"/>
                </a:cubicBezTo>
                <a:cubicBezTo>
                  <a:pt x="197034" y="109039"/>
                  <a:pt x="205090" y="96268"/>
                  <a:pt x="201750" y="84480"/>
                </a:cubicBezTo>
                <a:cubicBezTo>
                  <a:pt x="198410" y="72298"/>
                  <a:pt x="194283" y="59921"/>
                  <a:pt x="187997" y="49115"/>
                </a:cubicBezTo>
                <a:cubicBezTo>
                  <a:pt x="153417" y="-11005"/>
                  <a:pt x="82884" y="-18471"/>
                  <a:pt x="39660" y="40863"/>
                </a:cubicBezTo>
                <a:cubicBezTo>
                  <a:pt x="26300" y="59135"/>
                  <a:pt x="18049" y="79961"/>
                  <a:pt x="13137" y="101769"/>
                </a:cubicBezTo>
                <a:cubicBezTo>
                  <a:pt x="1349" y="154226"/>
                  <a:pt x="760" y="206882"/>
                  <a:pt x="10583" y="259732"/>
                </a:cubicBezTo>
                <a:cubicBezTo>
                  <a:pt x="13137" y="272699"/>
                  <a:pt x="12941" y="283112"/>
                  <a:pt x="5475" y="295686"/>
                </a:cubicBezTo>
                <a:cubicBezTo>
                  <a:pt x="-8868" y="319655"/>
                  <a:pt x="6457" y="345982"/>
                  <a:pt x="34160" y="348930"/>
                </a:cubicBezTo>
                <a:cubicBezTo>
                  <a:pt x="39464" y="349322"/>
                  <a:pt x="44769" y="349322"/>
                  <a:pt x="50074" y="348733"/>
                </a:cubicBezTo>
                <a:cubicBezTo>
                  <a:pt x="76204" y="345393"/>
                  <a:pt x="91136" y="317495"/>
                  <a:pt x="79741" y="293722"/>
                </a:cubicBezTo>
                <a:cubicBezTo>
                  <a:pt x="77776" y="289988"/>
                  <a:pt x="75418" y="286255"/>
                  <a:pt x="72668" y="283112"/>
                </a:cubicBezTo>
                <a:cubicBezTo>
                  <a:pt x="62451" y="271520"/>
                  <a:pt x="57539" y="257964"/>
                  <a:pt x="55968" y="242639"/>
                </a:cubicBezTo>
                <a:cubicBezTo>
                  <a:pt x="54706" y="229884"/>
                  <a:pt x="53145" y="217129"/>
                  <a:pt x="51854" y="206586"/>
                </a:cubicBezTo>
                <a:moveTo>
                  <a:pt x="910814" y="155014"/>
                </a:moveTo>
                <a:cubicBezTo>
                  <a:pt x="909044" y="192344"/>
                  <a:pt x="913957" y="228887"/>
                  <a:pt x="923387" y="265038"/>
                </a:cubicBezTo>
                <a:cubicBezTo>
                  <a:pt x="922418" y="266530"/>
                  <a:pt x="921447" y="267937"/>
                  <a:pt x="920500" y="269312"/>
                </a:cubicBezTo>
                <a:cubicBezTo>
                  <a:pt x="918950" y="271560"/>
                  <a:pt x="917458" y="273724"/>
                  <a:pt x="916118" y="276041"/>
                </a:cubicBezTo>
                <a:cubicBezTo>
                  <a:pt x="904329" y="298634"/>
                  <a:pt x="909241" y="317496"/>
                  <a:pt x="931050" y="329677"/>
                </a:cubicBezTo>
                <a:cubicBezTo>
                  <a:pt x="938319" y="333606"/>
                  <a:pt x="946767" y="335965"/>
                  <a:pt x="955020" y="337143"/>
                </a:cubicBezTo>
                <a:cubicBezTo>
                  <a:pt x="975453" y="340089"/>
                  <a:pt x="992938" y="332231"/>
                  <a:pt x="998243" y="318085"/>
                </a:cubicBezTo>
                <a:cubicBezTo>
                  <a:pt x="1004726" y="300993"/>
                  <a:pt x="999225" y="286454"/>
                  <a:pt x="984882" y="276236"/>
                </a:cubicBezTo>
                <a:cubicBezTo>
                  <a:pt x="974470" y="268771"/>
                  <a:pt x="970933" y="258357"/>
                  <a:pt x="967986" y="246963"/>
                </a:cubicBezTo>
                <a:cubicBezTo>
                  <a:pt x="958359" y="208651"/>
                  <a:pt x="955412" y="169553"/>
                  <a:pt x="961895" y="130456"/>
                </a:cubicBezTo>
                <a:cubicBezTo>
                  <a:pt x="964254" y="116113"/>
                  <a:pt x="969362" y="101770"/>
                  <a:pt x="975256" y="88410"/>
                </a:cubicBezTo>
                <a:cubicBezTo>
                  <a:pt x="978988" y="80159"/>
                  <a:pt x="985669" y="72496"/>
                  <a:pt x="992544" y="66209"/>
                </a:cubicBezTo>
                <a:cubicBezTo>
                  <a:pt x="1003940" y="55993"/>
                  <a:pt x="1018087" y="59529"/>
                  <a:pt x="1023391" y="73479"/>
                </a:cubicBezTo>
                <a:cubicBezTo>
                  <a:pt x="1025352" y="78638"/>
                  <a:pt x="1026662" y="84014"/>
                  <a:pt x="1027976" y="89407"/>
                </a:cubicBezTo>
                <a:cubicBezTo>
                  <a:pt x="1029165" y="94283"/>
                  <a:pt x="1030356" y="99174"/>
                  <a:pt x="1032036" y="103932"/>
                </a:cubicBezTo>
                <a:cubicBezTo>
                  <a:pt x="1035966" y="115130"/>
                  <a:pt x="1046182" y="120632"/>
                  <a:pt x="1056988" y="118863"/>
                </a:cubicBezTo>
                <a:cubicBezTo>
                  <a:pt x="1067598" y="117095"/>
                  <a:pt x="1076635" y="108254"/>
                  <a:pt x="1075849" y="96859"/>
                </a:cubicBezTo>
                <a:cubicBezTo>
                  <a:pt x="1074867" y="83302"/>
                  <a:pt x="1073098" y="69353"/>
                  <a:pt x="1068187" y="56779"/>
                </a:cubicBezTo>
                <a:cubicBezTo>
                  <a:pt x="1049719" y="10018"/>
                  <a:pt x="1001189" y="-2163"/>
                  <a:pt x="962092" y="29272"/>
                </a:cubicBezTo>
                <a:cubicBezTo>
                  <a:pt x="944213" y="43615"/>
                  <a:pt x="932622" y="62673"/>
                  <a:pt x="924959" y="83695"/>
                </a:cubicBezTo>
                <a:cubicBezTo>
                  <a:pt x="916511" y="106682"/>
                  <a:pt x="911795" y="130456"/>
                  <a:pt x="910814" y="155014"/>
                </a:cubicBezTo>
              </a:path>
            </a:pathLst>
          </a:custGeom>
          <a:solidFill>
            <a:schemeClr val="accent2"/>
          </a:solidFill>
        </p:spPr>
      </p:sp>
      <p:sp>
        <p:nvSpPr>
          <p:cNvPr id="52" name="Union-3714&amp;1748"/>
          <p:cNvSpPr/>
          <p:nvPr>
            <p:custDataLst>
              <p:tags r:id="rId36"/>
            </p:custDataLst>
          </p:nvPr>
        </p:nvSpPr>
        <p:spPr>
          <a:xfrm rot="1260000" flipH="1">
            <a:off x="8188720" y="3960344"/>
            <a:ext cx="169408" cy="397945"/>
          </a:xfrm>
          <a:custGeom>
            <a:avLst/>
            <a:gdLst/>
            <a:ahLst/>
            <a:cxnLst/>
            <a:rect l="l" t="t" r="r" b="b"/>
            <a:pathLst>
              <a:path w="229193" h="538726">
                <a:moveTo>
                  <a:pt x="90508" y="90790"/>
                </a:moveTo>
                <a:cubicBezTo>
                  <a:pt x="89754" y="87795"/>
                  <a:pt x="89000" y="84802"/>
                  <a:pt x="88008" y="82118"/>
                </a:cubicBezTo>
                <a:cubicBezTo>
                  <a:pt x="89024" y="84844"/>
                  <a:pt x="89793" y="87885"/>
                  <a:pt x="90561" y="90923"/>
                </a:cubicBezTo>
                <a:lnTo>
                  <a:pt x="90561" y="90923"/>
                </a:lnTo>
                <a:lnTo>
                  <a:pt x="90561" y="90923"/>
                </a:lnTo>
                <a:cubicBezTo>
                  <a:pt x="91492" y="94606"/>
                  <a:pt x="92422" y="98285"/>
                  <a:pt x="93790" y="101395"/>
                </a:cubicBezTo>
                <a:cubicBezTo>
                  <a:pt x="92387" y="98251"/>
                  <a:pt x="91447" y="94519"/>
                  <a:pt x="90508" y="90790"/>
                </a:cubicBezTo>
                <a:lnTo>
                  <a:pt x="90508" y="90790"/>
                </a:lnTo>
                <a:moveTo>
                  <a:pt x="93950" y="101750"/>
                </a:moveTo>
                <a:lnTo>
                  <a:pt x="93946" y="101741"/>
                </a:lnTo>
                <a:cubicBezTo>
                  <a:pt x="93866" y="101715"/>
                  <a:pt x="93786" y="101675"/>
                  <a:pt x="93706" y="101635"/>
                </a:cubicBezTo>
                <a:cubicBezTo>
                  <a:pt x="93626" y="101595"/>
                  <a:pt x="93545" y="101554"/>
                  <a:pt x="93464" y="101527"/>
                </a:cubicBezTo>
                <a:cubicBezTo>
                  <a:pt x="93092" y="101111"/>
                  <a:pt x="92701" y="100699"/>
                  <a:pt x="92311" y="100287"/>
                </a:cubicBezTo>
                <a:lnTo>
                  <a:pt x="92311" y="100287"/>
                </a:lnTo>
                <a:cubicBezTo>
                  <a:pt x="90786" y="98678"/>
                  <a:pt x="89267" y="97075"/>
                  <a:pt x="88838" y="95234"/>
                </a:cubicBezTo>
                <a:cubicBezTo>
                  <a:pt x="88139" y="92329"/>
                  <a:pt x="87117" y="89909"/>
                  <a:pt x="85934" y="87757"/>
                </a:cubicBezTo>
                <a:cubicBezTo>
                  <a:pt x="84965" y="83669"/>
                  <a:pt x="84374" y="79473"/>
                  <a:pt x="83997" y="75277"/>
                </a:cubicBezTo>
                <a:lnTo>
                  <a:pt x="83997" y="75223"/>
                </a:lnTo>
                <a:lnTo>
                  <a:pt x="83997" y="75224"/>
                </a:lnTo>
                <a:cubicBezTo>
                  <a:pt x="83533" y="70357"/>
                  <a:pt x="83317" y="65452"/>
                  <a:pt x="83100" y="60534"/>
                </a:cubicBezTo>
                <a:lnTo>
                  <a:pt x="83101" y="60560"/>
                </a:lnTo>
                <a:lnTo>
                  <a:pt x="83101" y="60560"/>
                </a:lnTo>
                <a:cubicBezTo>
                  <a:pt x="83313" y="65490"/>
                  <a:pt x="83525" y="70408"/>
                  <a:pt x="83990" y="75287"/>
                </a:cubicBezTo>
                <a:lnTo>
                  <a:pt x="83990" y="75341"/>
                </a:lnTo>
                <a:cubicBezTo>
                  <a:pt x="81417" y="72767"/>
                  <a:pt x="77828" y="71530"/>
                  <a:pt x="72479" y="72587"/>
                </a:cubicBezTo>
                <a:cubicBezTo>
                  <a:pt x="72268" y="74167"/>
                  <a:pt x="72056" y="75696"/>
                  <a:pt x="71794" y="77276"/>
                </a:cubicBezTo>
                <a:cubicBezTo>
                  <a:pt x="77896" y="78630"/>
                  <a:pt x="82715" y="81908"/>
                  <a:pt x="85877" y="87698"/>
                </a:cubicBezTo>
                <a:cubicBezTo>
                  <a:pt x="86684" y="91194"/>
                  <a:pt x="87652" y="94637"/>
                  <a:pt x="89051" y="98025"/>
                </a:cubicBezTo>
                <a:cubicBezTo>
                  <a:pt x="90234" y="99639"/>
                  <a:pt x="91687" y="100769"/>
                  <a:pt x="93408" y="101522"/>
                </a:cubicBezTo>
                <a:cubicBezTo>
                  <a:pt x="93515" y="101651"/>
                  <a:pt x="93631" y="101771"/>
                  <a:pt x="93745" y="101889"/>
                </a:cubicBezTo>
                <a:cubicBezTo>
                  <a:pt x="93917" y="102068"/>
                  <a:pt x="94086" y="102242"/>
                  <a:pt x="94215" y="102436"/>
                </a:cubicBezTo>
                <a:lnTo>
                  <a:pt x="94107" y="102490"/>
                </a:lnTo>
                <a:cubicBezTo>
                  <a:pt x="94107" y="102490"/>
                  <a:pt x="96474" y="102544"/>
                  <a:pt x="96582" y="102544"/>
                </a:cubicBezTo>
                <a:cubicBezTo>
                  <a:pt x="93772" y="132795"/>
                  <a:pt x="93982" y="163045"/>
                  <a:pt x="94190" y="192910"/>
                </a:cubicBezTo>
                <a:lnTo>
                  <a:pt x="94190" y="192910"/>
                </a:lnTo>
                <a:cubicBezTo>
                  <a:pt x="94288" y="207070"/>
                  <a:pt x="94386" y="221141"/>
                  <a:pt x="94161" y="235085"/>
                </a:cubicBezTo>
                <a:cubicBezTo>
                  <a:pt x="100269" y="240307"/>
                  <a:pt x="104195" y="237688"/>
                  <a:pt x="107900" y="235217"/>
                </a:cubicBezTo>
                <a:cubicBezTo>
                  <a:pt x="108469" y="234837"/>
                  <a:pt x="109033" y="234461"/>
                  <a:pt x="109599" y="234117"/>
                </a:cubicBezTo>
                <a:cubicBezTo>
                  <a:pt x="113120" y="231958"/>
                  <a:pt x="116651" y="229815"/>
                  <a:pt x="120183" y="227674"/>
                </a:cubicBezTo>
                <a:lnTo>
                  <a:pt x="120192" y="227668"/>
                </a:lnTo>
                <a:lnTo>
                  <a:pt x="120194" y="227668"/>
                </a:lnTo>
                <a:cubicBezTo>
                  <a:pt x="132145" y="220419"/>
                  <a:pt x="144092" y="213172"/>
                  <a:pt x="155590" y="205285"/>
                </a:cubicBezTo>
                <a:cubicBezTo>
                  <a:pt x="166348" y="197916"/>
                  <a:pt x="177753" y="192644"/>
                  <a:pt x="190232" y="189525"/>
                </a:cubicBezTo>
                <a:cubicBezTo>
                  <a:pt x="210511" y="184414"/>
                  <a:pt x="226487" y="195387"/>
                  <a:pt x="228854" y="215989"/>
                </a:cubicBezTo>
                <a:cubicBezTo>
                  <a:pt x="229822" y="224596"/>
                  <a:pt x="228801" y="232987"/>
                  <a:pt x="224713" y="240840"/>
                </a:cubicBezTo>
                <a:cubicBezTo>
                  <a:pt x="211964" y="265477"/>
                  <a:pt x="197602" y="288930"/>
                  <a:pt x="178076" y="308832"/>
                </a:cubicBezTo>
                <a:cubicBezTo>
                  <a:pt x="170329" y="308994"/>
                  <a:pt x="165595" y="312706"/>
                  <a:pt x="164305" y="320505"/>
                </a:cubicBezTo>
                <a:lnTo>
                  <a:pt x="163982" y="321043"/>
                </a:lnTo>
                <a:cubicBezTo>
                  <a:pt x="163013" y="322011"/>
                  <a:pt x="162046" y="322966"/>
                  <a:pt x="161078" y="323921"/>
                </a:cubicBezTo>
                <a:cubicBezTo>
                  <a:pt x="160109" y="324876"/>
                  <a:pt x="159141" y="325831"/>
                  <a:pt x="158172" y="326799"/>
                </a:cubicBezTo>
                <a:cubicBezTo>
                  <a:pt x="152372" y="329700"/>
                  <a:pt x="146738" y="332952"/>
                  <a:pt x="141107" y="336205"/>
                </a:cubicBezTo>
                <a:lnTo>
                  <a:pt x="141107" y="336205"/>
                </a:lnTo>
                <a:lnTo>
                  <a:pt x="141107" y="336205"/>
                </a:lnTo>
                <a:lnTo>
                  <a:pt x="141107" y="336205"/>
                </a:lnTo>
                <a:lnTo>
                  <a:pt x="141107" y="336205"/>
                </a:lnTo>
                <a:lnTo>
                  <a:pt x="141106" y="336205"/>
                </a:lnTo>
                <a:cubicBezTo>
                  <a:pt x="127312" y="344170"/>
                  <a:pt x="113530" y="352128"/>
                  <a:pt x="97335" y="354877"/>
                </a:cubicBezTo>
                <a:cubicBezTo>
                  <a:pt x="90127" y="356116"/>
                  <a:pt x="85985" y="361547"/>
                  <a:pt x="84748" y="368003"/>
                </a:cubicBezTo>
                <a:cubicBezTo>
                  <a:pt x="82973" y="377363"/>
                  <a:pt x="82220" y="386991"/>
                  <a:pt x="81574" y="396566"/>
                </a:cubicBezTo>
                <a:cubicBezTo>
                  <a:pt x="79853" y="421202"/>
                  <a:pt x="76733" y="445569"/>
                  <a:pt x="66512" y="468324"/>
                </a:cubicBezTo>
                <a:cubicBezTo>
                  <a:pt x="63295" y="475366"/>
                  <a:pt x="62624" y="482570"/>
                  <a:pt x="61942" y="489900"/>
                </a:cubicBezTo>
                <a:lnTo>
                  <a:pt x="61942" y="489900"/>
                </a:lnTo>
                <a:lnTo>
                  <a:pt x="61942" y="489900"/>
                </a:lnTo>
                <a:lnTo>
                  <a:pt x="61942" y="489901"/>
                </a:lnTo>
                <a:lnTo>
                  <a:pt x="61942" y="489901"/>
                </a:lnTo>
                <a:cubicBezTo>
                  <a:pt x="61837" y="491025"/>
                  <a:pt x="61732" y="492153"/>
                  <a:pt x="61618" y="493282"/>
                </a:cubicBezTo>
                <a:cubicBezTo>
                  <a:pt x="59950" y="510173"/>
                  <a:pt x="51451" y="523405"/>
                  <a:pt x="38326" y="533894"/>
                </a:cubicBezTo>
                <a:cubicBezTo>
                  <a:pt x="34023" y="537284"/>
                  <a:pt x="29235" y="539596"/>
                  <a:pt x="23533" y="538414"/>
                </a:cubicBezTo>
                <a:cubicBezTo>
                  <a:pt x="6374" y="534916"/>
                  <a:pt x="-5568" y="514584"/>
                  <a:pt x="2662" y="499254"/>
                </a:cubicBezTo>
                <a:cubicBezTo>
                  <a:pt x="23509" y="460378"/>
                  <a:pt x="28395" y="418116"/>
                  <a:pt x="33286" y="375811"/>
                </a:cubicBezTo>
                <a:lnTo>
                  <a:pt x="33287" y="375811"/>
                </a:lnTo>
                <a:lnTo>
                  <a:pt x="33287" y="375810"/>
                </a:lnTo>
                <a:lnTo>
                  <a:pt x="33287" y="375810"/>
                </a:lnTo>
                <a:lnTo>
                  <a:pt x="33287" y="375810"/>
                </a:lnTo>
                <a:cubicBezTo>
                  <a:pt x="34277" y="367247"/>
                  <a:pt x="35267" y="358682"/>
                  <a:pt x="36390" y="350144"/>
                </a:cubicBezTo>
                <a:cubicBezTo>
                  <a:pt x="37434" y="342137"/>
                  <a:pt x="38263" y="334095"/>
                  <a:pt x="39091" y="326059"/>
                </a:cubicBezTo>
                <a:cubicBezTo>
                  <a:pt x="40566" y="311743"/>
                  <a:pt x="42040" y="297445"/>
                  <a:pt x="44727" y="283389"/>
                </a:cubicBezTo>
                <a:cubicBezTo>
                  <a:pt x="47793" y="267414"/>
                  <a:pt x="48654" y="251653"/>
                  <a:pt x="48761" y="235570"/>
                </a:cubicBezTo>
                <a:cubicBezTo>
                  <a:pt x="49084" y="195979"/>
                  <a:pt x="51021" y="156550"/>
                  <a:pt x="59627" y="117659"/>
                </a:cubicBezTo>
                <a:cubicBezTo>
                  <a:pt x="59997" y="115959"/>
                  <a:pt x="58919" y="113929"/>
                  <a:pt x="57842" y="111900"/>
                </a:cubicBezTo>
                <a:cubicBezTo>
                  <a:pt x="57351" y="110976"/>
                  <a:pt x="56861" y="110052"/>
                  <a:pt x="56507" y="109160"/>
                </a:cubicBezTo>
                <a:lnTo>
                  <a:pt x="56629" y="109080"/>
                </a:lnTo>
                <a:cubicBezTo>
                  <a:pt x="57432" y="103678"/>
                  <a:pt x="58247" y="98277"/>
                  <a:pt x="59063" y="92875"/>
                </a:cubicBezTo>
                <a:cubicBezTo>
                  <a:pt x="59883" y="87443"/>
                  <a:pt x="60703" y="82010"/>
                  <a:pt x="61510" y="76577"/>
                </a:cubicBezTo>
                <a:lnTo>
                  <a:pt x="61666" y="76570"/>
                </a:lnTo>
                <a:cubicBezTo>
                  <a:pt x="65899" y="74357"/>
                  <a:pt x="69401" y="73136"/>
                  <a:pt x="72431" y="72545"/>
                </a:cubicBezTo>
                <a:cubicBezTo>
                  <a:pt x="72567" y="71213"/>
                  <a:pt x="72677" y="69877"/>
                  <a:pt x="72767" y="68538"/>
                </a:cubicBezTo>
                <a:cubicBezTo>
                  <a:pt x="72678" y="69858"/>
                  <a:pt x="72569" y="71175"/>
                  <a:pt x="72433" y="72487"/>
                </a:cubicBezTo>
                <a:cubicBezTo>
                  <a:pt x="69421" y="73079"/>
                  <a:pt x="65871" y="74316"/>
                  <a:pt x="61513" y="76576"/>
                </a:cubicBezTo>
                <a:cubicBezTo>
                  <a:pt x="61836" y="60653"/>
                  <a:pt x="62159" y="44677"/>
                  <a:pt x="62374" y="28755"/>
                </a:cubicBezTo>
                <a:cubicBezTo>
                  <a:pt x="62482" y="21171"/>
                  <a:pt x="64042" y="14016"/>
                  <a:pt x="67646" y="7293"/>
                </a:cubicBezTo>
                <a:cubicBezTo>
                  <a:pt x="70443" y="2021"/>
                  <a:pt x="74531" y="-507"/>
                  <a:pt x="80448" y="84"/>
                </a:cubicBezTo>
                <a:cubicBezTo>
                  <a:pt x="86580" y="730"/>
                  <a:pt x="89969" y="4872"/>
                  <a:pt x="91260" y="10197"/>
                </a:cubicBezTo>
                <a:cubicBezTo>
                  <a:pt x="92766" y="16329"/>
                  <a:pt x="93681" y="22731"/>
                  <a:pt x="93788" y="29078"/>
                </a:cubicBezTo>
                <a:cubicBezTo>
                  <a:pt x="94062" y="46723"/>
                  <a:pt x="94108" y="64369"/>
                  <a:pt x="94154" y="82014"/>
                </a:cubicBezTo>
                <a:cubicBezTo>
                  <a:pt x="94172" y="88628"/>
                  <a:pt x="94189" y="95243"/>
                  <a:pt x="94219" y="101858"/>
                </a:cubicBezTo>
                <a:cubicBezTo>
                  <a:pt x="94165" y="101858"/>
                  <a:pt x="94124" y="101831"/>
                  <a:pt x="94084" y="101804"/>
                </a:cubicBezTo>
                <a:cubicBezTo>
                  <a:pt x="94044" y="101777"/>
                  <a:pt x="94003" y="101750"/>
                  <a:pt x="93950" y="101750"/>
                </a:cubicBezTo>
                <a:moveTo>
                  <a:pt x="78289" y="25907"/>
                </a:moveTo>
                <a:cubicBezTo>
                  <a:pt x="79237" y="28744"/>
                  <a:pt x="79981" y="31597"/>
                  <a:pt x="80571" y="34462"/>
                </a:cubicBezTo>
                <a:cubicBezTo>
                  <a:pt x="79983" y="31579"/>
                  <a:pt x="79242" y="28706"/>
                  <a:pt x="78296" y="25851"/>
                </a:cubicBezTo>
                <a:lnTo>
                  <a:pt x="78296" y="25797"/>
                </a:lnTo>
                <a:cubicBezTo>
                  <a:pt x="73817" y="36099"/>
                  <a:pt x="73508" y="47075"/>
                  <a:pt x="73199" y="58041"/>
                </a:cubicBezTo>
                <a:lnTo>
                  <a:pt x="73199" y="58041"/>
                </a:lnTo>
                <a:lnTo>
                  <a:pt x="73199" y="58041"/>
                </a:lnTo>
                <a:lnTo>
                  <a:pt x="73199" y="58041"/>
                </a:lnTo>
                <a:lnTo>
                  <a:pt x="73199" y="58041"/>
                </a:lnTo>
                <a:lnTo>
                  <a:pt x="73199" y="58041"/>
                </a:lnTo>
                <a:cubicBezTo>
                  <a:pt x="73135" y="60326"/>
                  <a:pt x="73071" y="62610"/>
                  <a:pt x="72969" y="64887"/>
                </a:cubicBezTo>
                <a:cubicBezTo>
                  <a:pt x="73070" y="62646"/>
                  <a:pt x="73135" y="60400"/>
                  <a:pt x="73201" y="58155"/>
                </a:cubicBezTo>
                <a:lnTo>
                  <a:pt x="73201" y="58155"/>
                </a:lnTo>
                <a:lnTo>
                  <a:pt x="73201" y="58151"/>
                </a:lnTo>
                <a:lnTo>
                  <a:pt x="73201" y="58150"/>
                </a:lnTo>
                <a:cubicBezTo>
                  <a:pt x="73523" y="47174"/>
                  <a:pt x="73844" y="36216"/>
                  <a:pt x="78289" y="25907"/>
                </a:cubicBezTo>
                <a:moveTo>
                  <a:pt x="127579" y="270344"/>
                </a:moveTo>
                <a:cubicBezTo>
                  <a:pt x="122478" y="276263"/>
                  <a:pt x="117374" y="282186"/>
                  <a:pt x="112504" y="288285"/>
                </a:cubicBezTo>
                <a:lnTo>
                  <a:pt x="112504" y="288230"/>
                </a:lnTo>
                <a:cubicBezTo>
                  <a:pt x="111805" y="289091"/>
                  <a:pt x="113042" y="291835"/>
                  <a:pt x="113849" y="293502"/>
                </a:cubicBezTo>
                <a:cubicBezTo>
                  <a:pt x="114171" y="294147"/>
                  <a:pt x="115678" y="294416"/>
                  <a:pt x="116646" y="294524"/>
                </a:cubicBezTo>
                <a:cubicBezTo>
                  <a:pt x="123585" y="295063"/>
                  <a:pt x="129179" y="291459"/>
                  <a:pt x="134021" y="287477"/>
                </a:cubicBezTo>
                <a:cubicBezTo>
                  <a:pt x="138605" y="283688"/>
                  <a:pt x="142818" y="279444"/>
                  <a:pt x="147032" y="275198"/>
                </a:cubicBezTo>
                <a:lnTo>
                  <a:pt x="147033" y="275198"/>
                </a:lnTo>
                <a:cubicBezTo>
                  <a:pt x="148784" y="273432"/>
                  <a:pt x="150536" y="271668"/>
                  <a:pt x="152315" y="269935"/>
                </a:cubicBezTo>
                <a:cubicBezTo>
                  <a:pt x="147940" y="263141"/>
                  <a:pt x="141288" y="263540"/>
                  <a:pt x="134675" y="263935"/>
                </a:cubicBezTo>
                <a:cubicBezTo>
                  <a:pt x="134131" y="263968"/>
                  <a:pt x="133587" y="264000"/>
                  <a:pt x="133045" y="264029"/>
                </a:cubicBezTo>
                <a:cubicBezTo>
                  <a:pt x="136121" y="258804"/>
                  <a:pt x="141218" y="257739"/>
                  <a:pt x="146351" y="256666"/>
                </a:cubicBezTo>
                <a:cubicBezTo>
                  <a:pt x="150465" y="255806"/>
                  <a:pt x="154601" y="254942"/>
                  <a:pt x="157737" y="251926"/>
                </a:cubicBezTo>
                <a:cubicBezTo>
                  <a:pt x="162523" y="247354"/>
                  <a:pt x="167203" y="249883"/>
                  <a:pt x="171130" y="254185"/>
                </a:cubicBezTo>
                <a:cubicBezTo>
                  <a:pt x="174508" y="257842"/>
                  <a:pt x="177446" y="262584"/>
                  <a:pt x="176949" y="266785"/>
                </a:cubicBezTo>
                <a:cubicBezTo>
                  <a:pt x="177475" y="262584"/>
                  <a:pt x="174527" y="257838"/>
                  <a:pt x="171136" y="254127"/>
                </a:cubicBezTo>
                <a:cubicBezTo>
                  <a:pt x="167209" y="249878"/>
                  <a:pt x="162530" y="247296"/>
                  <a:pt x="157742" y="251868"/>
                </a:cubicBezTo>
                <a:cubicBezTo>
                  <a:pt x="154616" y="254851"/>
                  <a:pt x="150495" y="255716"/>
                  <a:pt x="146394" y="256578"/>
                </a:cubicBezTo>
                <a:cubicBezTo>
                  <a:pt x="141249" y="257659"/>
                  <a:pt x="136135" y="258733"/>
                  <a:pt x="133052" y="263971"/>
                </a:cubicBezTo>
                <a:cubicBezTo>
                  <a:pt x="131239" y="266095"/>
                  <a:pt x="129414" y="268213"/>
                  <a:pt x="127591" y="270330"/>
                </a:cubicBezTo>
                <a:lnTo>
                  <a:pt x="127587" y="270335"/>
                </a:lnTo>
                <a:lnTo>
                  <a:pt x="127583" y="270339"/>
                </a:lnTo>
                <a:lnTo>
                  <a:pt x="127579" y="270344"/>
                </a:lnTo>
              </a:path>
            </a:pathLst>
          </a:custGeom>
          <a:solidFill>
            <a:srgbClr val="8AB82D"/>
          </a:solidFill>
        </p:spPr>
      </p:sp>
      <p:sp>
        <p:nvSpPr>
          <p:cNvPr id="53" name="Vector-3714&amp;1747"/>
          <p:cNvSpPr/>
          <p:nvPr>
            <p:custDataLst>
              <p:tags r:id="rId37"/>
            </p:custDataLst>
          </p:nvPr>
        </p:nvSpPr>
        <p:spPr>
          <a:xfrm rot="1020000">
            <a:off x="8194820" y="3810645"/>
            <a:ext cx="371666" cy="315822"/>
          </a:xfrm>
          <a:custGeom>
            <a:avLst/>
            <a:gdLst/>
            <a:ahLst/>
            <a:cxnLst/>
            <a:rect l="l" t="t" r="r" b="b"/>
            <a:pathLst>
              <a:path w="503182" h="427356">
                <a:moveTo>
                  <a:pt x="438231" y="20920"/>
                </a:moveTo>
                <a:cubicBezTo>
                  <a:pt x="431508" y="17962"/>
                  <a:pt x="424030" y="15487"/>
                  <a:pt x="416768" y="15003"/>
                </a:cubicBezTo>
                <a:cubicBezTo>
                  <a:pt x="381536" y="12583"/>
                  <a:pt x="348186" y="19037"/>
                  <a:pt x="319783" y="41146"/>
                </a:cubicBezTo>
                <a:cubicBezTo>
                  <a:pt x="307734" y="50505"/>
                  <a:pt x="303700" y="53625"/>
                  <a:pt x="294394" y="38887"/>
                </a:cubicBezTo>
                <a:cubicBezTo>
                  <a:pt x="287132" y="27375"/>
                  <a:pt x="277019" y="20059"/>
                  <a:pt x="266315" y="13120"/>
                </a:cubicBezTo>
                <a:cubicBezTo>
                  <a:pt x="236300" y="-6406"/>
                  <a:pt x="196279" y="-4577"/>
                  <a:pt x="172180" y="21566"/>
                </a:cubicBezTo>
                <a:cubicBezTo>
                  <a:pt x="156850" y="38187"/>
                  <a:pt x="142326" y="38994"/>
                  <a:pt x="123822" y="32862"/>
                </a:cubicBezTo>
                <a:cubicBezTo>
                  <a:pt x="116722" y="30549"/>
                  <a:pt x="109406" y="28881"/>
                  <a:pt x="102091" y="27160"/>
                </a:cubicBezTo>
                <a:cubicBezTo>
                  <a:pt x="92731" y="24955"/>
                  <a:pt x="83425" y="22480"/>
                  <a:pt x="73904" y="21189"/>
                </a:cubicBezTo>
                <a:cubicBezTo>
                  <a:pt x="57982" y="18984"/>
                  <a:pt x="45018" y="24148"/>
                  <a:pt x="33668" y="36251"/>
                </a:cubicBezTo>
                <a:cubicBezTo>
                  <a:pt x="15218" y="55938"/>
                  <a:pt x="6396" y="80575"/>
                  <a:pt x="2362" y="105426"/>
                </a:cubicBezTo>
                <a:cubicBezTo>
                  <a:pt x="-1618" y="130385"/>
                  <a:pt x="-1081" y="156528"/>
                  <a:pt x="7956" y="181701"/>
                </a:cubicBezTo>
                <a:cubicBezTo>
                  <a:pt x="13712" y="197731"/>
                  <a:pt x="16617" y="214784"/>
                  <a:pt x="20382" y="231459"/>
                </a:cubicBezTo>
                <a:cubicBezTo>
                  <a:pt x="30495" y="276159"/>
                  <a:pt x="49268" y="316179"/>
                  <a:pt x="81596" y="349423"/>
                </a:cubicBezTo>
                <a:cubicBezTo>
                  <a:pt x="114248" y="383042"/>
                  <a:pt x="156528" y="397942"/>
                  <a:pt x="199668" y="411282"/>
                </a:cubicBezTo>
                <a:cubicBezTo>
                  <a:pt x="201873" y="411982"/>
                  <a:pt x="205262" y="408969"/>
                  <a:pt x="208114" y="407679"/>
                </a:cubicBezTo>
                <a:cubicBezTo>
                  <a:pt x="209727" y="396813"/>
                  <a:pt x="211394" y="385947"/>
                  <a:pt x="213008" y="375081"/>
                </a:cubicBezTo>
                <a:cubicBezTo>
                  <a:pt x="213277" y="359159"/>
                  <a:pt x="213653" y="343183"/>
                  <a:pt x="213868" y="327260"/>
                </a:cubicBezTo>
                <a:cubicBezTo>
                  <a:pt x="213976" y="319676"/>
                  <a:pt x="215537" y="312575"/>
                  <a:pt x="219140" y="305798"/>
                </a:cubicBezTo>
                <a:cubicBezTo>
                  <a:pt x="221938" y="300580"/>
                  <a:pt x="226026" y="297998"/>
                  <a:pt x="231943" y="298590"/>
                </a:cubicBezTo>
                <a:cubicBezTo>
                  <a:pt x="238129" y="299182"/>
                  <a:pt x="241464" y="303378"/>
                  <a:pt x="242754" y="308703"/>
                </a:cubicBezTo>
                <a:cubicBezTo>
                  <a:pt x="244260" y="314834"/>
                  <a:pt x="245175" y="321290"/>
                  <a:pt x="245283" y="327584"/>
                </a:cubicBezTo>
                <a:cubicBezTo>
                  <a:pt x="245660" y="351843"/>
                  <a:pt x="245605" y="376103"/>
                  <a:pt x="245713" y="400362"/>
                </a:cubicBezTo>
                <a:cubicBezTo>
                  <a:pt x="246466" y="400632"/>
                  <a:pt x="247273" y="400846"/>
                  <a:pt x="248187" y="400954"/>
                </a:cubicBezTo>
                <a:cubicBezTo>
                  <a:pt x="256633" y="426505"/>
                  <a:pt x="261850" y="430002"/>
                  <a:pt x="286487" y="425914"/>
                </a:cubicBezTo>
                <a:cubicBezTo>
                  <a:pt x="290683" y="425214"/>
                  <a:pt x="294824" y="423923"/>
                  <a:pt x="298751" y="422256"/>
                </a:cubicBezTo>
                <a:cubicBezTo>
                  <a:pt x="325431" y="411229"/>
                  <a:pt x="352166" y="400148"/>
                  <a:pt x="378738" y="388851"/>
                </a:cubicBezTo>
                <a:cubicBezTo>
                  <a:pt x="395844" y="381589"/>
                  <a:pt x="409992" y="371047"/>
                  <a:pt x="420319" y="354801"/>
                </a:cubicBezTo>
                <a:cubicBezTo>
                  <a:pt x="428871" y="341300"/>
                  <a:pt x="438715" y="328390"/>
                  <a:pt x="449473" y="316610"/>
                </a:cubicBezTo>
                <a:cubicBezTo>
                  <a:pt x="466311" y="298106"/>
                  <a:pt x="478790" y="277020"/>
                  <a:pt x="489226" y="254643"/>
                </a:cubicBezTo>
                <a:cubicBezTo>
                  <a:pt x="492345" y="247919"/>
                  <a:pt x="495035" y="240711"/>
                  <a:pt x="496165" y="233396"/>
                </a:cubicBezTo>
                <a:cubicBezTo>
                  <a:pt x="502619" y="191169"/>
                  <a:pt x="501921" y="148513"/>
                  <a:pt x="503157" y="106018"/>
                </a:cubicBezTo>
                <a:cubicBezTo>
                  <a:pt x="503427" y="97303"/>
                  <a:pt x="501490" y="89073"/>
                  <a:pt x="497832" y="81112"/>
                </a:cubicBezTo>
                <a:cubicBezTo>
                  <a:pt x="485299" y="53625"/>
                  <a:pt x="465826" y="33077"/>
                  <a:pt x="438123" y="20866"/>
                </a:cubicBezTo>
                <a:lnTo>
                  <a:pt x="438231" y="20920"/>
                </a:lnTo>
                <a:moveTo>
                  <a:pt x="74066" y="109192"/>
                </a:moveTo>
                <a:cubicBezTo>
                  <a:pt x="68902" y="108869"/>
                  <a:pt x="67180" y="104996"/>
                  <a:pt x="67503" y="100531"/>
                </a:cubicBezTo>
                <a:cubicBezTo>
                  <a:pt x="67880" y="95421"/>
                  <a:pt x="71699" y="93592"/>
                  <a:pt x="76164" y="93861"/>
                </a:cubicBezTo>
                <a:cubicBezTo>
                  <a:pt x="81327" y="94184"/>
                  <a:pt x="82726" y="98056"/>
                  <a:pt x="82834" y="102521"/>
                </a:cubicBezTo>
                <a:cubicBezTo>
                  <a:pt x="82027" y="107578"/>
                  <a:pt x="78584" y="109460"/>
                  <a:pt x="74066" y="109192"/>
                </a:cubicBezTo>
                <a:moveTo>
                  <a:pt x="352435" y="183692"/>
                </a:moveTo>
                <a:cubicBezTo>
                  <a:pt x="332586" y="158518"/>
                  <a:pt x="335114" y="135818"/>
                  <a:pt x="354425" y="109084"/>
                </a:cubicBezTo>
                <a:cubicBezTo>
                  <a:pt x="355124" y="136301"/>
                  <a:pt x="360289" y="159001"/>
                  <a:pt x="352435" y="183692"/>
                </a:cubicBezTo>
              </a:path>
            </a:pathLst>
          </a:custGeom>
          <a:solidFill>
            <a:schemeClr val="accent2">
              <a:lumMod val="60000"/>
              <a:lumOff val="40000"/>
            </a:schemeClr>
          </a:solidFill>
        </p:spPr>
      </p:sp>
      <p:sp>
        <p:nvSpPr>
          <p:cNvPr id="46" name="矩形 45"/>
          <p:cNvSpPr/>
          <p:nvPr>
            <p:custDataLst>
              <p:tags r:id="rId38"/>
            </p:custDataLst>
          </p:nvPr>
        </p:nvSpPr>
        <p:spPr>
          <a:xfrm>
            <a:off x="783091" y="2640273"/>
            <a:ext cx="1431289" cy="269833"/>
          </a:xfrm>
          <a:prstGeom prst="rect">
            <a:avLst/>
          </a:prstGeom>
          <a:noFill/>
        </p:spPr>
        <p:txBody>
          <a:bodyPr wrap="square" lIns="0" tIns="0" rIns="0" bIns="0" rtlCol="0" anchor="ctr" anchorCtr="0">
            <a:noAutofit/>
          </a:bodyPr>
          <a:p>
            <a:pPr algn="ctr">
              <a:spcBef>
                <a:spcPct val="0"/>
              </a:spcBef>
              <a:spcAft>
                <a:spcPct val="0"/>
              </a:spcAft>
              <a:buClr>
                <a:schemeClr val="accent1"/>
              </a:buClr>
              <a:buSzPct val="70000"/>
            </a:pPr>
            <a:r>
              <a:rPr lang="zh-CN" altLang="en-US" sz="1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CB1角膜移植手术</a:t>
            </a:r>
            <a:endParaRPr lang="zh-CN" altLang="en-US" sz="1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custDataLst>
              <p:tags r:id="rId39"/>
            </p:custDataLst>
          </p:nvPr>
        </p:nvSpPr>
        <p:spPr>
          <a:xfrm>
            <a:off x="776052" y="2925592"/>
            <a:ext cx="1437858" cy="975623"/>
          </a:xfrm>
          <a:prstGeom prst="rect">
            <a:avLst/>
          </a:prstGeom>
          <a:noFill/>
        </p:spPr>
        <p:txBody>
          <a:bodyPr wrap="square" lIns="0" tIns="0" rIns="0" bIns="0" rtlCol="0" anchor="t" anchorCtr="0">
            <a:noAutofit/>
          </a:bodyPr>
          <a:p>
            <a:pPr indent="0" algn="l" fontAlgn="auto">
              <a:lnSpc>
                <a:spcPct val="150000"/>
              </a:lnSpc>
              <a:spcBef>
                <a:spcPct val="0"/>
              </a:spcBef>
              <a:spcAft>
                <a:spcPct val="0"/>
              </a:spcAft>
            </a:pPr>
            <a:r>
              <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单独成组，并将其作为眼学科DRG分组的首位ADRG组，体现角膜移植手术的高权重与技术难度。</a:t>
            </a:r>
            <a:endPar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矩形 47"/>
          <p:cNvSpPr/>
          <p:nvPr>
            <p:custDataLst>
              <p:tags r:id="rId40"/>
            </p:custDataLst>
          </p:nvPr>
        </p:nvSpPr>
        <p:spPr>
          <a:xfrm>
            <a:off x="2859633" y="2640273"/>
            <a:ext cx="1431289" cy="269833"/>
          </a:xfrm>
          <a:prstGeom prst="rect">
            <a:avLst/>
          </a:prstGeom>
          <a:noFill/>
        </p:spPr>
        <p:txBody>
          <a:bodyPr wrap="square" lIns="0" tIns="0" rIns="0" bIns="0" rtlCol="0" anchor="ctr" anchorCtr="0">
            <a:noAutofit/>
          </a:bodyPr>
          <a:p>
            <a:pPr algn="ctr">
              <a:spcBef>
                <a:spcPct val="0"/>
              </a:spcBef>
              <a:spcAft>
                <a:spcPct val="0"/>
              </a:spcAft>
              <a:buClr>
                <a:schemeClr val="accent1"/>
              </a:buClr>
              <a:buSzPct val="70000"/>
            </a:pPr>
            <a:r>
              <a:rPr lang="zh-CN" altLang="en-US" sz="10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增加2个联合手术分组</a:t>
            </a:r>
            <a:endParaRPr lang="zh-CN" altLang="en-US" sz="10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矩形 48"/>
          <p:cNvSpPr/>
          <p:nvPr>
            <p:custDataLst>
              <p:tags r:id="rId41"/>
            </p:custDataLst>
          </p:nvPr>
        </p:nvSpPr>
        <p:spPr>
          <a:xfrm>
            <a:off x="2852594" y="2925592"/>
            <a:ext cx="1437858" cy="975623"/>
          </a:xfrm>
          <a:prstGeom prst="rect">
            <a:avLst/>
          </a:prstGeom>
          <a:noFill/>
        </p:spPr>
        <p:txBody>
          <a:bodyPr wrap="square" lIns="0" tIns="0" rIns="0" bIns="0" rtlCol="0" anchor="t" anchorCtr="0">
            <a:noAutofit/>
          </a:bodyPr>
          <a:p>
            <a:pPr indent="0" algn="l" fontAlgn="auto">
              <a:lnSpc>
                <a:spcPct val="150000"/>
              </a:lnSpc>
              <a:spcBef>
                <a:spcPct val="0"/>
              </a:spcBef>
              <a:spcAft>
                <a:spcPct val="0"/>
              </a:spcAft>
            </a:pPr>
            <a:r>
              <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CB2玻璃体、视网膜、脉络膜联合晶状体手术，CB3晶状体联合视网膜及晶状体以外的内眼手术。</a:t>
            </a:r>
            <a:endPar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4" name="矩形 53"/>
          <p:cNvSpPr/>
          <p:nvPr>
            <p:custDataLst>
              <p:tags r:id="rId42"/>
            </p:custDataLst>
          </p:nvPr>
        </p:nvSpPr>
        <p:spPr>
          <a:xfrm>
            <a:off x="4896755" y="2640273"/>
            <a:ext cx="1431289" cy="269833"/>
          </a:xfrm>
          <a:prstGeom prst="rect">
            <a:avLst/>
          </a:prstGeom>
          <a:noFill/>
        </p:spPr>
        <p:txBody>
          <a:bodyPr wrap="square" lIns="0" tIns="0" rIns="0" bIns="0" rtlCol="0" anchor="ctr" anchorCtr="0">
            <a:noAutofit/>
          </a:bodyPr>
          <a:p>
            <a:pPr algn="ctr">
              <a:spcBef>
                <a:spcPct val="0"/>
              </a:spcBef>
              <a:spcAft>
                <a:spcPct val="0"/>
              </a:spcAft>
              <a:buClr>
                <a:schemeClr val="accent1"/>
              </a:buClr>
              <a:buSzPct val="70000"/>
            </a:pPr>
            <a:r>
              <a:rPr lang="zh-CN" altLang="en-US" sz="1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删除CB2-虹膜手术</a:t>
            </a:r>
            <a:endParaRPr lang="zh-CN" altLang="en-US" sz="1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矩形 54"/>
          <p:cNvSpPr/>
          <p:nvPr>
            <p:custDataLst>
              <p:tags r:id="rId43"/>
            </p:custDataLst>
          </p:nvPr>
        </p:nvSpPr>
        <p:spPr>
          <a:xfrm>
            <a:off x="4889716" y="2925592"/>
            <a:ext cx="1437858" cy="975623"/>
          </a:xfrm>
          <a:prstGeom prst="rect">
            <a:avLst/>
          </a:prstGeom>
          <a:noFill/>
        </p:spPr>
        <p:txBody>
          <a:bodyPr wrap="square" lIns="0" tIns="0" rIns="0" bIns="0" rtlCol="0" anchor="t" anchorCtr="0">
            <a:noAutofit/>
          </a:bodyPr>
          <a:p>
            <a:pPr indent="0" algn="l" fontAlgn="auto">
              <a:lnSpc>
                <a:spcPct val="150000"/>
              </a:lnSpc>
              <a:spcBef>
                <a:spcPct val="0"/>
              </a:spcBef>
              <a:spcAft>
                <a:spcPct val="0"/>
              </a:spcAft>
            </a:pPr>
            <a:r>
              <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2.0版分组方案将“CB2-虹膜手术”的相关手术并入“CB6-</a:t>
            </a:r>
            <a:r>
              <a:rPr lang="en-US" altLang="zh-CN" sz="800">
                <a:solidFill>
                  <a:schemeClr val="tx1">
                    <a:lumMod val="85000"/>
                    <a:lumOff val="15000"/>
                  </a:schemeClr>
                </a:solidFill>
                <a:latin typeface="微软雅黑" panose="020B0503020204020204" pitchFamily="34" charset="-122"/>
                <a:ea typeface="微软雅黑" panose="020B0503020204020204" pitchFamily="34" charset="-122"/>
                <a:sym typeface="+mn-ea"/>
              </a:rPr>
              <a:t>视网膜及晶状体以外的内眼手术</a:t>
            </a:r>
            <a:r>
              <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”，比如玻璃体、视网膜、脉络膜手术。</a:t>
            </a:r>
            <a:endPar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6" name="矩形 55"/>
          <p:cNvSpPr/>
          <p:nvPr>
            <p:custDataLst>
              <p:tags r:id="rId44"/>
            </p:custDataLst>
          </p:nvPr>
        </p:nvSpPr>
        <p:spPr>
          <a:xfrm>
            <a:off x="6933878" y="2640273"/>
            <a:ext cx="1431289" cy="269833"/>
          </a:xfrm>
          <a:prstGeom prst="rect">
            <a:avLst/>
          </a:prstGeom>
          <a:noFill/>
        </p:spPr>
        <p:txBody>
          <a:bodyPr wrap="square" lIns="0" tIns="0" rIns="0" bIns="0" rtlCol="0" anchor="ctr" anchorCtr="0">
            <a:noAutofit/>
          </a:bodyPr>
          <a:p>
            <a:pPr algn="ctr">
              <a:spcBef>
                <a:spcPct val="0"/>
              </a:spcBef>
              <a:spcAft>
                <a:spcPct val="0"/>
              </a:spcAft>
              <a:buClr>
                <a:schemeClr val="accent1"/>
              </a:buClr>
              <a:buSzPct val="70000"/>
            </a:pPr>
            <a:r>
              <a:rPr lang="zh-CN" altLang="en-US" sz="10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新增CD2眼肌手术</a:t>
            </a:r>
            <a:endParaRPr lang="zh-CN" altLang="en-US" sz="10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矩形 56"/>
          <p:cNvSpPr/>
          <p:nvPr>
            <p:custDataLst>
              <p:tags r:id="rId45"/>
            </p:custDataLst>
          </p:nvPr>
        </p:nvSpPr>
        <p:spPr>
          <a:xfrm>
            <a:off x="6926839" y="2925592"/>
            <a:ext cx="1437858" cy="975623"/>
          </a:xfrm>
          <a:prstGeom prst="rect">
            <a:avLst/>
          </a:prstGeom>
          <a:noFill/>
        </p:spPr>
        <p:txBody>
          <a:bodyPr wrap="square" lIns="0" tIns="0" rIns="0" bIns="0" rtlCol="0" anchor="t" anchorCtr="0">
            <a:noAutofit/>
          </a:bodyPr>
          <a:p>
            <a:pPr indent="0" algn="l" fontAlgn="auto">
              <a:lnSpc>
                <a:spcPct val="150000"/>
              </a:lnSpc>
              <a:spcBef>
                <a:spcPct val="0"/>
              </a:spcBef>
              <a:spcAft>
                <a:spcPct val="0"/>
              </a:spcAft>
            </a:pPr>
            <a:r>
              <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rPr>
              <a:t>1.1分组只有眼眶手术，二者在操作范围、复杂程度和可能涉及的并发症方面存在较大差异。</a:t>
            </a:r>
            <a:endParaRPr lang="zh-CN" altLang="en-US" sz="800">
              <a:ln>
                <a:noFill/>
                <a:prstDash val="sysDot"/>
              </a:ln>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txBox="1"/>
          <p:nvPr/>
        </p:nvSpPr>
        <p:spPr>
          <a:xfrm>
            <a:off x="6985" y="2291080"/>
            <a:ext cx="9137015" cy="705485"/>
          </a:xfrm>
          <a:prstGeom prst="rect">
            <a:avLst/>
          </a:prstGeom>
        </p:spPr>
        <p:txBody>
          <a:bodyPr vert="horz" wrap="square" lIns="0" tIns="13335" rIns="0" bIns="0" rtlCol="0">
            <a:spAutoFit/>
          </a:bodyPr>
          <a:lstStyle/>
          <a:p>
            <a:pPr marL="12700" algn="ctr">
              <a:lnSpc>
                <a:spcPct val="150000"/>
              </a:lnSpc>
              <a:spcBef>
                <a:spcPts val="105"/>
              </a:spcBef>
            </a:pPr>
            <a:r>
              <a:rPr lang="en-US" altLang="zh-CN"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en-US" altLang="zh-CN"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3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的差异</a:t>
            </a:r>
            <a:endPar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480945" y="2549525"/>
            <a:ext cx="338455" cy="353060"/>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79040" y="2542540"/>
            <a:ext cx="384175" cy="452120"/>
          </a:xfrm>
          <a:prstGeom prst="rect">
            <a:avLst/>
          </a:prstGeom>
          <a:noFill/>
        </p:spPr>
        <p:txBody>
          <a:bodyPr wrap="none" rtlCol="0">
            <a:noAutofit/>
          </a:bodyPr>
          <a:p>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239770" y="3114675"/>
            <a:ext cx="3048000" cy="175323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入组流程</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差异对比</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分组规范特点</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MDCD</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04 MDCD </a:t>
            </a:r>
            <a:r>
              <a:rPr lang="zh-CN" altLang="en-US" sz="1400" b="1">
                <a:solidFill>
                  <a:schemeClr val="bg1"/>
                </a:solidFill>
                <a:latin typeface="微软雅黑" panose="020B0503020204020204" pitchFamily="34" charset="-122"/>
                <a:ea typeface="微软雅黑" panose="020B0503020204020204" pitchFamily="34" charset="-122"/>
              </a:rPr>
              <a:t>头颈、耳、鼻、口、咽疾病及功能障碍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18" name="圆角矩形 17"/>
          <p:cNvSpPr/>
          <p:nvPr/>
        </p:nvSpPr>
        <p:spPr>
          <a:xfrm>
            <a:off x="2072005" y="2104390"/>
            <a:ext cx="1692910" cy="59118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DA1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(头颈恶性肿瘤大手术)</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61160" y="1379220"/>
            <a:ext cx="4455795" cy="421640"/>
            <a:chOff x="2972" y="2450"/>
            <a:chExt cx="5117" cy="664"/>
          </a:xfrm>
        </p:grpSpPr>
        <p:sp>
          <p:nvSpPr>
            <p:cNvPr id="142" name="任意多边形 1"/>
            <p:cNvSpPr/>
            <p:nvPr>
              <p:custDataLst>
                <p:tags r:id="rId3"/>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4"/>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5"/>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6"/>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3905250" y="2061210"/>
            <a:ext cx="1688465" cy="6508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DC1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口腔颌面头颈缺损游离组织瓣修复术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3825875" y="1898015"/>
            <a:ext cx="1270" cy="2762885"/>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5619750" y="2068195"/>
            <a:ext cx="1687195" cy="64452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DC2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口腔颌面头颈缺损其他组织瓣修复术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928110" y="3365500"/>
            <a:ext cx="3378835" cy="1286510"/>
          </a:xfrm>
          <a:prstGeom prst="rect">
            <a:avLst/>
          </a:prstGeom>
          <a:noFill/>
          <a:ln w="12700" cap="rnd" cmpd="sng">
            <a:solidFill>
              <a:srgbClr val="63ECBD"/>
            </a:solidFill>
            <a:prstDash val="dash"/>
            <a:miter lim="800000"/>
          </a:ln>
        </p:spPr>
        <p:txBody>
          <a:bodyPr wrap="square" rtlCol="0">
            <a:noAutofit/>
          </a:bodyPr>
          <a:p>
            <a:r>
              <a:rPr lang="zh-CN" altLang="en-US" sz="1000">
                <a:solidFill>
                  <a:schemeClr val="bg1"/>
                </a:solidFill>
                <a:latin typeface="微软雅黑" panose="020B0503020204020204" pitchFamily="34" charset="-122"/>
                <a:ea typeface="微软雅黑" panose="020B0503020204020204" pitchFamily="34" charset="-122"/>
              </a:rPr>
              <a:t>弥补口腔颌面外科肿瘤特色手术分类分组缺失。口腔颌面部游离/带蒂组织瓣移植术体现了口腔颌面外科特色及技术难度，应用比例是反映医疗机构口腔癌相关疾病临床治疗水平的重要指标，该手术难度系数较高，治疗效果好，是否行皮瓣修复术直接影响手术的难度及费用。2.0版分组方案充分考虑到皮瓣修复这一特色，对原</a:t>
            </a:r>
            <a:r>
              <a:rPr lang="en-US" altLang="zh-CN" sz="1000">
                <a:solidFill>
                  <a:schemeClr val="bg1"/>
                </a:solidFill>
                <a:latin typeface="微软雅黑" panose="020B0503020204020204" pitchFamily="34" charset="-122"/>
                <a:ea typeface="微软雅黑" panose="020B0503020204020204" pitchFamily="34" charset="-122"/>
              </a:rPr>
              <a:t>DA1</a:t>
            </a:r>
            <a:r>
              <a:rPr lang="zh-CN" altLang="en-US" sz="1000">
                <a:solidFill>
                  <a:schemeClr val="bg1"/>
                </a:solidFill>
                <a:latin typeface="微软雅黑" panose="020B0503020204020204" pitchFamily="34" charset="-122"/>
                <a:ea typeface="微软雅黑" panose="020B0503020204020204" pitchFamily="34" charset="-122"/>
              </a:rPr>
              <a:t>，</a:t>
            </a:r>
            <a:r>
              <a:rPr lang="en-US" altLang="zh-CN" sz="1000">
                <a:solidFill>
                  <a:schemeClr val="bg1"/>
                </a:solidFill>
                <a:latin typeface="微软雅黑" panose="020B0503020204020204" pitchFamily="34" charset="-122"/>
                <a:ea typeface="微软雅黑" panose="020B0503020204020204" pitchFamily="34" charset="-122"/>
              </a:rPr>
              <a:t>DB1</a:t>
            </a:r>
            <a:r>
              <a:rPr lang="zh-CN" altLang="en-US" sz="1000">
                <a:solidFill>
                  <a:schemeClr val="bg1"/>
                </a:solidFill>
                <a:latin typeface="微软雅黑" panose="020B0503020204020204" pitchFamily="34" charset="-122"/>
                <a:ea typeface="微软雅黑" panose="020B0503020204020204" pitchFamily="34" charset="-122"/>
              </a:rPr>
              <a:t>，</a:t>
            </a:r>
            <a:r>
              <a:rPr lang="en-US" altLang="zh-CN" sz="1000">
                <a:solidFill>
                  <a:schemeClr val="bg1"/>
                </a:solidFill>
                <a:latin typeface="微软雅黑" panose="020B0503020204020204" pitchFamily="34" charset="-122"/>
                <a:ea typeface="微软雅黑" panose="020B0503020204020204" pitchFamily="34" charset="-122"/>
              </a:rPr>
              <a:t>DG1</a:t>
            </a:r>
            <a:r>
              <a:rPr lang="zh-CN" altLang="en-US" sz="1000">
                <a:solidFill>
                  <a:schemeClr val="bg1"/>
                </a:solidFill>
                <a:latin typeface="微软雅黑" panose="020B0503020204020204" pitchFamily="34" charset="-122"/>
                <a:ea typeface="微软雅黑" panose="020B0503020204020204" pitchFamily="34" charset="-122"/>
              </a:rPr>
              <a:t>，</a:t>
            </a:r>
            <a:r>
              <a:rPr lang="en-US" altLang="zh-CN" sz="1000">
                <a:solidFill>
                  <a:schemeClr val="bg1"/>
                </a:solidFill>
                <a:latin typeface="微软雅黑" panose="020B0503020204020204" pitchFamily="34" charset="-122"/>
                <a:ea typeface="微软雅黑" panose="020B0503020204020204" pitchFamily="34" charset="-122"/>
              </a:rPr>
              <a:t>DJ1</a:t>
            </a:r>
            <a:r>
              <a:rPr lang="zh-CN" altLang="en-US" sz="1000">
                <a:solidFill>
                  <a:schemeClr val="bg1"/>
                </a:solidFill>
                <a:latin typeface="微软雅黑" panose="020B0503020204020204" pitchFamily="34" charset="-122"/>
                <a:ea typeface="微软雅黑" panose="020B0503020204020204" pitchFamily="34" charset="-122"/>
              </a:rPr>
              <a:t>病组内部分手术操作整合，根据皮瓣类别及皮瓣修复重建术式重新归类，优化分组</a:t>
            </a:r>
            <a:r>
              <a:rPr lang="en-US" altLang="zh-CN" sz="1000">
                <a:solidFill>
                  <a:schemeClr val="bg1"/>
                </a:solidFill>
                <a:latin typeface="微软雅黑" panose="020B0503020204020204" pitchFamily="34" charset="-122"/>
                <a:ea typeface="微软雅黑" panose="020B0503020204020204" pitchFamily="34" charset="-122"/>
              </a:rPr>
              <a:t>.</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082800" y="2752090"/>
            <a:ext cx="1686560" cy="64389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DB1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(恶性肿瘤之外的头颈大手术)</a:t>
            </a:r>
            <a:endParaRPr lang="en-US" altLang="zh-CN" sz="1200">
              <a:latin typeface="微软雅黑" panose="020B0503020204020204" pitchFamily="34" charset="-122"/>
              <a:ea typeface="微软雅黑" panose="020B0503020204020204" pitchFamily="34" charset="-122"/>
            </a:endParaRPr>
          </a:p>
        </p:txBody>
      </p:sp>
      <p:sp>
        <p:nvSpPr>
          <p:cNvPr id="6" name="圆角矩形 5"/>
          <p:cNvSpPr/>
          <p:nvPr/>
        </p:nvSpPr>
        <p:spPr>
          <a:xfrm>
            <a:off x="3905250" y="2745740"/>
            <a:ext cx="1688465" cy="6508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DC3</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口腔颌面头颈恶性肿瘤根治术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619750" y="2752725"/>
            <a:ext cx="1687195" cy="64452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DC4</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口腔颌面头颈肿瘤切除术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3708400" y="272732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（四）</a:t>
            </a:r>
            <a:r>
              <a:rPr lang="zh-CN" altLang="en-US" b="1">
                <a:solidFill>
                  <a:schemeClr val="bg1"/>
                </a:solidFill>
                <a:latin typeface="微软雅黑" panose="020B0503020204020204" pitchFamily="34" charset="-122"/>
                <a:ea typeface="微软雅黑" panose="020B0503020204020204" pitchFamily="34" charset="-122"/>
                <a:sym typeface="+mn-ea"/>
              </a:rPr>
              <a:t>ADRG组拆分细化</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04 MDCD </a:t>
            </a:r>
            <a:r>
              <a:rPr lang="zh-CN" altLang="en-US" sz="1400" b="1">
                <a:solidFill>
                  <a:schemeClr val="bg1"/>
                </a:solidFill>
                <a:latin typeface="微软雅黑" panose="020B0503020204020204" pitchFamily="34" charset="-122"/>
                <a:ea typeface="微软雅黑" panose="020B0503020204020204" pitchFamily="34" charset="-122"/>
              </a:rPr>
              <a:t>头颈、耳、鼻、口、咽疾病及功能障碍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18" name="圆角矩形 17"/>
          <p:cNvSpPr/>
          <p:nvPr/>
        </p:nvSpPr>
        <p:spPr>
          <a:xfrm>
            <a:off x="2414270" y="2068195"/>
            <a:ext cx="136800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DG2</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(颅/面骨手术)</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32280" y="1379220"/>
            <a:ext cx="4455795" cy="421640"/>
            <a:chOff x="2972" y="2450"/>
            <a:chExt cx="5117" cy="664"/>
          </a:xfrm>
        </p:grpSpPr>
        <p:sp>
          <p:nvSpPr>
            <p:cNvPr id="142" name="任意多边形 1"/>
            <p:cNvSpPr/>
            <p:nvPr>
              <p:custDataLst>
                <p:tags r:id="rId3"/>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4"/>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5"/>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6"/>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011930" y="2061210"/>
            <a:ext cx="162242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DH1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颅面骨正颌手术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3896995" y="1933575"/>
            <a:ext cx="1270" cy="2762885"/>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5661025" y="2060575"/>
            <a:ext cx="160591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DH2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颅面骨创伤手术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034790" y="2968625"/>
            <a:ext cx="3260725" cy="1026795"/>
          </a:xfrm>
          <a:prstGeom prst="rect">
            <a:avLst/>
          </a:prstGeom>
          <a:noFill/>
          <a:ln w="12700" cap="rnd" cmpd="sng">
            <a:solidFill>
              <a:srgbClr val="63ECBD"/>
            </a:solidFill>
            <a:prstDash val="dash"/>
            <a:miter lim="800000"/>
          </a:ln>
        </p:spPr>
        <p:txBody>
          <a:bodyPr wrap="square" rtlCol="0">
            <a:noAutofit/>
          </a:bodyPr>
          <a:p>
            <a:r>
              <a:rPr lang="zh-CN" altLang="en-US" sz="1000">
                <a:solidFill>
                  <a:schemeClr val="bg1"/>
                </a:solidFill>
                <a:latin typeface="微软雅黑" panose="020B0503020204020204" pitchFamily="34" charset="-122"/>
                <a:ea typeface="微软雅黑" panose="020B0503020204020204" pitchFamily="34" charset="-122"/>
              </a:rPr>
              <a:t>颅/面骨手术依据手术内容和创伤部位细分组。</a:t>
            </a:r>
            <a:endParaRPr lang="zh-CN" altLang="en-US"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入组“DG2颅/面骨手术”的多个不同亚专业病种，从临床角度而言上述疾病从住院时间、手术治疗方案、术式与时长、术后护理、用药等环节存在较大差异；另外，从费用角度出发结合口腔专科医院日常运行数据分析发现，该组内费用差异性较大。</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4011930" y="2537460"/>
            <a:ext cx="162242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DH3</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颞下颌关节手术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5661025" y="2536825"/>
            <a:ext cx="1605915" cy="4349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DH4</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颅面骨其他手术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3782695" y="232029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（四）</a:t>
            </a:r>
            <a:r>
              <a:rPr lang="zh-CN" altLang="en-US" b="1">
                <a:solidFill>
                  <a:schemeClr val="bg1"/>
                </a:solidFill>
                <a:latin typeface="微软雅黑" panose="020B0503020204020204" pitchFamily="34" charset="-122"/>
                <a:ea typeface="微软雅黑" panose="020B0503020204020204" pitchFamily="34" charset="-122"/>
                <a:sym typeface="+mn-ea"/>
              </a:rPr>
              <a:t>ADRG组拆分细化</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04 MDCD </a:t>
            </a:r>
            <a:r>
              <a:rPr lang="zh-CN" altLang="en-US" sz="1400" b="1">
                <a:solidFill>
                  <a:schemeClr val="bg1"/>
                </a:solidFill>
                <a:latin typeface="微软雅黑" panose="020B0503020204020204" pitchFamily="34" charset="-122"/>
                <a:ea typeface="微软雅黑" panose="020B0503020204020204" pitchFamily="34" charset="-122"/>
              </a:rPr>
              <a:t>头颈、耳、鼻、口、咽疾病及功能障碍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8" name="文本框 7" descr="7b0a202020202262756c6c6574223a20227b5c2263617465676f727949645c223a5c225c222c5c2274656d706c61746549645c223a32303233313538357d220a7d0a"/>
          <p:cNvSpPr txBox="1"/>
          <p:nvPr/>
        </p:nvSpPr>
        <p:spPr>
          <a:xfrm>
            <a:off x="577215" y="1527810"/>
            <a:ext cx="6395085" cy="1798955"/>
          </a:xfrm>
          <a:prstGeom prst="rect">
            <a:avLst/>
          </a:prstGeom>
        </p:spPr>
        <p:txBody>
          <a:bodyPr wrap="square">
            <a:noAutofit/>
          </a:bodyPr>
          <a:p>
            <a:pPr marL="0" indent="0" algn="l" defTabSz="266700">
              <a:spcAft>
                <a:spcPct val="0"/>
              </a:spcAft>
              <a:buBlip>
                <a:blip r:embed="rId3"/>
              </a:buBlip>
            </a:pPr>
            <a:r>
              <a:rPr sz="1200">
                <a:solidFill>
                  <a:schemeClr val="bg1"/>
                </a:solidFill>
                <a:latin typeface="微软雅黑" panose="020B0503020204020204" pitchFamily="34" charset="-122"/>
                <a:ea typeface="微软雅黑" panose="020B0503020204020204" pitchFamily="34" charset="-122"/>
              </a:rPr>
              <a:t>新增DB1鼻颅底或鼻眼复杂手术</a:t>
            </a:r>
            <a:r>
              <a:rPr lang="zh-CN" sz="1200">
                <a:solidFill>
                  <a:schemeClr val="bg1"/>
                </a:solidFill>
                <a:latin typeface="微软雅黑" panose="020B0503020204020204" pitchFamily="34" charset="-122"/>
                <a:ea typeface="微软雅黑" panose="020B0503020204020204" pitchFamily="34" charset="-122"/>
              </a:rPr>
              <a:t>；</a:t>
            </a:r>
            <a:r>
              <a:rPr sz="1200">
                <a:solidFill>
                  <a:schemeClr val="bg1"/>
                </a:solidFill>
                <a:latin typeface="微软雅黑" panose="020B0503020204020204" pitchFamily="34" charset="-122"/>
                <a:ea typeface="微软雅黑" panose="020B0503020204020204" pitchFamily="34" charset="-122"/>
                <a:sym typeface="+mn-ea"/>
              </a:rPr>
              <a:t>DB2鼻颅底或鼻眼一般手术</a:t>
            </a:r>
            <a:r>
              <a:rPr lang="zh-CN" sz="1200">
                <a:solidFill>
                  <a:schemeClr val="bg1"/>
                </a:solidFill>
                <a:latin typeface="微软雅黑" panose="020B0503020204020204" pitchFamily="34" charset="-122"/>
                <a:ea typeface="微软雅黑" panose="020B0503020204020204" pitchFamily="34" charset="-122"/>
                <a:sym typeface="+mn-ea"/>
              </a:rPr>
              <a:t>；</a:t>
            </a:r>
            <a:r>
              <a:rPr sz="1200">
                <a:solidFill>
                  <a:schemeClr val="bg1"/>
                </a:solidFill>
                <a:latin typeface="微软雅黑" panose="020B0503020204020204" pitchFamily="34" charset="-122"/>
                <a:ea typeface="微软雅黑" panose="020B0503020204020204" pitchFamily="34" charset="-122"/>
                <a:sym typeface="+mn-ea"/>
              </a:rPr>
              <a:t>按复杂/一般分组</a:t>
            </a:r>
            <a:endParaRPr lang="zh-CN"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altLang="zh-CN" sz="1200">
                <a:solidFill>
                  <a:schemeClr val="bg1"/>
                </a:solidFill>
                <a:latin typeface="微软雅黑" panose="020B0503020204020204" pitchFamily="34" charset="-122"/>
                <a:ea typeface="微软雅黑" panose="020B0503020204020204" pitchFamily="34" charset="-122"/>
              </a:rPr>
              <a:t>      </a:t>
            </a:r>
            <a:r>
              <a:rPr lang="zh-CN" sz="1000">
                <a:solidFill>
                  <a:schemeClr val="bg1"/>
                </a:solidFill>
                <a:latin typeface="微软雅黑" panose="020B0503020204020204" pitchFamily="34" charset="-122"/>
                <a:ea typeface="微软雅黑" panose="020B0503020204020204" pitchFamily="34" charset="-122"/>
              </a:rPr>
              <a:t>DB19 鼻颅底或鼻眼复杂手术。</a:t>
            </a:r>
            <a:endParaRPr lang="zh-CN"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altLang="zh-CN" sz="1200">
                <a:solidFill>
                  <a:schemeClr val="bg1"/>
                </a:solidFill>
                <a:latin typeface="微软雅黑" panose="020B0503020204020204" pitchFamily="34" charset="-122"/>
                <a:ea typeface="微软雅黑" panose="020B0503020204020204" pitchFamily="34" charset="-122"/>
              </a:rPr>
              <a:t>      </a:t>
            </a:r>
            <a:r>
              <a:rPr lang="en-US" altLang="zh-CN" sz="1000">
                <a:solidFill>
                  <a:schemeClr val="bg1"/>
                </a:solidFill>
                <a:latin typeface="微软雅黑" panose="020B0503020204020204" pitchFamily="34" charset="-122"/>
                <a:ea typeface="微软雅黑" panose="020B0503020204020204" pitchFamily="34" charset="-122"/>
              </a:rPr>
              <a:t>DB29 鼻颅底或鼻眼一般手术</a:t>
            </a:r>
            <a:r>
              <a:rPr lang="zh-CN" altLang="en-US" sz="1000">
                <a:solidFill>
                  <a:schemeClr val="bg1"/>
                </a:solidFill>
                <a:latin typeface="微软雅黑" panose="020B0503020204020204" pitchFamily="34" charset="-122"/>
                <a:ea typeface="微软雅黑" panose="020B0503020204020204" pitchFamily="34" charset="-122"/>
              </a:rPr>
              <a:t>；</a:t>
            </a:r>
            <a:endParaRPr lang="zh-CN" altLang="en-US" sz="10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r>
              <a:rPr sz="1200">
                <a:solidFill>
                  <a:schemeClr val="bg1"/>
                </a:solidFill>
                <a:latin typeface="微软雅黑" panose="020B0503020204020204" pitchFamily="34" charset="-122"/>
                <a:ea typeface="微软雅黑" panose="020B0503020204020204" pitchFamily="34" charset="-122"/>
              </a:rPr>
              <a:t>删除了DG1腮腺及其他唾液腺手术。</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rPr>
              <a:t>      </a:t>
            </a:r>
            <a:r>
              <a:rPr lang="zh-CN" altLang="en-US" sz="1000">
                <a:solidFill>
                  <a:schemeClr val="bg1"/>
                </a:solidFill>
                <a:latin typeface="微软雅黑" panose="020B0503020204020204" pitchFamily="34" charset="-122"/>
                <a:ea typeface="微软雅黑" panose="020B0503020204020204" pitchFamily="34" charset="-122"/>
              </a:rPr>
              <a:t>并入了DJ1 头颈、耳、鼻、咽、口其他手术；</a:t>
            </a:r>
            <a:endParaRPr lang="zh-CN" altLang="en-US" sz="10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3636010" y="2192655"/>
            <a:ext cx="2227580" cy="2244090"/>
          </a:xfrm>
          <a:prstGeom prst="rect">
            <a:avLst/>
          </a:prstGeom>
        </p:spPr>
      </p:pic>
      <p:pic>
        <p:nvPicPr>
          <p:cNvPr id="4" name="图片 3"/>
          <p:cNvPicPr>
            <a:picLocks noChangeAspect="1"/>
          </p:cNvPicPr>
          <p:nvPr/>
        </p:nvPicPr>
        <p:blipFill>
          <a:blip r:embed="rId5"/>
          <a:stretch>
            <a:fillRect/>
          </a:stretch>
        </p:blipFill>
        <p:spPr>
          <a:xfrm>
            <a:off x="6012180" y="2192655"/>
            <a:ext cx="2228215" cy="22447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MDCE</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05 MDCE </a:t>
            </a:r>
            <a:r>
              <a:rPr lang="zh-CN" altLang="en-US" sz="1400" b="1">
                <a:solidFill>
                  <a:schemeClr val="bg1"/>
                </a:solidFill>
                <a:latin typeface="微软雅黑" panose="020B0503020204020204" pitchFamily="34" charset="-122"/>
                <a:ea typeface="微软雅黑" panose="020B0503020204020204" pitchFamily="34" charset="-122"/>
              </a:rPr>
              <a:t>呼吸系统</a:t>
            </a:r>
            <a:r>
              <a:rPr lang="zh-CN" altLang="en-US" sz="1400" b="1">
                <a:solidFill>
                  <a:schemeClr val="bg1"/>
                </a:solidFill>
                <a:latin typeface="微软雅黑" panose="020B0503020204020204" pitchFamily="34" charset="-122"/>
                <a:ea typeface="微软雅黑" panose="020B0503020204020204" pitchFamily="34" charset="-122"/>
              </a:rPr>
              <a:t>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8" name="文本框 7" descr="7b0a202020202262756c6c6574223a20227b5c2263617465676f727949645c223a5c225c222c5c2274656d706c61746549645c223a32303233313538357d220a7d0a"/>
          <p:cNvSpPr txBox="1"/>
          <p:nvPr/>
        </p:nvSpPr>
        <p:spPr>
          <a:xfrm>
            <a:off x="577215" y="1350010"/>
            <a:ext cx="8018780" cy="2503170"/>
          </a:xfrm>
          <a:prstGeom prst="rect">
            <a:avLst/>
          </a:prstGeom>
        </p:spPr>
        <p:txBody>
          <a:bodyPr wrap="square">
            <a:noAutofit/>
          </a:bodyPr>
          <a:p>
            <a:pPr marL="0" indent="0" algn="l" defTabSz="266700">
              <a:spcAft>
                <a:spcPct val="0"/>
              </a:spcAft>
              <a:buBlip>
                <a:blip r:embed="rId3"/>
              </a:buBlip>
            </a:pPr>
            <a:r>
              <a:rPr sz="1400" b="1">
                <a:solidFill>
                  <a:schemeClr val="bg1"/>
                </a:solidFill>
                <a:latin typeface="微软雅黑" panose="020B0503020204020204" pitchFamily="34" charset="-122"/>
                <a:ea typeface="微软雅黑" panose="020B0503020204020204" pitchFamily="34" charset="-122"/>
              </a:rPr>
              <a:t>1）增加EK1有创呼吸机治疗小于96小时</a:t>
            </a:r>
            <a:endParaRPr sz="1400" b="1">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rPr>
              <a:t>       </a:t>
            </a:r>
            <a:r>
              <a:rPr sz="1200">
                <a:solidFill>
                  <a:schemeClr val="bg1"/>
                </a:solidFill>
                <a:latin typeface="微软雅黑" panose="020B0503020204020204" pitchFamily="34" charset="-122"/>
                <a:ea typeface="微软雅黑" panose="020B0503020204020204" pitchFamily="34" charset="-122"/>
              </a:rPr>
              <a:t>当主要诊断在MDCE呼吸系统疾病及功能障碍的主诊表中时，主要手术或操作是96.7101呼吸机治疗[小于96小时]便可进入EK1有创呼吸机治疗小于96小时DRG组。</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r>
              <a:rPr lang="en-US" sz="1400" b="1">
                <a:solidFill>
                  <a:schemeClr val="bg1"/>
                </a:solidFill>
                <a:latin typeface="微软雅黑" panose="020B0503020204020204" pitchFamily="34" charset="-122"/>
                <a:ea typeface="微软雅黑" panose="020B0503020204020204" pitchFamily="34" charset="-122"/>
              </a:rPr>
              <a:t>2</a:t>
            </a:r>
            <a:r>
              <a:rPr lang="zh-CN" altLang="en-US" sz="1400" b="1">
                <a:solidFill>
                  <a:schemeClr val="bg1"/>
                </a:solidFill>
                <a:latin typeface="微软雅黑" panose="020B0503020204020204" pitchFamily="34" charset="-122"/>
                <a:ea typeface="微软雅黑" panose="020B0503020204020204" pitchFamily="34" charset="-122"/>
              </a:rPr>
              <a:t>）增加</a:t>
            </a:r>
            <a:r>
              <a:rPr sz="1400" b="1">
                <a:solidFill>
                  <a:schemeClr val="bg1"/>
                </a:solidFill>
                <a:latin typeface="微软雅黑" panose="020B0503020204020204" pitchFamily="34" charset="-122"/>
                <a:ea typeface="微软雅黑" panose="020B0503020204020204" pitchFamily="34" charset="-122"/>
                <a:sym typeface="+mn-ea"/>
              </a:rPr>
              <a:t>EK2伴肺水肿和呼吸衰竭的无创呼吸支持技术</a:t>
            </a:r>
            <a:endParaRPr sz="1400" b="1">
              <a:solidFill>
                <a:schemeClr val="bg1"/>
              </a:solidFill>
              <a:latin typeface="微软雅黑" panose="020B0503020204020204" pitchFamily="34" charset="-122"/>
              <a:ea typeface="微软雅黑" panose="020B0503020204020204" pitchFamily="34" charset="-122"/>
              <a:sym typeface="+mn-ea"/>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rPr>
              <a:t>         </a:t>
            </a:r>
            <a:r>
              <a:rPr sz="1200">
                <a:solidFill>
                  <a:schemeClr val="bg1"/>
                </a:solidFill>
                <a:latin typeface="微软雅黑" panose="020B0503020204020204" pitchFamily="34" charset="-122"/>
                <a:ea typeface="微软雅黑" panose="020B0503020204020204" pitchFamily="34" charset="-122"/>
              </a:rPr>
              <a:t>在实际临床诊疗中，存在一部分患者伴有肺水肿和呼吸衰竭的症状，这些患者虽然未使用有创呼吸机，但使用了无创呼吸支持技术进行治疗。这些治疗同样消耗了大量的医疗资源，但在之前的分组方案中可能无法被合理归类。为了更准确地反映这部分患者的治疗过程和资源消耗情况，CHS-DRG 2.0版</a:t>
            </a:r>
            <a:r>
              <a:rPr lang="zh-CN" sz="1200">
                <a:solidFill>
                  <a:schemeClr val="bg1"/>
                </a:solidFill>
                <a:latin typeface="微软雅黑" panose="020B0503020204020204" pitchFamily="34" charset="-122"/>
                <a:ea typeface="微软雅黑" panose="020B0503020204020204" pitchFamily="34" charset="-122"/>
              </a:rPr>
              <a:t>增加了</a:t>
            </a:r>
            <a:r>
              <a:rPr lang="en-US" altLang="zh-CN" sz="1200">
                <a:solidFill>
                  <a:schemeClr val="bg1"/>
                </a:solidFill>
                <a:latin typeface="微软雅黑" panose="020B0503020204020204" pitchFamily="34" charset="-122"/>
                <a:ea typeface="微软雅黑" panose="020B0503020204020204" pitchFamily="34" charset="-122"/>
              </a:rPr>
              <a:t>EK2</a:t>
            </a:r>
            <a:r>
              <a:rPr lang="zh-CN" altLang="en-US" sz="1200">
                <a:solidFill>
                  <a:schemeClr val="bg1"/>
                </a:solidFill>
                <a:latin typeface="微软雅黑" panose="020B0503020204020204" pitchFamily="34" charset="-122"/>
                <a:ea typeface="微软雅黑" panose="020B0503020204020204" pitchFamily="34" charset="-122"/>
              </a:rPr>
              <a:t>组</a:t>
            </a:r>
            <a:r>
              <a:rPr sz="1200">
                <a:solidFill>
                  <a:schemeClr val="bg1"/>
                </a:solidFill>
                <a:latin typeface="微软雅黑" panose="020B0503020204020204" pitchFamily="34" charset="-122"/>
                <a:ea typeface="微软雅黑" panose="020B0503020204020204" pitchFamily="34" charset="-122"/>
              </a:rPr>
              <a:t>。这一变化使得临床医师在诊疗过程中能够更合理地选择治疗手段，并确保这些治疗手段在DRG分组中得到合理的体现</a:t>
            </a:r>
            <a:r>
              <a:rPr lang="zh-CN" sz="1200">
                <a:solidFill>
                  <a:schemeClr val="bg1"/>
                </a:solidFill>
                <a:latin typeface="微软雅黑" panose="020B0503020204020204" pitchFamily="34" charset="-122"/>
                <a:ea typeface="微软雅黑" panose="020B0503020204020204" pitchFamily="34" charset="-122"/>
              </a:rPr>
              <a:t>。</a:t>
            </a:r>
            <a:endParaRPr lang="zh-CN" sz="12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5652770" y="3704590"/>
            <a:ext cx="2726055" cy="1002665"/>
          </a:xfrm>
          <a:prstGeom prst="rect">
            <a:avLst/>
          </a:prstGeom>
        </p:spPr>
      </p:pic>
      <p:pic>
        <p:nvPicPr>
          <p:cNvPr id="4" name="图片 3"/>
          <p:cNvPicPr>
            <a:picLocks noChangeAspect="1"/>
          </p:cNvPicPr>
          <p:nvPr/>
        </p:nvPicPr>
        <p:blipFill>
          <a:blip r:embed="rId5"/>
          <a:stretch>
            <a:fillRect/>
          </a:stretch>
        </p:blipFill>
        <p:spPr>
          <a:xfrm>
            <a:off x="5615940" y="1960880"/>
            <a:ext cx="2773045" cy="81407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3740" y="254000"/>
            <a:ext cx="6990715" cy="368300"/>
          </a:xfrm>
          <a:prstGeom prst="rect">
            <a:avLst/>
          </a:prstGeom>
          <a:noFill/>
        </p:spPr>
        <p:txBody>
          <a:bodyPr wrap="square" rtlCol="0">
            <a:spAutoFit/>
          </a:bodyPr>
          <a:p>
            <a:pPr algn="r"/>
            <a:r>
              <a:rPr lang="en-US" altLang="zh-CN" b="1" dirty="0">
                <a:solidFill>
                  <a:schemeClr val="bg1"/>
                </a:solidFill>
                <a:latin typeface="微软雅黑" panose="020B0503020204020204" pitchFamily="34" charset="-122"/>
                <a:ea typeface="微软雅黑" panose="020B0503020204020204" pitchFamily="34" charset="-122"/>
              </a:rPr>
              <a:t>MDCE</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75310" y="954723"/>
            <a:ext cx="5080000" cy="306705"/>
          </a:xfrm>
          <a:prstGeom prst="rect">
            <a:avLst/>
          </a:prstGeom>
        </p:spPr>
        <p:txBody>
          <a:bodyPr>
            <a:spAutoFit/>
          </a:bodyPr>
          <a:p>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96.7101 呼吸机治疗[小于 96 小时]</a:t>
            </a:r>
            <a:endPar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219710" y="1996440"/>
            <a:ext cx="3263900" cy="868680"/>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083945" y="1636395"/>
            <a:ext cx="1624330" cy="337185"/>
          </a:xfrm>
          <a:prstGeom prst="rect">
            <a:avLst/>
          </a:prstGeom>
          <a:noFill/>
        </p:spPr>
        <p:txBody>
          <a:bodyPr wrap="square" rtlCol="0">
            <a:spAutoFit/>
          </a:bodyPr>
          <a:p>
            <a:pPr algn="ctr"/>
            <a:r>
              <a:rPr lang="en-US" altLang="zh-CN" sz="1600" b="1">
                <a:solidFill>
                  <a:schemeClr val="bg1"/>
                </a:solidFill>
              </a:rPr>
              <a:t>CHS-DRG1.1</a:t>
            </a:r>
            <a:endParaRPr lang="zh-CN" altLang="en-US" sz="1600" b="1">
              <a:solidFill>
                <a:schemeClr val="bg1"/>
              </a:solidFill>
            </a:endParaRPr>
          </a:p>
        </p:txBody>
      </p:sp>
      <p:sp>
        <p:nvSpPr>
          <p:cNvPr id="8" name="文本框 7"/>
          <p:cNvSpPr txBox="1"/>
          <p:nvPr/>
        </p:nvSpPr>
        <p:spPr>
          <a:xfrm>
            <a:off x="400050" y="2104390"/>
            <a:ext cx="3048000" cy="645160"/>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FP1 心力衰竭、休克伴操作性治疗</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PK1 新生儿伴呼吸机支持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4295140" y="1982470"/>
            <a:ext cx="3092450" cy="899160"/>
          </a:xfrm>
          <a:prstGeom prst="rect">
            <a:avLst/>
          </a:prstGeom>
          <a:no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4751705" y="1594485"/>
            <a:ext cx="1967865" cy="337185"/>
          </a:xfrm>
          <a:prstGeom prst="rect">
            <a:avLst/>
          </a:prstGeom>
          <a:noFill/>
        </p:spPr>
        <p:txBody>
          <a:bodyPr wrap="square" rtlCol="0">
            <a:spAutoFit/>
          </a:bodyPr>
          <a:p>
            <a:pPr algn="ctr"/>
            <a:r>
              <a:rPr lang="en-US" altLang="zh-CN" sz="1600" b="1">
                <a:solidFill>
                  <a:schemeClr val="bg1"/>
                </a:solidFill>
              </a:rPr>
              <a:t>CHS-DRG2.0</a:t>
            </a:r>
            <a:endParaRPr lang="zh-CN" altLang="en-US" sz="1600" b="1">
              <a:solidFill>
                <a:schemeClr val="bg1"/>
              </a:solidFill>
            </a:endParaRPr>
          </a:p>
        </p:txBody>
      </p:sp>
      <p:sp>
        <p:nvSpPr>
          <p:cNvPr id="13" name="右箭头 12"/>
          <p:cNvSpPr/>
          <p:nvPr/>
        </p:nvSpPr>
        <p:spPr>
          <a:xfrm>
            <a:off x="3748405" y="2644775"/>
            <a:ext cx="287655" cy="215900"/>
          </a:xfrm>
          <a:prstGeom prst="rightArrow">
            <a:avLst/>
          </a:prstGeom>
          <a:solidFill>
            <a:srgbClr val="0065B0"/>
          </a:solidFill>
          <a:ln w="12700">
            <a:solidFill>
              <a:srgbClr val="0065B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1"/>
          <a:stretch>
            <a:fillRect/>
          </a:stretch>
        </p:blipFill>
        <p:spPr>
          <a:xfrm>
            <a:off x="215265" y="2932430"/>
            <a:ext cx="3251200" cy="1720850"/>
          </a:xfrm>
          <a:prstGeom prst="rect">
            <a:avLst/>
          </a:prstGeom>
        </p:spPr>
      </p:pic>
      <p:pic>
        <p:nvPicPr>
          <p:cNvPr id="16" name="图片 15"/>
          <p:cNvPicPr>
            <a:picLocks noChangeAspect="1"/>
          </p:cNvPicPr>
          <p:nvPr/>
        </p:nvPicPr>
        <p:blipFill>
          <a:blip r:embed="rId2"/>
          <a:stretch>
            <a:fillRect/>
          </a:stretch>
        </p:blipFill>
        <p:spPr>
          <a:xfrm>
            <a:off x="4391660" y="2032635"/>
            <a:ext cx="2856230" cy="814070"/>
          </a:xfrm>
          <a:prstGeom prst="rect">
            <a:avLst/>
          </a:prstGeom>
        </p:spPr>
      </p:pic>
      <p:sp>
        <p:nvSpPr>
          <p:cNvPr id="17" name="文本框 16"/>
          <p:cNvSpPr txBox="1"/>
          <p:nvPr/>
        </p:nvSpPr>
        <p:spPr>
          <a:xfrm>
            <a:off x="3986530" y="3138805"/>
            <a:ext cx="4416425" cy="1060450"/>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新增</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EK1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有创呼吸机治疗小于</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96</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小时，</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EK2</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伴肺水肿和呼吸衰竭的无创呼吸支持技术</a:t>
            </a:r>
            <a:r>
              <a:rPr 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。使呼吸系统操作入组更合理，避免入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QY</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64516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MDCF</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06 MDCF </a:t>
            </a:r>
            <a:r>
              <a:rPr lang="zh-CN" altLang="en-US" sz="1400" b="1">
                <a:solidFill>
                  <a:schemeClr val="bg1"/>
                </a:solidFill>
                <a:latin typeface="微软雅黑" panose="020B0503020204020204" pitchFamily="34" charset="-122"/>
                <a:ea typeface="微软雅黑" panose="020B0503020204020204" pitchFamily="34" charset="-122"/>
              </a:rPr>
              <a:t>循环</a:t>
            </a:r>
            <a:r>
              <a:rPr lang="zh-CN" altLang="en-US" sz="1400" b="1">
                <a:solidFill>
                  <a:schemeClr val="bg1"/>
                </a:solidFill>
                <a:latin typeface="微软雅黑" panose="020B0503020204020204" pitchFamily="34" charset="-122"/>
                <a:ea typeface="微软雅黑" panose="020B0503020204020204" pitchFamily="34" charset="-122"/>
              </a:rPr>
              <a:t>系统</a:t>
            </a:r>
            <a:r>
              <a:rPr lang="zh-CN" altLang="en-US" sz="1400" b="1">
                <a:solidFill>
                  <a:schemeClr val="bg1"/>
                </a:solidFill>
                <a:latin typeface="微软雅黑" panose="020B0503020204020204" pitchFamily="34" charset="-122"/>
                <a:ea typeface="微软雅黑" panose="020B0503020204020204" pitchFamily="34" charset="-122"/>
              </a:rPr>
              <a:t>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18" name="圆角矩形 17"/>
          <p:cNvSpPr/>
          <p:nvPr/>
        </p:nvSpPr>
        <p:spPr>
          <a:xfrm>
            <a:off x="573405" y="1924685"/>
            <a:ext cx="187515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FE1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(大血管手术伴介入操作)</a:t>
            </a:r>
            <a:endParaRPr lang="en-US" altLang="zh-CN" sz="1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514600" y="1379220"/>
            <a:ext cx="4455795" cy="421640"/>
            <a:chOff x="2972" y="2450"/>
            <a:chExt cx="5117" cy="664"/>
          </a:xfrm>
        </p:grpSpPr>
        <p:sp>
          <p:nvSpPr>
            <p:cNvPr id="142" name="任意多边形 1"/>
            <p:cNvSpPr/>
            <p:nvPr>
              <p:custDataLst>
                <p:tags r:id="rId3"/>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4"/>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5"/>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6"/>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794250" y="1918970"/>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FE1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大血管复杂手术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4679315" y="1898015"/>
            <a:ext cx="1270" cy="2762885"/>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6508750" y="1925955"/>
            <a:ext cx="1687195" cy="42672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FE2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大血管常规手术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824095" y="2324100"/>
            <a:ext cx="3378835" cy="36957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大血管手术不再单独以是否有介入操作作为细分组标准，而是以“复杂/常规”分组。</a:t>
            </a:r>
            <a:endParaRPr sz="100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503170" y="1918335"/>
            <a:ext cx="205803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FE2</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(大血管手术)</a:t>
            </a:r>
            <a:endParaRPr lang="en-US" altLang="zh-CN" sz="1200">
              <a:latin typeface="微软雅黑" panose="020B0503020204020204" pitchFamily="34" charset="-122"/>
              <a:ea typeface="微软雅黑" panose="020B0503020204020204" pitchFamily="34" charset="-122"/>
            </a:endParaRPr>
          </a:p>
        </p:txBody>
      </p:sp>
      <p:sp>
        <p:nvSpPr>
          <p:cNvPr id="4" name="圆角矩形 3"/>
          <p:cNvSpPr/>
          <p:nvPr/>
        </p:nvSpPr>
        <p:spPr>
          <a:xfrm>
            <a:off x="2258695" y="2825750"/>
            <a:ext cx="2302510" cy="4381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FM4</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(经皮大血管支架置入或修复术)</a:t>
            </a:r>
            <a:endParaRPr lang="en-US" altLang="zh-CN" sz="1200">
              <a:latin typeface="微软雅黑" panose="020B0503020204020204" pitchFamily="34" charset="-122"/>
              <a:ea typeface="微软雅黑" panose="020B0503020204020204" pitchFamily="34" charset="-122"/>
            </a:endParaRPr>
          </a:p>
        </p:txBody>
      </p:sp>
      <p:sp>
        <p:nvSpPr>
          <p:cNvPr id="6" name="圆角矩形 5"/>
          <p:cNvSpPr/>
          <p:nvPr/>
        </p:nvSpPr>
        <p:spPr>
          <a:xfrm>
            <a:off x="4824095" y="2825750"/>
            <a:ext cx="1688465" cy="45656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FM1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经皮大血管复杂手术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6538595" y="2832735"/>
            <a:ext cx="1687195" cy="43116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FM2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经皮大血管常规手术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46955" y="3261360"/>
            <a:ext cx="3378835" cy="36957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经皮大血管支架置入或修复术根据手术复杂/常规进行拆分。</a:t>
            </a:r>
            <a:endParaRPr sz="100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554355" y="3703955"/>
            <a:ext cx="1875155" cy="63563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FN1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(外周动静脉复杂经皮血管内检查和/或治疗)</a:t>
            </a:r>
            <a:endParaRPr lang="en-US" altLang="zh-CN" sz="1200">
              <a:latin typeface="微软雅黑" panose="020B0503020204020204" pitchFamily="34" charset="-122"/>
              <a:ea typeface="微软雅黑" panose="020B0503020204020204" pitchFamily="34" charset="-122"/>
            </a:endParaRPr>
          </a:p>
        </p:txBody>
      </p:sp>
      <p:sp>
        <p:nvSpPr>
          <p:cNvPr id="11" name="圆角矩形 10"/>
          <p:cNvSpPr/>
          <p:nvPr/>
        </p:nvSpPr>
        <p:spPr>
          <a:xfrm>
            <a:off x="2484120" y="3697605"/>
            <a:ext cx="2051685" cy="64198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FN2</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(外周动静脉经皮血管内检查和/或治疗)</a:t>
            </a:r>
            <a:endParaRPr lang="en-US" altLang="zh-CN" sz="1200">
              <a:latin typeface="微软雅黑" panose="020B0503020204020204" pitchFamily="34" charset="-122"/>
              <a:ea typeface="微软雅黑" panose="020B0503020204020204" pitchFamily="34" charset="-122"/>
            </a:endParaRPr>
          </a:p>
        </p:txBody>
      </p:sp>
      <p:sp>
        <p:nvSpPr>
          <p:cNvPr id="13" name="圆角矩形 12"/>
          <p:cNvSpPr/>
          <p:nvPr/>
        </p:nvSpPr>
        <p:spPr>
          <a:xfrm>
            <a:off x="4798060" y="3683000"/>
            <a:ext cx="1699260" cy="64516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FM1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下</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肢动脉经皮血管内治疗</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544945" y="3689985"/>
            <a:ext cx="1697355" cy="63055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FM2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其他外周血管检查和/或治疗</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833620" y="4291965"/>
            <a:ext cx="3378835" cy="36957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外周动静脉经皮血管内检查和/或治疗不再以复杂/常规分组，而是以是否为下肢动脉血管分组。</a:t>
            </a:r>
            <a:endParaRPr sz="1000">
              <a:solidFill>
                <a:schemeClr val="bg1"/>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4559300" y="218186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a:off x="4572000" y="307657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nvCxnSpPr>
        <p:spPr>
          <a:xfrm>
            <a:off x="4540885" y="403225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84810"/>
          </a:xfrm>
          <a:prstGeom prst="rect">
            <a:avLst/>
          </a:prstGeom>
          <a:noFill/>
        </p:spPr>
        <p:txBody>
          <a:bodyPr wrap="square" rtlCol="0">
            <a:no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MDCF</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06 MDCF </a:t>
            </a:r>
            <a:r>
              <a:rPr lang="zh-CN" altLang="en-US" sz="1400" b="1">
                <a:solidFill>
                  <a:schemeClr val="bg1"/>
                </a:solidFill>
                <a:latin typeface="微软雅黑" panose="020B0503020204020204" pitchFamily="34" charset="-122"/>
                <a:ea typeface="微软雅黑" panose="020B0503020204020204" pitchFamily="34" charset="-122"/>
              </a:rPr>
              <a:t>循环</a:t>
            </a:r>
            <a:r>
              <a:rPr lang="zh-CN" altLang="en-US" sz="1400" b="1">
                <a:solidFill>
                  <a:schemeClr val="bg1"/>
                </a:solidFill>
                <a:latin typeface="微软雅黑" panose="020B0503020204020204" pitchFamily="34" charset="-122"/>
                <a:ea typeface="微软雅黑" panose="020B0503020204020204" pitchFamily="34" charset="-122"/>
              </a:rPr>
              <a:t>系统</a:t>
            </a:r>
            <a:r>
              <a:rPr lang="zh-CN" altLang="en-US" sz="1400" b="1">
                <a:solidFill>
                  <a:schemeClr val="bg1"/>
                </a:solidFill>
                <a:latin typeface="微软雅黑" panose="020B0503020204020204" pitchFamily="34" charset="-122"/>
                <a:ea typeface="微软雅黑" panose="020B0503020204020204" pitchFamily="34" charset="-122"/>
              </a:rPr>
              <a:t>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sp>
        <p:nvSpPr>
          <p:cNvPr id="8" name="文本框 7" descr="7b0a202020202262756c6c6574223a20227b5c2263617465676f727949645c223a5c225c222c5c2274656d706c61746549645c223a32303233313538357d220a7d0a"/>
          <p:cNvSpPr txBox="1"/>
          <p:nvPr/>
        </p:nvSpPr>
        <p:spPr>
          <a:xfrm>
            <a:off x="577215" y="1527810"/>
            <a:ext cx="8018780" cy="1372870"/>
          </a:xfrm>
          <a:prstGeom prst="rect">
            <a:avLst/>
          </a:prstGeom>
        </p:spPr>
        <p:txBody>
          <a:bodyPr wrap="square">
            <a:noAutofit/>
          </a:bodyPr>
          <a:p>
            <a:pPr marL="0" indent="0" algn="l" defTabSz="266700">
              <a:spcAft>
                <a:spcPct val="0"/>
              </a:spcAft>
              <a:buBlip>
                <a:blip r:embed="rId3"/>
              </a:buBlip>
            </a:pPr>
            <a:r>
              <a:rPr sz="1400" b="1">
                <a:solidFill>
                  <a:schemeClr val="bg1"/>
                </a:solidFill>
                <a:latin typeface="微软雅黑" panose="020B0503020204020204" pitchFamily="34" charset="-122"/>
                <a:ea typeface="微软雅黑" panose="020B0503020204020204" pitchFamily="34" charset="-122"/>
              </a:rPr>
              <a:t>1）新增FK1心脏循环辅助系统植入</a:t>
            </a:r>
            <a:endParaRPr sz="1400" b="1">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400" b="1">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rPr>
              <a:t>         </a:t>
            </a:r>
            <a:r>
              <a:rPr sz="1200">
                <a:solidFill>
                  <a:schemeClr val="bg1"/>
                </a:solidFill>
                <a:latin typeface="微软雅黑" panose="020B0503020204020204" pitchFamily="34" charset="-122"/>
                <a:ea typeface="微软雅黑" panose="020B0503020204020204" pitchFamily="34" charset="-122"/>
              </a:rPr>
              <a:t>这类手术，特别是全人工心脏或心室辅助装置的植入，属于高难度的介入手术。手术过程复杂，所使用的设备（如全人工心脏、心室辅助装置等）通常具有极高的成本。由于手术复杂性和术后维护的需要，这类手术对医疗资源的占用更为显著。患者需要接受长期的随访和监测，以确保设备的正常运行和患者的安全。这要求医院配备专业的医疗团队和先进的医疗设备，以应对可能出现的各种情况。</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lang="zh-CN" sz="12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5004435" y="2680335"/>
            <a:ext cx="2939415" cy="19577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84810"/>
          </a:xfrm>
          <a:prstGeom prst="rect">
            <a:avLst/>
          </a:prstGeom>
          <a:noFill/>
        </p:spPr>
        <p:txBody>
          <a:bodyPr wrap="square" rtlCol="0">
            <a:no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MDCF</a:t>
            </a:r>
            <a:endParaRPr lang="zh-CN" altLang="en-US" b="1" dirty="0">
              <a:solidFill>
                <a:schemeClr val="bg1"/>
              </a:solidFill>
              <a:latin typeface="微软雅黑" panose="020B0503020204020204" pitchFamily="34" charset="-122"/>
              <a:ea typeface="微软雅黑" panose="020B0503020204020204" pitchFamily="34" charset="-122"/>
            </a:endParaRPr>
          </a:p>
          <a:p>
            <a:pPr algn="r"/>
            <a:endParaRPr lang="zh-CN"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83260" y="880745"/>
            <a:ext cx="3682365" cy="1060450"/>
          </a:xfrm>
          <a:prstGeom prst="rect">
            <a:avLst/>
          </a:prstGeom>
        </p:spPr>
        <p:txBody>
          <a:bodyPr wrap="square">
            <a:spAutoFit/>
          </a:bodyPr>
          <a:p>
            <a:pPr indent="0" fontAlgn="auto">
              <a:lnSpc>
                <a:spcPct val="150000"/>
              </a:lnSpc>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88.5500 单根导管的冠状动脉造影术</a:t>
            </a:r>
            <a:endPar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88.5600 </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用两根导管的冠状动脉造影术</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88.5701 多根导管冠状动脉造影</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648970" y="2470150"/>
            <a:ext cx="2491105" cy="2179320"/>
            <a:chOff x="1190" y="3541"/>
            <a:chExt cx="4150" cy="3557"/>
          </a:xfrm>
        </p:grpSpPr>
        <p:pic>
          <p:nvPicPr>
            <p:cNvPr id="2" name="图片 1"/>
            <p:cNvPicPr>
              <a:picLocks noChangeAspect="1"/>
            </p:cNvPicPr>
            <p:nvPr/>
          </p:nvPicPr>
          <p:blipFill>
            <a:blip r:embed="rId1"/>
            <a:stretch>
              <a:fillRect/>
            </a:stretch>
          </p:blipFill>
          <p:spPr>
            <a:xfrm>
              <a:off x="1190" y="3541"/>
              <a:ext cx="4151" cy="1290"/>
            </a:xfrm>
            <a:prstGeom prst="rect">
              <a:avLst/>
            </a:prstGeom>
          </p:spPr>
        </p:pic>
        <p:pic>
          <p:nvPicPr>
            <p:cNvPr id="3" name="图片 2"/>
            <p:cNvPicPr>
              <a:picLocks noChangeAspect="1"/>
            </p:cNvPicPr>
            <p:nvPr/>
          </p:nvPicPr>
          <p:blipFill>
            <a:blip r:embed="rId2"/>
            <a:stretch>
              <a:fillRect/>
            </a:stretch>
          </p:blipFill>
          <p:spPr>
            <a:xfrm>
              <a:off x="1190" y="4788"/>
              <a:ext cx="4151" cy="2310"/>
            </a:xfrm>
            <a:prstGeom prst="rect">
              <a:avLst/>
            </a:prstGeom>
          </p:spPr>
        </p:pic>
      </p:grpSp>
      <p:sp>
        <p:nvSpPr>
          <p:cNvPr id="6" name="文本框 5"/>
          <p:cNvSpPr txBox="1"/>
          <p:nvPr/>
        </p:nvSpPr>
        <p:spPr>
          <a:xfrm>
            <a:off x="648970" y="2068195"/>
            <a:ext cx="2463165"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grpSp>
        <p:nvGrpSpPr>
          <p:cNvPr id="11" name="组合 10"/>
          <p:cNvGrpSpPr/>
          <p:nvPr/>
        </p:nvGrpSpPr>
        <p:grpSpPr>
          <a:xfrm>
            <a:off x="3857625" y="1866265"/>
            <a:ext cx="2463165" cy="2797810"/>
            <a:chOff x="6859" y="2337"/>
            <a:chExt cx="4260" cy="5008"/>
          </a:xfrm>
        </p:grpSpPr>
        <p:pic>
          <p:nvPicPr>
            <p:cNvPr id="7" name="图片 6"/>
            <p:cNvPicPr>
              <a:picLocks noChangeAspect="1"/>
            </p:cNvPicPr>
            <p:nvPr/>
          </p:nvPicPr>
          <p:blipFill>
            <a:blip r:embed="rId3"/>
            <a:stretch>
              <a:fillRect/>
            </a:stretch>
          </p:blipFill>
          <p:spPr>
            <a:xfrm>
              <a:off x="6859" y="2337"/>
              <a:ext cx="4260" cy="1500"/>
            </a:xfrm>
            <a:prstGeom prst="rect">
              <a:avLst/>
            </a:prstGeom>
          </p:spPr>
        </p:pic>
        <p:pic>
          <p:nvPicPr>
            <p:cNvPr id="8" name="图片 7"/>
            <p:cNvPicPr>
              <a:picLocks noChangeAspect="1"/>
            </p:cNvPicPr>
            <p:nvPr/>
          </p:nvPicPr>
          <p:blipFill>
            <a:blip r:embed="rId4"/>
            <a:stretch>
              <a:fillRect/>
            </a:stretch>
          </p:blipFill>
          <p:spPr>
            <a:xfrm>
              <a:off x="6859" y="3837"/>
              <a:ext cx="4260" cy="2370"/>
            </a:xfrm>
            <a:prstGeom prst="rect">
              <a:avLst/>
            </a:prstGeom>
          </p:spPr>
        </p:pic>
        <p:pic>
          <p:nvPicPr>
            <p:cNvPr id="10" name="图片 9"/>
            <p:cNvPicPr>
              <a:picLocks noChangeAspect="1"/>
            </p:cNvPicPr>
            <p:nvPr/>
          </p:nvPicPr>
          <p:blipFill>
            <a:blip r:embed="rId5"/>
            <a:stretch>
              <a:fillRect/>
            </a:stretch>
          </p:blipFill>
          <p:spPr>
            <a:xfrm>
              <a:off x="6859" y="5923"/>
              <a:ext cx="4259" cy="1422"/>
            </a:xfrm>
            <a:prstGeom prst="rect">
              <a:avLst/>
            </a:prstGeom>
          </p:spPr>
        </p:pic>
      </p:grpSp>
      <p:sp>
        <p:nvSpPr>
          <p:cNvPr id="12" name="文本框 11"/>
          <p:cNvSpPr txBox="1"/>
          <p:nvPr/>
        </p:nvSpPr>
        <p:spPr>
          <a:xfrm>
            <a:off x="3857625" y="1487170"/>
            <a:ext cx="2463165" cy="368300"/>
          </a:xfrm>
          <a:prstGeom prst="rect">
            <a:avLst/>
          </a:prstGeom>
          <a:noFill/>
        </p:spPr>
        <p:txBody>
          <a:bodyPr wrap="square" rtlCol="0">
            <a:spAutoFit/>
          </a:bodyPr>
          <a:p>
            <a:pPr algn="ctr"/>
            <a:r>
              <a:rPr lang="en-US" altLang="zh-CN">
                <a:solidFill>
                  <a:srgbClr val="FF0000"/>
                </a:solidFill>
              </a:rPr>
              <a:t>CHS-DRG2.0</a:t>
            </a:r>
            <a:endParaRPr lang="en-US" altLang="zh-CN">
              <a:solidFill>
                <a:srgbClr val="FF0000"/>
              </a:solidFill>
            </a:endParaRPr>
          </a:p>
        </p:txBody>
      </p:sp>
      <p:sp>
        <p:nvSpPr>
          <p:cNvPr id="13" name="文本框 12"/>
          <p:cNvSpPr txBox="1"/>
          <p:nvPr/>
        </p:nvSpPr>
        <p:spPr>
          <a:xfrm>
            <a:off x="6480175" y="1866265"/>
            <a:ext cx="2322195" cy="2353310"/>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分组规范中，把单根、两根导管的冠状动脉造影术纳入经皮心导管检查操作组。避免单根、两根导管冠状动脉造影术入内科组，权重得不到体现的</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现象。</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MDCG</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07 MDCG </a:t>
            </a:r>
            <a:r>
              <a:rPr lang="zh-CN" altLang="en-US" sz="1400" b="1">
                <a:solidFill>
                  <a:schemeClr val="bg1"/>
                </a:solidFill>
                <a:latin typeface="微软雅黑" panose="020B0503020204020204" pitchFamily="34" charset="-122"/>
                <a:ea typeface="微软雅黑" panose="020B0503020204020204" pitchFamily="34" charset="-122"/>
              </a:rPr>
              <a:t>消化</a:t>
            </a:r>
            <a:r>
              <a:rPr lang="zh-CN" altLang="en-US" sz="1400" b="1">
                <a:solidFill>
                  <a:schemeClr val="bg1"/>
                </a:solidFill>
                <a:latin typeface="微软雅黑" panose="020B0503020204020204" pitchFamily="34" charset="-122"/>
                <a:ea typeface="微软雅黑" panose="020B0503020204020204" pitchFamily="34" charset="-122"/>
              </a:rPr>
              <a:t>系统</a:t>
            </a:r>
            <a:r>
              <a:rPr lang="zh-CN" altLang="en-US" sz="1400" b="1">
                <a:solidFill>
                  <a:schemeClr val="bg1"/>
                </a:solidFill>
                <a:latin typeface="微软雅黑" panose="020B0503020204020204" pitchFamily="34" charset="-122"/>
                <a:ea typeface="微软雅黑" panose="020B0503020204020204" pitchFamily="34" charset="-122"/>
              </a:rPr>
              <a:t>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80670" y="987425"/>
            <a:ext cx="324000" cy="324000"/>
          </a:xfrm>
          <a:prstGeom prst="rect">
            <a:avLst/>
          </a:prstGeom>
        </p:spPr>
      </p:pic>
      <p:grpSp>
        <p:nvGrpSpPr>
          <p:cNvPr id="19" name="组合 18"/>
          <p:cNvGrpSpPr/>
          <p:nvPr/>
        </p:nvGrpSpPr>
        <p:grpSpPr>
          <a:xfrm>
            <a:off x="2194560" y="1379220"/>
            <a:ext cx="4455795" cy="421640"/>
            <a:chOff x="2972" y="2450"/>
            <a:chExt cx="5117" cy="664"/>
          </a:xfrm>
        </p:grpSpPr>
        <p:sp>
          <p:nvSpPr>
            <p:cNvPr id="142" name="任意多边形 1"/>
            <p:cNvSpPr/>
            <p:nvPr>
              <p:custDataLst>
                <p:tags r:id="rId3"/>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4"/>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5"/>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6"/>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509770" y="1918970"/>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GB1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食管大手术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4359275" y="1898015"/>
            <a:ext cx="1270" cy="3246755"/>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6224270" y="1925955"/>
            <a:ext cx="1910080" cy="42672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GB2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胃、十二指肠大手术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537075" y="2830195"/>
            <a:ext cx="3616325" cy="72263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食管、胃和十二指肠的手术在复杂性、技术难度、治疗策略和术后管理等方面存在显著差异。将它们分别归类，有助于更准确地评估手术难度和风险，为临床决策提供更加精细化的支持，更能满足临床实际需求。</a:t>
            </a:r>
            <a:endParaRPr sz="100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014855" y="1918335"/>
            <a:ext cx="225234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GB1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(食管、胃、十二指肠大手术)</a:t>
            </a:r>
            <a:endParaRPr lang="en-US" altLang="zh-CN" sz="1200">
              <a:latin typeface="微软雅黑" panose="020B0503020204020204" pitchFamily="34" charset="-122"/>
              <a:ea typeface="微软雅黑" panose="020B0503020204020204" pitchFamily="34" charset="-122"/>
            </a:endParaRPr>
          </a:p>
        </p:txBody>
      </p:sp>
      <p:sp>
        <p:nvSpPr>
          <p:cNvPr id="5" name="圆角矩形 4"/>
          <p:cNvSpPr/>
          <p:nvPr/>
        </p:nvSpPr>
        <p:spPr>
          <a:xfrm>
            <a:off x="4512945" y="239331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GC1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食管其他手术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6227445" y="2400300"/>
            <a:ext cx="1924685" cy="42672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GC2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胃、十二指肠其他手术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2008505" y="2392680"/>
            <a:ext cx="2261870"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GC1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(食管、胃、十二指肠其他手术)</a:t>
            </a:r>
            <a:endParaRPr lang="en-US" altLang="zh-CN" sz="1200">
              <a:latin typeface="微软雅黑" panose="020B0503020204020204" pitchFamily="34" charset="-122"/>
              <a:ea typeface="微软雅黑" panose="020B0503020204020204" pitchFamily="34" charset="-122"/>
            </a:endParaRPr>
          </a:p>
        </p:txBody>
      </p:sp>
      <p:sp>
        <p:nvSpPr>
          <p:cNvPr id="22" name="圆角矩形 21"/>
          <p:cNvSpPr/>
          <p:nvPr/>
        </p:nvSpPr>
        <p:spPr>
          <a:xfrm>
            <a:off x="1186815" y="3627755"/>
            <a:ext cx="153606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GE1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(腹股沟及腹疝手术)</a:t>
            </a:r>
            <a:endParaRPr lang="en-US" altLang="zh-CN" sz="1200">
              <a:latin typeface="微软雅黑" panose="020B0503020204020204" pitchFamily="34" charset="-122"/>
              <a:ea typeface="微软雅黑" panose="020B0503020204020204" pitchFamily="34" charset="-122"/>
            </a:endParaRPr>
          </a:p>
        </p:txBody>
      </p:sp>
      <p:sp>
        <p:nvSpPr>
          <p:cNvPr id="23" name="圆角矩形 22"/>
          <p:cNvSpPr/>
          <p:nvPr/>
        </p:nvSpPr>
        <p:spPr>
          <a:xfrm>
            <a:off x="2729230" y="3621405"/>
            <a:ext cx="153606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GE1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(疝其他手术)</a:t>
            </a:r>
            <a:endParaRPr lang="en-US" altLang="zh-CN" sz="1200">
              <a:latin typeface="微软雅黑" panose="020B0503020204020204" pitchFamily="34" charset="-122"/>
              <a:ea typeface="微软雅黑" panose="020B0503020204020204" pitchFamily="34" charset="-122"/>
            </a:endParaRPr>
          </a:p>
        </p:txBody>
      </p:sp>
      <p:sp>
        <p:nvSpPr>
          <p:cNvPr id="24" name="圆角矩形 23"/>
          <p:cNvSpPr/>
          <p:nvPr/>
        </p:nvSpPr>
        <p:spPr>
          <a:xfrm>
            <a:off x="4490085" y="361632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GF1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特殊类型疝手术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6198235" y="361632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GF2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腹壁疝及脐疝手术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4505960" y="406717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GF3</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腹股沟疝及股疝手术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525645" y="462470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GD1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腹膜后肿瘤手术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V="1">
            <a:off x="4356000" y="4553585"/>
            <a:ext cx="4763770" cy="1524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30" name="文本框 29"/>
          <p:cNvSpPr txBox="1"/>
          <p:nvPr/>
        </p:nvSpPr>
        <p:spPr>
          <a:xfrm>
            <a:off x="6178550" y="4655820"/>
            <a:ext cx="312420" cy="381635"/>
          </a:xfrm>
          <a:prstGeom prst="rect">
            <a:avLst/>
          </a:prstGeom>
          <a:noFill/>
          <a:ln w="12700" cap="rnd" cmpd="sng">
            <a:solidFill>
              <a:srgbClr val="63ECBD"/>
            </a:solidFill>
            <a:prstDash val="dash"/>
            <a:miter lim="800000"/>
          </a:ln>
        </p:spPr>
        <p:txBody>
          <a:bodyPr wrap="square" rtlCol="0">
            <a:noAutofit/>
          </a:bodyPr>
          <a:p>
            <a:r>
              <a:rPr lang="zh-CN" sz="1000">
                <a:solidFill>
                  <a:schemeClr val="bg1"/>
                </a:solidFill>
                <a:latin typeface="微软雅黑" panose="020B0503020204020204" pitchFamily="34" charset="-122"/>
                <a:ea typeface="微软雅黑" panose="020B0503020204020204" pitchFamily="34" charset="-122"/>
              </a:rPr>
              <a:t>新</a:t>
            </a:r>
            <a:endParaRPr lang="zh-CN" sz="1000">
              <a:solidFill>
                <a:schemeClr val="bg1"/>
              </a:solidFill>
              <a:latin typeface="微软雅黑" panose="020B0503020204020204" pitchFamily="34" charset="-122"/>
              <a:ea typeface="微软雅黑" panose="020B0503020204020204" pitchFamily="34" charset="-122"/>
            </a:endParaRPr>
          </a:p>
          <a:p>
            <a:r>
              <a:rPr lang="zh-CN" sz="1000">
                <a:solidFill>
                  <a:schemeClr val="bg1"/>
                </a:solidFill>
                <a:latin typeface="微软雅黑" panose="020B0503020204020204" pitchFamily="34" charset="-122"/>
                <a:ea typeface="微软雅黑" panose="020B0503020204020204" pitchFamily="34" charset="-122"/>
              </a:rPr>
              <a:t>增</a:t>
            </a:r>
            <a:endParaRPr sz="1000">
              <a:solidFill>
                <a:schemeClr val="bg1"/>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4283710" y="214122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p:nvCxnSpPr>
        <p:spPr>
          <a:xfrm>
            <a:off x="4271645" y="384365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a:t>
            </a:r>
            <a:r>
              <a:rPr lang="en-US" altLang="zh-CN" b="1" dirty="0">
                <a:solidFill>
                  <a:schemeClr val="bg1"/>
                </a:solidFill>
                <a:latin typeface="微软雅黑" panose="020B0503020204020204" pitchFamily="34" charset="-122"/>
                <a:ea typeface="微软雅黑" panose="020B0503020204020204" pitchFamily="34" charset="-122"/>
                <a:sym typeface="+mn-ea"/>
              </a:rPr>
              <a:t>I</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p:nvCxnSpPr>
        <p:spPr>
          <a:xfrm flipV="1">
            <a:off x="4356000" y="4553585"/>
            <a:ext cx="4763770" cy="1524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6" name="文本框 5"/>
          <p:cNvSpPr txBox="1"/>
          <p:nvPr/>
        </p:nvSpPr>
        <p:spPr>
          <a:xfrm>
            <a:off x="67818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08 MDCI </a:t>
            </a:r>
            <a:r>
              <a:rPr lang="zh-CN" altLang="en-US" sz="1400" b="1">
                <a:solidFill>
                  <a:schemeClr val="bg1"/>
                </a:solidFill>
                <a:latin typeface="微软雅黑" panose="020B0503020204020204" pitchFamily="34" charset="-122"/>
                <a:ea typeface="微软雅黑" panose="020B0503020204020204" pitchFamily="34" charset="-122"/>
              </a:rPr>
              <a:t>骨骼、肌肉疾病及功能障碍</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7" name="图片 6"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7350" y="987425"/>
            <a:ext cx="324000" cy="324000"/>
          </a:xfrm>
          <a:prstGeom prst="rect">
            <a:avLst/>
          </a:prstGeom>
        </p:spPr>
      </p:pic>
      <p:sp>
        <p:nvSpPr>
          <p:cNvPr id="9" name="文本框 8" descr="7b0a202020202262756c6c6574223a20227b5c2263617465676f727949645c223a5c225c222c5c2274656d706c61746549645c223a32303233313538357d220a7d0a"/>
          <p:cNvSpPr txBox="1"/>
          <p:nvPr/>
        </p:nvSpPr>
        <p:spPr>
          <a:xfrm>
            <a:off x="683895" y="1385570"/>
            <a:ext cx="8018780" cy="699770"/>
          </a:xfrm>
          <a:prstGeom prst="rect">
            <a:avLst/>
          </a:prstGeom>
        </p:spPr>
        <p:txBody>
          <a:bodyPr wrap="square">
            <a:noAutofit/>
          </a:bodyPr>
          <a:p>
            <a:pPr marL="0" indent="0" algn="l" defTabSz="266700">
              <a:spcAft>
                <a:spcPct val="0"/>
              </a:spcAft>
              <a:buBlip>
                <a:blip r:embed="rId3"/>
              </a:buBlip>
            </a:pPr>
            <a:r>
              <a:rPr sz="1400">
                <a:solidFill>
                  <a:schemeClr val="bg1"/>
                </a:solidFill>
                <a:latin typeface="微软雅黑" panose="020B0503020204020204" pitchFamily="34" charset="-122"/>
                <a:ea typeface="微软雅黑" panose="020B0503020204020204" pitchFamily="34" charset="-122"/>
              </a:rPr>
              <a:t>1）新增ID1脊柱、骨盆的骨与软组织肿瘤手术</a:t>
            </a:r>
            <a:r>
              <a:rPr lang="zh-CN" sz="1400">
                <a:solidFill>
                  <a:schemeClr val="bg1"/>
                </a:solidFill>
                <a:latin typeface="微软雅黑" panose="020B0503020204020204" pitchFamily="34" charset="-122"/>
                <a:ea typeface="微软雅黑" panose="020B0503020204020204" pitchFamily="34" charset="-122"/>
              </a:rPr>
              <a:t>。</a:t>
            </a: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r>
              <a:rPr lang="en-US" sz="1400">
                <a:solidFill>
                  <a:schemeClr val="bg1"/>
                </a:solidFill>
                <a:latin typeface="微软雅黑" panose="020B0503020204020204" pitchFamily="34" charset="-122"/>
                <a:ea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rPr>
              <a:t>）新增</a:t>
            </a:r>
            <a:r>
              <a:rPr sz="1400">
                <a:solidFill>
                  <a:schemeClr val="bg1"/>
                </a:solidFill>
                <a:latin typeface="微软雅黑" panose="020B0503020204020204" pitchFamily="34" charset="-122"/>
                <a:ea typeface="微软雅黑" panose="020B0503020204020204" pitchFamily="34" charset="-122"/>
              </a:rPr>
              <a:t>ID2除脊柱、骨盆以外的骨与软组织肿瘤手术。</a:t>
            </a:r>
            <a:endParaRPr sz="140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827405" y="2025015"/>
            <a:ext cx="2699385" cy="1240155"/>
          </a:xfrm>
          <a:prstGeom prst="rect">
            <a:avLst/>
          </a:prstGeom>
        </p:spPr>
      </p:pic>
      <p:pic>
        <p:nvPicPr>
          <p:cNvPr id="11" name="图片 10"/>
          <p:cNvPicPr>
            <a:picLocks noChangeAspect="1"/>
          </p:cNvPicPr>
          <p:nvPr/>
        </p:nvPicPr>
        <p:blipFill>
          <a:blip r:embed="rId5"/>
          <a:stretch>
            <a:fillRect/>
          </a:stretch>
        </p:blipFill>
        <p:spPr>
          <a:xfrm>
            <a:off x="827405" y="3265170"/>
            <a:ext cx="2699385" cy="378460"/>
          </a:xfrm>
          <a:prstGeom prst="rect">
            <a:avLst/>
          </a:prstGeom>
        </p:spPr>
      </p:pic>
      <p:pic>
        <p:nvPicPr>
          <p:cNvPr id="13" name="图片 12"/>
          <p:cNvPicPr>
            <a:picLocks noChangeAspect="1"/>
          </p:cNvPicPr>
          <p:nvPr/>
        </p:nvPicPr>
        <p:blipFill>
          <a:blip r:embed="rId6"/>
          <a:stretch>
            <a:fillRect/>
          </a:stretch>
        </p:blipFill>
        <p:spPr>
          <a:xfrm>
            <a:off x="827405" y="3643630"/>
            <a:ext cx="2700020" cy="764540"/>
          </a:xfrm>
          <a:prstGeom prst="rect">
            <a:avLst/>
          </a:prstGeom>
        </p:spPr>
      </p:pic>
      <p:pic>
        <p:nvPicPr>
          <p:cNvPr id="14" name="图片 13"/>
          <p:cNvPicPr>
            <a:picLocks noChangeAspect="1"/>
          </p:cNvPicPr>
          <p:nvPr/>
        </p:nvPicPr>
        <p:blipFill>
          <a:blip r:embed="rId7"/>
          <a:stretch>
            <a:fillRect/>
          </a:stretch>
        </p:blipFill>
        <p:spPr>
          <a:xfrm>
            <a:off x="4031615" y="2032000"/>
            <a:ext cx="2543810" cy="741680"/>
          </a:xfrm>
          <a:prstGeom prst="rect">
            <a:avLst/>
          </a:prstGeom>
        </p:spPr>
      </p:pic>
      <p:pic>
        <p:nvPicPr>
          <p:cNvPr id="15" name="图片 14"/>
          <p:cNvPicPr>
            <a:picLocks noChangeAspect="1"/>
          </p:cNvPicPr>
          <p:nvPr/>
        </p:nvPicPr>
        <p:blipFill>
          <a:blip r:embed="rId8"/>
          <a:stretch>
            <a:fillRect/>
          </a:stretch>
        </p:blipFill>
        <p:spPr>
          <a:xfrm>
            <a:off x="4031615" y="2752090"/>
            <a:ext cx="2544445" cy="902970"/>
          </a:xfrm>
          <a:prstGeom prst="rect">
            <a:avLst/>
          </a:prstGeom>
        </p:spPr>
      </p:pic>
      <p:pic>
        <p:nvPicPr>
          <p:cNvPr id="18" name="图片 17"/>
          <p:cNvPicPr>
            <a:picLocks noChangeAspect="1"/>
          </p:cNvPicPr>
          <p:nvPr/>
        </p:nvPicPr>
        <p:blipFill>
          <a:blip r:embed="rId9"/>
          <a:stretch>
            <a:fillRect/>
          </a:stretch>
        </p:blipFill>
        <p:spPr>
          <a:xfrm>
            <a:off x="4031615" y="3655060"/>
            <a:ext cx="2544445" cy="75374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txBox="1"/>
          <p:nvPr/>
        </p:nvSpPr>
        <p:spPr>
          <a:xfrm>
            <a:off x="6985" y="2291080"/>
            <a:ext cx="9137015" cy="705485"/>
          </a:xfrm>
          <a:prstGeom prst="rect">
            <a:avLst/>
          </a:prstGeom>
        </p:spPr>
        <p:txBody>
          <a:bodyPr vert="horz" wrap="square" lIns="0" tIns="13335" rIns="0" bIns="0" rtlCol="0">
            <a:spAutoFit/>
          </a:bodyPr>
          <a:lstStyle/>
          <a:p>
            <a:pPr marL="12700" algn="ctr">
              <a:lnSpc>
                <a:spcPct val="150000"/>
              </a:lnSpc>
              <a:spcBef>
                <a:spcPts val="105"/>
              </a:spcBef>
            </a:pPr>
            <a:r>
              <a:rPr lang="en-US" altLang="zh-CN"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基本概念及入组</a:t>
            </a: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流程</a:t>
            </a:r>
            <a:endPar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85925" y="2549525"/>
            <a:ext cx="513080" cy="473710"/>
            <a:chOff x="1983" y="4015"/>
            <a:chExt cx="808" cy="746"/>
          </a:xfrm>
        </p:grpSpPr>
        <p:sp>
          <p:nvSpPr>
            <p:cNvPr id="4" name="矩形 3"/>
            <p:cNvSpPr/>
            <p:nvPr/>
          </p:nvSpPr>
          <p:spPr>
            <a:xfrm>
              <a:off x="2003" y="4015"/>
              <a:ext cx="789" cy="556"/>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983" y="4049"/>
              <a:ext cx="605" cy="712"/>
            </a:xfrm>
            <a:prstGeom prst="rect">
              <a:avLst/>
            </a:prstGeom>
            <a:noFill/>
          </p:spPr>
          <p:txBody>
            <a:bodyPr wrap="none" rtlCol="0">
              <a:noAutofit/>
            </a:bodyPr>
            <a:p>
              <a:r>
                <a:rPr lang="en-US" altLang="zh-CN" b="1" dirty="0">
                  <a:solidFill>
                    <a:schemeClr val="bg1"/>
                  </a:solidFill>
                  <a:latin typeface="微软雅黑" panose="020B0503020204020204" pitchFamily="34" charset="-122"/>
                  <a:ea typeface="微软雅黑" panose="020B0503020204020204" pitchFamily="34" charset="-122"/>
                </a:rPr>
                <a:t>1.1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0627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sym typeface="+mn-ea"/>
              </a:rPr>
              <a:t>MDC</a:t>
            </a:r>
            <a:r>
              <a:rPr lang="en-US" altLang="zh-CN" b="1" dirty="0">
                <a:solidFill>
                  <a:schemeClr val="bg1"/>
                </a:solidFill>
                <a:latin typeface="微软雅黑" panose="020B0503020204020204" pitchFamily="34" charset="-122"/>
                <a:ea typeface="微软雅黑" panose="020B0503020204020204" pitchFamily="34" charset="-122"/>
                <a:sym typeface="+mn-ea"/>
              </a:rPr>
              <a:t>I</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p:nvCxnSpPr>
        <p:spPr>
          <a:xfrm flipV="1">
            <a:off x="4356000" y="4553585"/>
            <a:ext cx="4763770" cy="15240"/>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
        <p:nvSpPr>
          <p:cNvPr id="6" name="文本框 5"/>
          <p:cNvSpPr txBox="1"/>
          <p:nvPr/>
        </p:nvSpPr>
        <p:spPr>
          <a:xfrm>
            <a:off x="67818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IB19</a:t>
            </a:r>
            <a:r>
              <a:rPr lang="zh-CN" altLang="en-US" sz="1400" b="1">
                <a:solidFill>
                  <a:schemeClr val="bg1"/>
                </a:solidFill>
                <a:latin typeface="微软雅黑" panose="020B0503020204020204" pitchFamily="34" charset="-122"/>
                <a:ea typeface="微软雅黑" panose="020B0503020204020204" pitchFamily="34" charset="-122"/>
              </a:rPr>
              <a:t>入组</a:t>
            </a:r>
            <a:r>
              <a:rPr lang="zh-CN" altLang="en-US" sz="1400" b="1">
                <a:solidFill>
                  <a:schemeClr val="bg1"/>
                </a:solidFill>
                <a:latin typeface="微软雅黑" panose="020B0503020204020204" pitchFamily="34" charset="-122"/>
                <a:ea typeface="微软雅黑" panose="020B0503020204020204" pitchFamily="34" charset="-122"/>
              </a:rPr>
              <a:t>问题</a:t>
            </a: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7" name="图片 6"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7350" y="987425"/>
            <a:ext cx="324000" cy="324000"/>
          </a:xfrm>
          <a:prstGeom prst="rect">
            <a:avLst/>
          </a:prstGeom>
        </p:spPr>
      </p:pic>
      <p:pic>
        <p:nvPicPr>
          <p:cNvPr id="2" name="图片 1"/>
          <p:cNvPicPr>
            <a:picLocks noChangeAspect="1"/>
          </p:cNvPicPr>
          <p:nvPr/>
        </p:nvPicPr>
        <p:blipFill>
          <a:blip r:embed="rId3"/>
          <a:stretch>
            <a:fillRect/>
          </a:stretch>
        </p:blipFill>
        <p:spPr>
          <a:xfrm>
            <a:off x="395605" y="1636395"/>
            <a:ext cx="2221230" cy="863600"/>
          </a:xfrm>
          <a:prstGeom prst="rect">
            <a:avLst/>
          </a:prstGeom>
        </p:spPr>
      </p:pic>
      <p:pic>
        <p:nvPicPr>
          <p:cNvPr id="3" name="图片 2"/>
          <p:cNvPicPr>
            <a:picLocks noChangeAspect="1"/>
          </p:cNvPicPr>
          <p:nvPr/>
        </p:nvPicPr>
        <p:blipFill>
          <a:blip r:embed="rId4"/>
          <a:stretch>
            <a:fillRect/>
          </a:stretch>
        </p:blipFill>
        <p:spPr>
          <a:xfrm>
            <a:off x="395605" y="2286635"/>
            <a:ext cx="2221230" cy="939800"/>
          </a:xfrm>
          <a:prstGeom prst="rect">
            <a:avLst/>
          </a:prstGeom>
        </p:spPr>
      </p:pic>
      <p:pic>
        <p:nvPicPr>
          <p:cNvPr id="4" name="图片 3"/>
          <p:cNvPicPr>
            <a:picLocks noChangeAspect="1"/>
          </p:cNvPicPr>
          <p:nvPr/>
        </p:nvPicPr>
        <p:blipFill>
          <a:blip r:embed="rId5"/>
          <a:stretch>
            <a:fillRect/>
          </a:stretch>
        </p:blipFill>
        <p:spPr>
          <a:xfrm>
            <a:off x="387350" y="3185160"/>
            <a:ext cx="2230120" cy="683895"/>
          </a:xfrm>
          <a:prstGeom prst="rect">
            <a:avLst/>
          </a:prstGeom>
        </p:spPr>
      </p:pic>
      <p:pic>
        <p:nvPicPr>
          <p:cNvPr id="5" name="图片 4"/>
          <p:cNvPicPr>
            <a:picLocks noChangeAspect="1"/>
          </p:cNvPicPr>
          <p:nvPr/>
        </p:nvPicPr>
        <p:blipFill>
          <a:blip r:embed="rId6"/>
          <a:stretch>
            <a:fillRect/>
          </a:stretch>
        </p:blipFill>
        <p:spPr>
          <a:xfrm>
            <a:off x="387350" y="3869055"/>
            <a:ext cx="2229485" cy="684530"/>
          </a:xfrm>
          <a:prstGeom prst="rect">
            <a:avLst/>
          </a:prstGeom>
        </p:spPr>
      </p:pic>
      <p:sp>
        <p:nvSpPr>
          <p:cNvPr id="8" name="文本框 7"/>
          <p:cNvSpPr txBox="1"/>
          <p:nvPr/>
        </p:nvSpPr>
        <p:spPr>
          <a:xfrm>
            <a:off x="395605" y="1299210"/>
            <a:ext cx="2221230"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12" name="文本框 11"/>
          <p:cNvSpPr txBox="1"/>
          <p:nvPr/>
        </p:nvSpPr>
        <p:spPr>
          <a:xfrm>
            <a:off x="2894330" y="1276350"/>
            <a:ext cx="2696210" cy="306705"/>
          </a:xfrm>
          <a:prstGeom prst="rect">
            <a:avLst/>
          </a:prstGeom>
          <a:noFill/>
        </p:spPr>
        <p:txBody>
          <a:bodyPr wrap="square" rtlCol="0">
            <a:spAutoFit/>
          </a:bodyPr>
          <a:p>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特病单议为什么要申报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IB19</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2898775" y="1734185"/>
            <a:ext cx="2708275" cy="2030095"/>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通过数据分析，在长沙</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737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组分组测算时是按照两个手术入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IB19,</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同时权重也很高（</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IB19:8.8457</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DRG</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政策执行时，</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IB19</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按照单个手术入组，资源消耗与权重不匹配。</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p:cNvPicPr>
            <a:picLocks noChangeAspect="1"/>
          </p:cNvPicPr>
          <p:nvPr/>
        </p:nvPicPr>
        <p:blipFill>
          <a:blip r:embed="rId7"/>
          <a:stretch>
            <a:fillRect/>
          </a:stretch>
        </p:blipFill>
        <p:spPr>
          <a:xfrm>
            <a:off x="5868035" y="1419860"/>
            <a:ext cx="2413635" cy="2120900"/>
          </a:xfrm>
          <a:prstGeom prst="rect">
            <a:avLst/>
          </a:prstGeom>
        </p:spPr>
      </p:pic>
      <p:sp>
        <p:nvSpPr>
          <p:cNvPr id="19" name="文本框 18"/>
          <p:cNvSpPr txBox="1"/>
          <p:nvPr/>
        </p:nvSpPr>
        <p:spPr>
          <a:xfrm>
            <a:off x="5868035" y="1051560"/>
            <a:ext cx="2403475" cy="368300"/>
          </a:xfrm>
          <a:prstGeom prst="rect">
            <a:avLst/>
          </a:prstGeom>
          <a:noFill/>
        </p:spPr>
        <p:txBody>
          <a:bodyPr wrap="square" rtlCol="0">
            <a:spAutoFit/>
          </a:bodyPr>
          <a:p>
            <a:pPr algn="ctr"/>
            <a:r>
              <a:rPr lang="en-US" altLang="zh-CN">
                <a:solidFill>
                  <a:srgbClr val="FF0000"/>
                </a:solidFill>
              </a:rPr>
              <a:t>CHS-DRG2.0</a:t>
            </a:r>
            <a:endParaRPr lang="en-US" altLang="zh-CN">
              <a:solidFill>
                <a:srgbClr val="FF0000"/>
              </a:solidFill>
            </a:endParaRPr>
          </a:p>
        </p:txBody>
      </p:sp>
      <p:pic>
        <p:nvPicPr>
          <p:cNvPr id="20" name="图片 19"/>
          <p:cNvPicPr>
            <a:picLocks noChangeAspect="1"/>
          </p:cNvPicPr>
          <p:nvPr/>
        </p:nvPicPr>
        <p:blipFill>
          <a:blip r:embed="rId8"/>
          <a:stretch>
            <a:fillRect/>
          </a:stretch>
        </p:blipFill>
        <p:spPr>
          <a:xfrm>
            <a:off x="5868670" y="3616960"/>
            <a:ext cx="2413635" cy="901700"/>
          </a:xfrm>
          <a:prstGeom prst="rect">
            <a:avLst/>
          </a:prstGeom>
        </p:spPr>
      </p:pic>
      <p:sp>
        <p:nvSpPr>
          <p:cNvPr id="21" name="矩形 20"/>
          <p:cNvSpPr/>
          <p:nvPr/>
        </p:nvSpPr>
        <p:spPr>
          <a:xfrm>
            <a:off x="5975985" y="3183255"/>
            <a:ext cx="2232025" cy="393065"/>
          </a:xfrm>
          <a:prstGeom prst="rect">
            <a:avLst/>
          </a:prstGeom>
          <a:noFill/>
          <a:ln w="127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右箭头 21"/>
          <p:cNvSpPr/>
          <p:nvPr/>
        </p:nvSpPr>
        <p:spPr>
          <a:xfrm rot="5220000">
            <a:off x="6898640" y="3531870"/>
            <a:ext cx="214630" cy="177165"/>
          </a:xfrm>
          <a:prstGeom prst="rightArrow">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MDCO</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47065" y="861060"/>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09 </a:t>
            </a:r>
            <a:r>
              <a:rPr sz="1400" b="1">
                <a:solidFill>
                  <a:schemeClr val="bg1"/>
                </a:solidFill>
                <a:latin typeface="微软雅黑" panose="020B0503020204020204" pitchFamily="34" charset="-122"/>
                <a:ea typeface="微软雅黑" panose="020B0503020204020204" pitchFamily="34" charset="-122"/>
              </a:rPr>
              <a:t>MDCO妊娠、分娩及产褥期</a:t>
            </a:r>
            <a:endParaRPr sz="1400" b="1">
              <a:solidFill>
                <a:schemeClr val="bg1"/>
              </a:solidFill>
              <a:latin typeface="微软雅黑" panose="020B0503020204020204" pitchFamily="34" charset="-122"/>
              <a:ea typeface="微软雅黑" panose="020B0503020204020204" pitchFamily="34" charset="-122"/>
            </a:endParaRPr>
          </a:p>
        </p:txBody>
      </p:sp>
      <p:pic>
        <p:nvPicPr>
          <p:cNvPr id="6" name="图片 5"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56235" y="861060"/>
            <a:ext cx="324000" cy="324000"/>
          </a:xfrm>
          <a:prstGeom prst="rect">
            <a:avLst/>
          </a:prstGeom>
        </p:spPr>
      </p:pic>
      <p:grpSp>
        <p:nvGrpSpPr>
          <p:cNvPr id="19" name="组合 18"/>
          <p:cNvGrpSpPr/>
          <p:nvPr/>
        </p:nvGrpSpPr>
        <p:grpSpPr>
          <a:xfrm>
            <a:off x="1943735" y="1308735"/>
            <a:ext cx="4455795" cy="421640"/>
            <a:chOff x="2972" y="2450"/>
            <a:chExt cx="5117" cy="664"/>
          </a:xfrm>
        </p:grpSpPr>
        <p:sp>
          <p:nvSpPr>
            <p:cNvPr id="142" name="任意多边形 1"/>
            <p:cNvSpPr/>
            <p:nvPr>
              <p:custDataLst>
                <p:tags r:id="rId3"/>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4"/>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5"/>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6"/>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nvSpPr>
        <p:spPr>
          <a:xfrm>
            <a:off x="4258945" y="1848485"/>
            <a:ext cx="1688465" cy="43434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OC1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阴道助产手术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108450" y="1852295"/>
            <a:ext cx="0" cy="452120"/>
          </a:xfrm>
          <a:prstGeom prst="line">
            <a:avLst/>
          </a:prstGeom>
        </p:spPr>
        <p:style>
          <a:lnRef idx="2">
            <a:schemeClr val="accent1"/>
          </a:lnRef>
          <a:fillRef idx="0">
            <a:srgbClr val="FFFFFF"/>
          </a:fillRef>
          <a:effectRef idx="0">
            <a:srgbClr val="FFFFFF"/>
          </a:effectRef>
          <a:fontRef idx="minor">
            <a:schemeClr val="tx1"/>
          </a:fontRef>
        </p:style>
      </p:cxnSp>
      <p:sp>
        <p:nvSpPr>
          <p:cNvPr id="3" name="圆角矩形 2"/>
          <p:cNvSpPr/>
          <p:nvPr/>
        </p:nvSpPr>
        <p:spPr>
          <a:xfrm>
            <a:off x="1635760" y="1869440"/>
            <a:ext cx="2252345" cy="43497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O</a:t>
            </a:r>
            <a:r>
              <a:rPr lang="en-US" altLang="zh-CN" sz="1200">
                <a:latin typeface="微软雅黑" panose="020B0503020204020204" pitchFamily="34" charset="-122"/>
                <a:ea typeface="微软雅黑" panose="020B0503020204020204" pitchFamily="34" charset="-122"/>
              </a:rPr>
              <a:t>C1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(阴道分娩伴手术操作)</a:t>
            </a:r>
            <a:endParaRPr lang="en-US" altLang="zh-CN" sz="1200">
              <a:latin typeface="微软雅黑" panose="020B0503020204020204" pitchFamily="34" charset="-122"/>
              <a:ea typeface="微软雅黑" panose="020B0503020204020204" pitchFamily="34" charset="-122"/>
            </a:endParaRPr>
          </a:p>
        </p:txBody>
      </p:sp>
      <p:sp>
        <p:nvSpPr>
          <p:cNvPr id="12" name="圆角矩形 11"/>
          <p:cNvSpPr/>
          <p:nvPr/>
        </p:nvSpPr>
        <p:spPr>
          <a:xfrm>
            <a:off x="6083935" y="1862455"/>
            <a:ext cx="1910080" cy="42672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OC2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阴道分娩伴手术操作</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59410" y="2644140"/>
            <a:ext cx="7983855" cy="1599565"/>
          </a:xfrm>
          <a:prstGeom prst="rect">
            <a:avLst/>
          </a:prstGeom>
          <a:noFill/>
        </p:spPr>
        <p:txBody>
          <a:bodyPr wrap="square" rtlCol="0" anchor="t">
            <a:spAutoFit/>
          </a:bodyPr>
          <a:p>
            <a:pPr marL="0" indent="0" algn="l" defTabSz="266700">
              <a:spcAft>
                <a:spcPct val="0"/>
              </a:spcAft>
              <a:buNone/>
            </a:pPr>
            <a:r>
              <a:rPr sz="1200">
                <a:solidFill>
                  <a:schemeClr val="bg1"/>
                </a:solidFill>
                <a:latin typeface="微软雅黑" panose="020B0503020204020204" pitchFamily="34" charset="-122"/>
                <a:ea typeface="微软雅黑" panose="020B0503020204020204" pitchFamily="34" charset="-122"/>
                <a:sym typeface="+mn-ea"/>
              </a:rPr>
              <a:t>阴道助产手术在医疗资源的消耗上可能大于阴道分娩伴手术操作。</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sz="1200">
                <a:solidFill>
                  <a:schemeClr val="bg1"/>
                </a:solidFill>
                <a:latin typeface="微软雅黑" panose="020B0503020204020204" pitchFamily="34" charset="-122"/>
                <a:ea typeface="微软雅黑" panose="020B0503020204020204" pitchFamily="34" charset="-122"/>
                <a:sym typeface="+mn-ea"/>
              </a:rPr>
              <a:t>阴道助产手术，如产钳助产或胎头吸引助产，通常涉及更复杂的操作过程，需要更多的专业技能和经验。这些手术可能因胎儿位置异常、产程延长或母体因素等而实施，因此其难度和复杂性可能高于一般的阴道分娩伴手术操作。</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sym typeface="+mn-ea"/>
              </a:rPr>
              <a:t>      </a:t>
            </a:r>
            <a:r>
              <a:rPr sz="1200">
                <a:solidFill>
                  <a:schemeClr val="bg1"/>
                </a:solidFill>
                <a:latin typeface="微软雅黑" panose="020B0503020204020204" pitchFamily="34" charset="-122"/>
                <a:ea typeface="微软雅黑" panose="020B0503020204020204" pitchFamily="34" charset="-122"/>
                <a:sym typeface="+mn-ea"/>
              </a:rPr>
              <a:t>阴道分娩伴手术操作可能包括会阴切开术、胎头旋转术等，这些操作虽然也是必要的，但相对于阴道助产手术来说，其复杂性和难度可能较低。</a:t>
            </a:r>
            <a:endParaRPr sz="12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200">
                <a:solidFill>
                  <a:schemeClr val="bg1"/>
                </a:solidFill>
                <a:latin typeface="微软雅黑" panose="020B0503020204020204" pitchFamily="34" charset="-122"/>
                <a:ea typeface="微软雅黑" panose="020B0503020204020204" pitchFamily="34" charset="-122"/>
                <a:sym typeface="+mn-ea"/>
              </a:rPr>
              <a:t>      </a:t>
            </a:r>
            <a:r>
              <a:rPr sz="1200">
                <a:solidFill>
                  <a:schemeClr val="bg1"/>
                </a:solidFill>
                <a:latin typeface="微软雅黑" panose="020B0503020204020204" pitchFamily="34" charset="-122"/>
                <a:ea typeface="微软雅黑" panose="020B0503020204020204" pitchFamily="34" charset="-122"/>
                <a:sym typeface="+mn-ea"/>
              </a:rPr>
              <a:t>手术时长：阴道助产手术由于操作复杂，可能需要更长的手术时间。长时间的手术不仅增加了医疗人员的劳动强度，还可能增加手术室、麻醉等医疗资源的消耗。阴道分娩伴手术操作的手术时间相对较短，对医疗资源的消耗也相应较少</a:t>
            </a:r>
            <a:r>
              <a:rPr sz="1400">
                <a:solidFill>
                  <a:schemeClr val="bg1"/>
                </a:solidFill>
                <a:latin typeface="微软雅黑" panose="020B0503020204020204" pitchFamily="34" charset="-122"/>
                <a:ea typeface="微软雅黑" panose="020B0503020204020204" pitchFamily="34" charset="-122"/>
                <a:sym typeface="+mn-ea"/>
              </a:rPr>
              <a:t>。</a:t>
            </a:r>
            <a:endParaRPr lang="zh-CN" altLang="en-US" sz="1400">
              <a:solidFill>
                <a:schemeClr val="bg1"/>
              </a:solidFill>
              <a:latin typeface="微软雅黑" panose="020B0503020204020204" pitchFamily="34" charset="-122"/>
              <a:ea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MDCO</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845185"/>
            <a:ext cx="4513580" cy="414655"/>
          </a:xfrm>
          <a:prstGeom prst="rect">
            <a:avLst/>
          </a:prstGeom>
        </p:spPr>
        <p:txBody>
          <a:bodyPr wrap="square">
            <a:noAutofit/>
          </a:bodyPr>
          <a:p>
            <a:pPr marL="0" indent="0" algn="just" defTabSz="266700">
              <a:spcAft>
                <a:spcPct val="0"/>
              </a:spcAft>
            </a:pPr>
            <a:r>
              <a:rPr lang="zh-CN" altLang="en-US" sz="1400">
                <a:solidFill>
                  <a:schemeClr val="bg1"/>
                </a:solidFill>
                <a:latin typeface="微软雅黑" panose="020B0503020204020204" pitchFamily="34" charset="-122"/>
                <a:ea typeface="微软雅黑" panose="020B0503020204020204" pitchFamily="34" charset="-122"/>
                <a:sym typeface="+mn-ea"/>
              </a:rPr>
              <a:t>OR1入组条件改为次要诊断入组</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846455"/>
            <a:ext cx="324000" cy="324000"/>
          </a:xfrm>
          <a:prstGeom prst="rect">
            <a:avLst/>
          </a:prstGeom>
        </p:spPr>
      </p:pic>
      <p:pic>
        <p:nvPicPr>
          <p:cNvPr id="6" name="图片 5"/>
          <p:cNvPicPr>
            <a:picLocks noChangeAspect="1"/>
          </p:cNvPicPr>
          <p:nvPr/>
        </p:nvPicPr>
        <p:blipFill>
          <a:blip r:embed="rId2"/>
          <a:stretch>
            <a:fillRect/>
          </a:stretch>
        </p:blipFill>
        <p:spPr>
          <a:xfrm>
            <a:off x="3059430" y="1386840"/>
            <a:ext cx="2550795" cy="2204720"/>
          </a:xfrm>
          <a:prstGeom prst="rect">
            <a:avLst/>
          </a:prstGeom>
          <a:ln>
            <a:solidFill>
              <a:srgbClr val="0065B0"/>
            </a:solidFill>
          </a:ln>
        </p:spPr>
      </p:pic>
      <p:pic>
        <p:nvPicPr>
          <p:cNvPr id="7" name="图片 6"/>
          <p:cNvPicPr>
            <a:picLocks noChangeAspect="1"/>
          </p:cNvPicPr>
          <p:nvPr/>
        </p:nvPicPr>
        <p:blipFill>
          <a:blip r:embed="rId3"/>
          <a:stretch>
            <a:fillRect/>
          </a:stretch>
        </p:blipFill>
        <p:spPr>
          <a:xfrm>
            <a:off x="6047740" y="1383665"/>
            <a:ext cx="2557145" cy="2188845"/>
          </a:xfrm>
          <a:prstGeom prst="rect">
            <a:avLst/>
          </a:prstGeom>
        </p:spPr>
      </p:pic>
      <p:grpSp>
        <p:nvGrpSpPr>
          <p:cNvPr id="8" name="组合 7"/>
          <p:cNvGrpSpPr/>
          <p:nvPr/>
        </p:nvGrpSpPr>
        <p:grpSpPr>
          <a:xfrm>
            <a:off x="181610" y="1384300"/>
            <a:ext cx="2544445" cy="2206625"/>
            <a:chOff x="452" y="2414"/>
            <a:chExt cx="4007" cy="3475"/>
          </a:xfrm>
        </p:grpSpPr>
        <p:sp>
          <p:nvSpPr>
            <p:cNvPr id="3" name="文本框 2"/>
            <p:cNvSpPr txBox="1"/>
            <p:nvPr/>
          </p:nvSpPr>
          <p:spPr>
            <a:xfrm>
              <a:off x="452" y="3201"/>
              <a:ext cx="4007" cy="2688"/>
            </a:xfrm>
            <a:prstGeom prst="rect">
              <a:avLst/>
            </a:prstGeom>
            <a:noFill/>
            <a:ln>
              <a:solidFill>
                <a:srgbClr val="0065B0"/>
              </a:solidFill>
            </a:ln>
          </p:spPr>
          <p:txBody>
            <a:bodyPr wrap="square" rtlCol="0" anchor="t">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产科的主要诊断是指产科的主要并发症或合并疾病。没有任何并发症或合并疾病分娩的情况下，选择</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80或 </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84为主要诊断。</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455" y="2414"/>
              <a:ext cx="4005" cy="780"/>
            </a:xfrm>
            <a:prstGeom prst="rect">
              <a:avLst/>
            </a:prstGeom>
            <a:solidFill>
              <a:srgbClr val="0065B0"/>
            </a:solidFill>
            <a:ln>
              <a:solidFill>
                <a:srgbClr val="0065B0"/>
              </a:solidFill>
            </a:ln>
          </p:spPr>
          <p:txBody>
            <a:bodyPr wrap="square" rtlCol="0">
              <a:noAutofit/>
            </a:bodyPr>
            <a:p>
              <a:pPr>
                <a:lnSpc>
                  <a:spcPct val="130000"/>
                </a:lnSpc>
              </a:pPr>
              <a:r>
                <a:rPr lang="zh-CN" altLang="en-US" sz="1600" b="1">
                  <a:solidFill>
                    <a:schemeClr val="bg1"/>
                  </a:solidFill>
                  <a:latin typeface="微软雅黑" panose="020B0503020204020204" pitchFamily="34" charset="-122"/>
                  <a:ea typeface="微软雅黑" panose="020B0503020204020204" pitchFamily="34" charset="-122"/>
                </a:rPr>
                <a:t>结算清单主诊断填写规范</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cxnSp>
        <p:nvCxnSpPr>
          <p:cNvPr id="14" name="直接连接符 13"/>
          <p:cNvCxnSpPr/>
          <p:nvPr/>
        </p:nvCxnSpPr>
        <p:spPr>
          <a:xfrm>
            <a:off x="184150" y="3774440"/>
            <a:ext cx="5426075" cy="0"/>
          </a:xfrm>
          <a:prstGeom prst="line">
            <a:avLst/>
          </a:prstGeom>
          <a:ln>
            <a:solidFill>
              <a:srgbClr val="0065B0"/>
            </a:soli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187960" y="3896360"/>
            <a:ext cx="3242945" cy="645160"/>
          </a:xfrm>
          <a:prstGeom prst="rect">
            <a:avLst/>
          </a:prstGeom>
          <a:noFill/>
        </p:spPr>
        <p:txBody>
          <a:bodyPr wrap="square" rtlCol="0">
            <a:spAutoFit/>
          </a:bodyPr>
          <a:p>
            <a:pPr indent="0"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结算清单产科主要诊断填写规范和</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OR1</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阴道分娩入组要求冲突。</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p:cNvPicPr>
            <a:picLocks noChangeAspect="1"/>
          </p:cNvPicPr>
          <p:nvPr/>
        </p:nvPicPr>
        <p:blipFill>
          <a:blip r:embed="rId4"/>
          <a:stretch>
            <a:fillRect/>
          </a:stretch>
        </p:blipFill>
        <p:spPr>
          <a:xfrm>
            <a:off x="3583305" y="3904615"/>
            <a:ext cx="2026920" cy="762000"/>
          </a:xfrm>
          <a:prstGeom prst="rect">
            <a:avLst/>
          </a:prstGeom>
        </p:spPr>
      </p:pic>
      <p:sp>
        <p:nvSpPr>
          <p:cNvPr id="4" name="文本框 3"/>
          <p:cNvSpPr txBox="1"/>
          <p:nvPr/>
        </p:nvSpPr>
        <p:spPr>
          <a:xfrm>
            <a:off x="3095625" y="988060"/>
            <a:ext cx="2463165"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13" name="文本框 12"/>
          <p:cNvSpPr txBox="1"/>
          <p:nvPr/>
        </p:nvSpPr>
        <p:spPr>
          <a:xfrm>
            <a:off x="6120130" y="1024255"/>
            <a:ext cx="2463165" cy="368300"/>
          </a:xfrm>
          <a:prstGeom prst="rect">
            <a:avLst/>
          </a:prstGeom>
          <a:noFill/>
        </p:spPr>
        <p:txBody>
          <a:bodyPr wrap="square" rtlCol="0">
            <a:spAutoFit/>
          </a:bodyPr>
          <a:p>
            <a:pPr algn="ctr"/>
            <a:r>
              <a:rPr lang="en-US" altLang="zh-CN">
                <a:solidFill>
                  <a:srgbClr val="FF0000"/>
                </a:solidFill>
              </a:rPr>
              <a:t>CHS-DRG2.0</a:t>
            </a:r>
            <a:endParaRPr lang="en-US" altLang="zh-CN">
              <a:solidFill>
                <a:srgbClr val="FF000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MDCO</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1022985"/>
            <a:ext cx="8213090" cy="41465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其他诊断成为某些DRG细分组的入组必要条件</a:t>
            </a:r>
            <a:endParaRPr sz="14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1024255"/>
            <a:ext cx="324000" cy="324000"/>
          </a:xfrm>
          <a:prstGeom prst="rect">
            <a:avLst/>
          </a:prstGeom>
        </p:spPr>
      </p:pic>
      <p:sp>
        <p:nvSpPr>
          <p:cNvPr id="3" name="文本框 2"/>
          <p:cNvSpPr txBox="1"/>
          <p:nvPr/>
        </p:nvSpPr>
        <p:spPr>
          <a:xfrm>
            <a:off x="615950" y="1407795"/>
            <a:ext cx="3048000" cy="306705"/>
          </a:xfrm>
          <a:prstGeom prst="rect">
            <a:avLst/>
          </a:prstGeom>
          <a:noFill/>
        </p:spPr>
        <p:txBody>
          <a:bodyPr wrap="square" rtlCol="0">
            <a:spAutoFit/>
          </a:bodyPr>
          <a:p>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OF1</a:t>
            </a:r>
            <a:r>
              <a:rPr 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中期引产手术操作</a:t>
            </a:r>
            <a:endParaRPr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615950" y="1714500"/>
            <a:ext cx="3790315" cy="645160"/>
          </a:xfrm>
          <a:prstGeom prst="rect">
            <a:avLst/>
          </a:prstGeom>
          <a:noFill/>
        </p:spPr>
        <p:txBody>
          <a:bodyPr wrap="square" rtlCol="0">
            <a:spAutoFit/>
          </a:bodyPr>
          <a:p>
            <a:pPr indent="0"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入组条件</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：主要诊断</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手术操作</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入组条件</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：主要诊断</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次要诊断</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手术操作</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683260" y="2499995"/>
            <a:ext cx="3223260" cy="2073910"/>
          </a:xfrm>
          <a:prstGeom prst="rect">
            <a:avLst/>
          </a:prstGeom>
        </p:spPr>
      </p:pic>
      <p:sp>
        <p:nvSpPr>
          <p:cNvPr id="10" name="文本框 9"/>
          <p:cNvSpPr txBox="1"/>
          <p:nvPr/>
        </p:nvSpPr>
        <p:spPr>
          <a:xfrm>
            <a:off x="4814570" y="1096645"/>
            <a:ext cx="3529965" cy="2353310"/>
          </a:xfrm>
          <a:prstGeom prst="rect">
            <a:avLst/>
          </a:prstGeom>
          <a:noFill/>
        </p:spPr>
        <p:txBody>
          <a:bodyPr wrap="square" rtlCol="0">
            <a:spAutoFit/>
          </a:bodyPr>
          <a:p>
            <a:pPr indent="0" fontAlgn="auto">
              <a:lnSpc>
                <a:spcPct val="150000"/>
              </a:lnSpc>
            </a:pP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O02.100 </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稽留流产，在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规范里面入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OF2</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：早期引产手术操作组。</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规范</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中，当孕期达到</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周及以上，可以入</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OF1: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中期引产手术操作组。</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相比较而言，</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OF1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：中期引产手术操作权重更高。</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1" name="表格 10"/>
          <p:cNvGraphicFramePr/>
          <p:nvPr/>
        </p:nvGraphicFramePr>
        <p:xfrm>
          <a:off x="4679950" y="3724910"/>
          <a:ext cx="3302000" cy="533400"/>
        </p:xfrm>
        <a:graphic>
          <a:graphicData uri="http://schemas.openxmlformats.org/drawingml/2006/table">
            <a:tbl>
              <a:tblPr/>
              <a:tblGrid>
                <a:gridCol w="990600"/>
                <a:gridCol w="1530985"/>
                <a:gridCol w="780415"/>
              </a:tblGrid>
              <a:tr h="177800">
                <a:tc>
                  <a:txBody>
                    <a:bodyPr/>
                    <a:p>
                      <a:pPr marL="6350" indent="0" algn="ctr" fontAlgn="t"/>
                      <a:r>
                        <a:rPr lang="en-US" altLang="zh-CN" sz="1100" b="0" i="0">
                          <a:solidFill>
                            <a:schemeClr val="bg1"/>
                          </a:solidFill>
                          <a:latin typeface="宋体" panose="02010600030101010101" pitchFamily="2" charset="-122"/>
                          <a:ea typeface="宋体" panose="02010600030101010101" pitchFamily="2" charset="-122"/>
                        </a:rPr>
                        <a:t>DRG</a:t>
                      </a:r>
                      <a:r>
                        <a:rPr lang="zh-CN" altLang="en-US" sz="1100" b="0" i="0">
                          <a:solidFill>
                            <a:schemeClr val="bg1"/>
                          </a:solidFill>
                          <a:latin typeface="宋体" panose="02010600030101010101" pitchFamily="2" charset="-122"/>
                          <a:ea typeface="宋体" panose="02010600030101010101" pitchFamily="2" charset="-122"/>
                        </a:rPr>
                        <a:t>编码</a:t>
                      </a:r>
                      <a:endParaRPr lang="zh-CN" altLang="en-US" sz="1100" b="0" i="0">
                        <a:solidFill>
                          <a:schemeClr val="bg1"/>
                        </a:solidFill>
                        <a:latin typeface="宋体" panose="02010600030101010101" pitchFamily="2" charset="-122"/>
                        <a:ea typeface="宋体" panose="02010600030101010101" pitchFamily="2" charset="-122"/>
                      </a:endParaRPr>
                    </a:p>
                  </a:txBody>
                  <a:tcPr marL="6667" marR="6667" marT="6667"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t"/>
                      <a:r>
                        <a:rPr lang="en-US" altLang="zh-CN" sz="1100" b="0" i="0">
                          <a:solidFill>
                            <a:schemeClr val="bg1"/>
                          </a:solidFill>
                          <a:latin typeface="宋体" panose="02010600030101010101" pitchFamily="2" charset="-122"/>
                          <a:ea typeface="宋体" panose="02010600030101010101" pitchFamily="2" charset="-122"/>
                        </a:rPr>
                        <a:t>DRG</a:t>
                      </a:r>
                      <a:r>
                        <a:rPr lang="zh-CN" altLang="en-US" sz="1100" b="0" i="0">
                          <a:solidFill>
                            <a:schemeClr val="bg1"/>
                          </a:solidFill>
                          <a:latin typeface="宋体" panose="02010600030101010101" pitchFamily="2" charset="-122"/>
                          <a:ea typeface="宋体" panose="02010600030101010101" pitchFamily="2" charset="-122"/>
                        </a:rPr>
                        <a:t>名称</a:t>
                      </a:r>
                      <a:endParaRPr lang="zh-CN" altLang="en-US" sz="1100" b="0" i="0">
                        <a:solidFill>
                          <a:schemeClr val="bg1"/>
                        </a:solidFill>
                        <a:latin typeface="宋体" panose="02010600030101010101" pitchFamily="2" charset="-122"/>
                        <a:ea typeface="宋体" panose="02010600030101010101" pitchFamily="2" charset="-122"/>
                      </a:endParaRPr>
                    </a:p>
                  </a:txBody>
                  <a:tcPr marL="6667" marR="6667" marT="6667"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t"/>
                      <a:r>
                        <a:rPr lang="zh-CN" altLang="en-US" sz="1100" b="0" i="0">
                          <a:solidFill>
                            <a:schemeClr val="bg1"/>
                          </a:solidFill>
                          <a:latin typeface="宋体" panose="02010600030101010101" pitchFamily="2" charset="-122"/>
                          <a:ea typeface="宋体" panose="02010600030101010101" pitchFamily="2" charset="-122"/>
                        </a:rPr>
                        <a:t>权重</a:t>
                      </a:r>
                      <a:endParaRPr lang="zh-CN" altLang="en-US" sz="1100" b="0" i="0">
                        <a:solidFill>
                          <a:schemeClr val="bg1"/>
                        </a:solidFill>
                        <a:latin typeface="宋体" panose="02010600030101010101" pitchFamily="2" charset="-122"/>
                        <a:ea typeface="宋体" panose="02010600030101010101" pitchFamily="2" charset="-122"/>
                      </a:endParaRPr>
                    </a:p>
                  </a:txBody>
                  <a:tcPr marL="6667" marR="6667" marT="6667"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r>
              <a:tr h="177800">
                <a:tc>
                  <a:txBody>
                    <a:bodyPr/>
                    <a:p>
                      <a:pPr marL="6350" indent="0" algn="ctr" fontAlgn="ctr"/>
                      <a:r>
                        <a:rPr lang="en-US" altLang="zh-CN" sz="1100" b="0" i="0">
                          <a:solidFill>
                            <a:schemeClr val="bg1"/>
                          </a:solidFill>
                          <a:latin typeface="宋体" panose="02010600030101010101" pitchFamily="2" charset="-122"/>
                          <a:ea typeface="宋体" panose="02010600030101010101" pitchFamily="2" charset="-122"/>
                        </a:rPr>
                        <a:t> OF19</a:t>
                      </a:r>
                      <a:endParaRPr lang="en-US" altLang="zh-CN"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ctr"/>
                      <a:r>
                        <a:rPr lang="zh-CN" altLang="en-US" sz="1100" b="0" i="0">
                          <a:solidFill>
                            <a:schemeClr val="bg1"/>
                          </a:solidFill>
                          <a:latin typeface="宋体" panose="02010600030101010101" pitchFamily="2" charset="-122"/>
                          <a:ea typeface="宋体" panose="02010600030101010101" pitchFamily="2" charset="-122"/>
                        </a:rPr>
                        <a:t>中期引产手术操作</a:t>
                      </a:r>
                      <a:endParaRPr lang="zh-CN" altLang="en-US"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ctr"/>
                      <a:r>
                        <a:rPr lang="en-US" altLang="zh-CN" sz="1100" b="0" i="0">
                          <a:solidFill>
                            <a:schemeClr val="bg1"/>
                          </a:solidFill>
                          <a:latin typeface="宋体" panose="02010600030101010101" pitchFamily="2" charset="-122"/>
                          <a:ea typeface="宋体" panose="02010600030101010101" pitchFamily="2" charset="-122"/>
                        </a:rPr>
                        <a:t>0.353</a:t>
                      </a:r>
                      <a:endParaRPr lang="en-US" altLang="zh-CN"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r>
              <a:tr h="177800">
                <a:tc>
                  <a:txBody>
                    <a:bodyPr/>
                    <a:p>
                      <a:pPr marL="6350" indent="0" algn="ctr" fontAlgn="ctr"/>
                      <a:r>
                        <a:rPr lang="en-US" altLang="zh-CN" sz="1100" b="0" i="0">
                          <a:solidFill>
                            <a:schemeClr val="bg1"/>
                          </a:solidFill>
                          <a:latin typeface="宋体" panose="02010600030101010101" pitchFamily="2" charset="-122"/>
                          <a:ea typeface="宋体" panose="02010600030101010101" pitchFamily="2" charset="-122"/>
                        </a:rPr>
                        <a:t> OF29</a:t>
                      </a:r>
                      <a:endParaRPr lang="en-US" altLang="zh-CN"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ctr"/>
                      <a:r>
                        <a:rPr lang="zh-CN" altLang="en-US" sz="1100" b="0" i="0">
                          <a:solidFill>
                            <a:schemeClr val="bg1"/>
                          </a:solidFill>
                          <a:latin typeface="宋体" panose="02010600030101010101" pitchFamily="2" charset="-122"/>
                          <a:ea typeface="宋体" panose="02010600030101010101" pitchFamily="2" charset="-122"/>
                        </a:rPr>
                        <a:t>早期流产手术操作</a:t>
                      </a:r>
                      <a:endParaRPr lang="zh-CN" altLang="en-US"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c>
                  <a:txBody>
                    <a:bodyPr/>
                    <a:p>
                      <a:pPr marL="6350" indent="0" algn="ctr" fontAlgn="ctr"/>
                      <a:r>
                        <a:rPr lang="en-US" altLang="zh-CN" sz="1100" b="0" i="0">
                          <a:solidFill>
                            <a:schemeClr val="bg1"/>
                          </a:solidFill>
                          <a:latin typeface="宋体" panose="02010600030101010101" pitchFamily="2" charset="-122"/>
                          <a:ea typeface="宋体" panose="02010600030101010101" pitchFamily="2" charset="-122"/>
                        </a:rPr>
                        <a:t>0.3202</a:t>
                      </a:r>
                      <a:endParaRPr lang="en-US" altLang="zh-CN" sz="1100" b="0" i="0">
                        <a:solidFill>
                          <a:schemeClr val="bg1"/>
                        </a:solidFill>
                        <a:latin typeface="宋体" panose="02010600030101010101" pitchFamily="2" charset="-122"/>
                        <a:ea typeface="宋体" panose="02010600030101010101" pitchFamily="2" charset="-122"/>
                      </a:endParaRPr>
                    </a:p>
                  </a:txBody>
                  <a:tcPr marL="6667" marR="6667" marT="6667"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0070C0"/>
                    </a:solidFill>
                  </a:tcPr>
                </a:tc>
              </a:tr>
            </a:tbl>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84150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MDCP</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1"/>
            </p:custDataLst>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10 </a:t>
            </a:r>
            <a:r>
              <a:rPr sz="1400" b="1">
                <a:solidFill>
                  <a:schemeClr val="bg1"/>
                </a:solidFill>
                <a:latin typeface="微软雅黑" panose="020B0503020204020204" pitchFamily="34" charset="-122"/>
                <a:ea typeface="微软雅黑" panose="020B0503020204020204" pitchFamily="34" charset="-122"/>
              </a:rPr>
              <a:t>MDCP新生儿疾病</a:t>
            </a:r>
            <a:endParaRPr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670" y="987425"/>
            <a:ext cx="324000" cy="324000"/>
          </a:xfrm>
          <a:prstGeom prst="rect">
            <a:avLst/>
          </a:prstGeom>
        </p:spPr>
      </p:pic>
      <p:grpSp>
        <p:nvGrpSpPr>
          <p:cNvPr id="19" name="组合 18"/>
          <p:cNvGrpSpPr/>
          <p:nvPr>
            <p:custDataLst>
              <p:tags r:id="rId4"/>
            </p:custDataLst>
          </p:nvPr>
        </p:nvGrpSpPr>
        <p:grpSpPr>
          <a:xfrm>
            <a:off x="1838960" y="1379220"/>
            <a:ext cx="4455795" cy="421640"/>
            <a:chOff x="2972" y="2450"/>
            <a:chExt cx="5117" cy="664"/>
          </a:xfrm>
        </p:grpSpPr>
        <p:sp>
          <p:nvSpPr>
            <p:cNvPr id="142" name="任意多边形 1"/>
            <p:cNvSpPr/>
            <p:nvPr>
              <p:custDataLst>
                <p:tags r:id="rId5"/>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6"/>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7"/>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8"/>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custDataLst>
              <p:tags r:id="rId9"/>
            </p:custDataLst>
          </p:nvPr>
        </p:nvSpPr>
        <p:spPr>
          <a:xfrm>
            <a:off x="4118610" y="1918970"/>
            <a:ext cx="1688465" cy="65341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PB1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新生儿（出生年龄＜29天）心血管手术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4003675" y="1898015"/>
            <a:ext cx="1270" cy="2798445"/>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custDataLst>
              <p:tags r:id="rId10"/>
            </p:custDataLst>
          </p:nvPr>
        </p:nvSpPr>
        <p:spPr>
          <a:xfrm>
            <a:off x="5833110" y="1925955"/>
            <a:ext cx="2085975" cy="64643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PC1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新生儿（出生年龄＜29天）除心血管外复杂手术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145915" y="2545715"/>
            <a:ext cx="3749040" cy="25400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心血管手术的资源消耗更大。</a:t>
            </a:r>
            <a:endParaRPr sz="100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custDataLst>
              <p:tags r:id="rId11"/>
            </p:custDataLst>
          </p:nvPr>
        </p:nvSpPr>
        <p:spPr>
          <a:xfrm>
            <a:off x="1659255" y="1918335"/>
            <a:ext cx="2252345" cy="6540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PB1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(新生儿（出生年龄＜29天）心血管手术)</a:t>
            </a:r>
            <a:endParaRPr lang="en-US" altLang="zh-CN" sz="1200">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3888105" y="223393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12"/>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472430" y="664210"/>
            <a:ext cx="3434080" cy="2448560"/>
          </a:xfrm>
          <a:prstGeom prst="rect">
            <a:avLst/>
          </a:prstGeom>
        </p:spPr>
      </p:pic>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MDCP</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1022985"/>
            <a:ext cx="8213090" cy="41465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先期分组中个别ADRG组入组条件发生变化</a:t>
            </a:r>
            <a:endParaRPr sz="14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2"/>
          <a:stretch>
            <a:fillRect/>
          </a:stretch>
        </p:blipFill>
        <p:spPr>
          <a:xfrm>
            <a:off x="291465" y="1024255"/>
            <a:ext cx="324000" cy="324000"/>
          </a:xfrm>
          <a:prstGeom prst="rect">
            <a:avLst/>
          </a:prstGeom>
        </p:spPr>
      </p:pic>
      <p:sp>
        <p:nvSpPr>
          <p:cNvPr id="4" name="文本框 3"/>
          <p:cNvSpPr txBox="1"/>
          <p:nvPr/>
        </p:nvSpPr>
        <p:spPr>
          <a:xfrm>
            <a:off x="615950" y="1419860"/>
            <a:ext cx="4605655" cy="271843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新生儿手术组入组不再考虑主要诊断条件</a:t>
            </a:r>
            <a:endParaRPr sz="1400">
              <a:solidFill>
                <a:schemeClr val="bg1"/>
              </a:solidFill>
              <a:latin typeface="微软雅黑" panose="020B0503020204020204" pitchFamily="34" charset="-122"/>
              <a:ea typeface="微软雅黑" panose="020B0503020204020204" pitchFamily="34" charset="-122"/>
            </a:endParaRPr>
          </a:p>
          <a:p>
            <a:pPr marL="0" indent="0" algn="just" defTabSz="266700">
              <a:spcAft>
                <a:spcPct val="0"/>
              </a:spcAft>
            </a:pPr>
            <a:endParaRPr sz="1400">
              <a:solidFill>
                <a:schemeClr val="bg1"/>
              </a:solidFill>
              <a:latin typeface="微软雅黑" panose="020B0503020204020204" pitchFamily="34" charset="-122"/>
              <a:ea typeface="微软雅黑" panose="020B0503020204020204" pitchFamily="34" charset="-122"/>
            </a:endParaRPr>
          </a:p>
          <a:p>
            <a:pPr indent="0" algn="just" defTabSz="266700" fontAlgn="auto">
              <a:lnSpc>
                <a:spcPct val="150000"/>
              </a:lnSpc>
              <a:spcAft>
                <a:spcPct val="0"/>
              </a:spcAft>
            </a:pPr>
            <a:r>
              <a:rPr sz="1400">
                <a:solidFill>
                  <a:schemeClr val="bg1"/>
                </a:solidFill>
                <a:latin typeface="微软雅黑" panose="020B0503020204020204" pitchFamily="34" charset="-122"/>
                <a:ea typeface="微软雅黑" panose="020B0503020204020204" pitchFamily="34" charset="-122"/>
              </a:rPr>
              <a:t> </a:t>
            </a:r>
            <a:r>
              <a:rPr lang="en-US" sz="1400">
                <a:solidFill>
                  <a:schemeClr val="bg1"/>
                </a:solidFill>
                <a:latin typeface="微软雅黑" panose="020B0503020204020204" pitchFamily="34" charset="-122"/>
                <a:ea typeface="微软雅黑" panose="020B0503020204020204" pitchFamily="34" charset="-122"/>
              </a:rPr>
              <a:t>      </a:t>
            </a:r>
            <a:r>
              <a:rPr sz="1400">
                <a:solidFill>
                  <a:schemeClr val="bg1"/>
                </a:solidFill>
                <a:latin typeface="微软雅黑" panose="020B0503020204020204" pitchFamily="34" charset="-122"/>
                <a:ea typeface="微软雅黑" panose="020B0503020204020204" pitchFamily="34" charset="-122"/>
              </a:rPr>
              <a:t>MDCP 的判断条件相较之前更为简化，仅以 “年龄小于 29 天” 作为进入 MDCP 的主要判断依据，取消了原来复杂的主诊表限制。这一变化使得分组更加直接和明确，减少了因主诊表内容可能带来的歧义或不确定性，提高了分组的效率和准确性，能更精准地将新生儿病例纳入相应的 DRG 组进行管理和付费。</a:t>
            </a:r>
            <a:endParaRPr sz="140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472430" y="2139315"/>
            <a:ext cx="3434080" cy="2589530"/>
          </a:xfrm>
          <a:prstGeom prst="rect">
            <a:avLst/>
          </a:prstGeom>
        </p:spPr>
      </p:pic>
      <p:sp>
        <p:nvSpPr>
          <p:cNvPr id="7" name="文本框 6"/>
          <p:cNvSpPr txBox="1"/>
          <p:nvPr/>
        </p:nvSpPr>
        <p:spPr>
          <a:xfrm>
            <a:off x="5940425" y="1130935"/>
            <a:ext cx="1503045" cy="306705"/>
          </a:xfrm>
          <a:prstGeom prst="rect">
            <a:avLst/>
          </a:prstGeom>
          <a:noFill/>
        </p:spPr>
        <p:txBody>
          <a:bodyPr wrap="square" rtlCol="0">
            <a:spAutoFit/>
          </a:bodyPr>
          <a:p>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5543550" y="1743710"/>
            <a:ext cx="1259840" cy="326390"/>
          </a:xfrm>
          <a:prstGeom prst="rect">
            <a:avLst/>
          </a:prstGeom>
          <a:noFill/>
          <a:ln w="12700"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488555" y="2419350"/>
            <a:ext cx="915035" cy="306705"/>
          </a:xfrm>
          <a:prstGeom prst="rect">
            <a:avLst/>
          </a:prstGeom>
          <a:noFill/>
        </p:spPr>
        <p:txBody>
          <a:bodyPr wrap="square" rtlCol="0">
            <a:spAutoFit/>
          </a:bodyPr>
          <a:p>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 name="直接连接符 9"/>
          <p:cNvCxnSpPr/>
          <p:nvPr/>
        </p:nvCxnSpPr>
        <p:spPr>
          <a:xfrm>
            <a:off x="5448300" y="2175510"/>
            <a:ext cx="3458210" cy="0"/>
          </a:xfrm>
          <a:prstGeom prst="line">
            <a:avLst/>
          </a:prstGeom>
          <a:ln w="9525" cap="flat" cmpd="sng" algn="ctr">
            <a:solidFill>
              <a:srgbClr val="C00000"/>
            </a:solidFill>
            <a:prstDash val="dash"/>
          </a:ln>
        </p:spPr>
        <p:style>
          <a:lnRef idx="0">
            <a:schemeClr val="accent1"/>
          </a:lnRef>
          <a:fillRef idx="0">
            <a:srgbClr val="FFFFFF"/>
          </a:fillRef>
          <a:effectRef idx="0">
            <a:srgbClr val="FFFFFF"/>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MDCR</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1"/>
            </p:custDataLst>
          </p:nvPr>
        </p:nvSpPr>
        <p:spPr>
          <a:xfrm>
            <a:off x="57150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sym typeface="+mn-ea"/>
              </a:rPr>
              <a:t>11 </a:t>
            </a:r>
            <a:r>
              <a:rPr sz="1400" b="1">
                <a:solidFill>
                  <a:schemeClr val="bg1"/>
                </a:solidFill>
                <a:latin typeface="微软雅黑" panose="020B0503020204020204" pitchFamily="34" charset="-122"/>
                <a:ea typeface="微软雅黑" panose="020B0503020204020204" pitchFamily="34" charset="-122"/>
                <a:sym typeface="+mn-ea"/>
              </a:rPr>
              <a:t>MDCR骨髓增生疾病及功能障碍，低分化肿瘤</a:t>
            </a:r>
            <a:endParaRPr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670" y="987425"/>
            <a:ext cx="324000" cy="324000"/>
          </a:xfrm>
          <a:prstGeom prst="rect">
            <a:avLst/>
          </a:prstGeom>
        </p:spPr>
      </p:pic>
      <p:grpSp>
        <p:nvGrpSpPr>
          <p:cNvPr id="19" name="组合 18"/>
          <p:cNvGrpSpPr/>
          <p:nvPr>
            <p:custDataLst>
              <p:tags r:id="rId4"/>
            </p:custDataLst>
          </p:nvPr>
        </p:nvGrpSpPr>
        <p:grpSpPr>
          <a:xfrm>
            <a:off x="1838960" y="1450340"/>
            <a:ext cx="4455795" cy="421640"/>
            <a:chOff x="2972" y="2450"/>
            <a:chExt cx="5117" cy="664"/>
          </a:xfrm>
        </p:grpSpPr>
        <p:sp>
          <p:nvSpPr>
            <p:cNvPr id="142" name="任意多边形 1"/>
            <p:cNvSpPr/>
            <p:nvPr>
              <p:custDataLst>
                <p:tags r:id="rId5"/>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6"/>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7"/>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8"/>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custDataLst>
              <p:tags r:id="rId9"/>
            </p:custDataLst>
          </p:nvPr>
        </p:nvSpPr>
        <p:spPr>
          <a:xfrm>
            <a:off x="4154170" y="1990090"/>
            <a:ext cx="1688465" cy="65278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RL1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恶性增生性疾患放射治疗（体外照射）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004945" y="1969135"/>
            <a:ext cx="0" cy="2763520"/>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custDataLst>
              <p:tags r:id="rId10"/>
            </p:custDataLst>
          </p:nvPr>
        </p:nvSpPr>
        <p:spPr>
          <a:xfrm>
            <a:off x="5868670" y="1997075"/>
            <a:ext cx="2085975" cy="64389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RL2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恶性增生性疾患放射治疗（近距离照射）</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181475" y="2616835"/>
            <a:ext cx="3749040" cy="431165"/>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分为体外照射和近距离照射。从医疗资源的实际消耗看，体外照射的设备成本、治疗时间、人力消耗、场地空间都比较大。</a:t>
            </a:r>
            <a:endParaRPr sz="100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custDataLst>
              <p:tags r:id="rId11"/>
            </p:custDataLst>
          </p:nvPr>
        </p:nvSpPr>
        <p:spPr>
          <a:xfrm>
            <a:off x="1694815" y="1989455"/>
            <a:ext cx="2204085" cy="44386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RC1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(恶性增生性疾患放射治疗)</a:t>
            </a:r>
            <a:endParaRPr lang="en-US" altLang="zh-CN" sz="1200">
              <a:latin typeface="微软雅黑" panose="020B0503020204020204" pitchFamily="34" charset="-122"/>
              <a:ea typeface="微软雅黑" panose="020B0503020204020204" pitchFamily="34" charset="-122"/>
            </a:endParaRPr>
          </a:p>
        </p:txBody>
      </p:sp>
      <p:sp>
        <p:nvSpPr>
          <p:cNvPr id="8" name="圆角矩形 7"/>
          <p:cNvSpPr/>
          <p:nvPr>
            <p:custDataLst>
              <p:tags r:id="rId12"/>
            </p:custDataLst>
          </p:nvPr>
        </p:nvSpPr>
        <p:spPr>
          <a:xfrm>
            <a:off x="4181475" y="3148330"/>
            <a:ext cx="1688465" cy="65278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RP1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恶性及增生性疾病的终末期治疗</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205605" y="3761105"/>
            <a:ext cx="3749040" cy="774700"/>
          </a:xfrm>
          <a:prstGeom prst="rect">
            <a:avLst/>
          </a:prstGeom>
          <a:noFill/>
          <a:ln w="12700" cap="rnd" cmpd="sng">
            <a:solidFill>
              <a:srgbClr val="63ECBD"/>
            </a:solidFill>
            <a:prstDash val="dash"/>
            <a:miter lim="800000"/>
          </a:ln>
        </p:spPr>
        <p:txBody>
          <a:bodyPr wrap="square" rtlCol="0">
            <a:noAutofit/>
          </a:bodyPr>
          <a:p>
            <a:pPr marL="0" indent="0" algn="l" defTabSz="266700">
              <a:spcAft>
                <a:spcPct val="0"/>
              </a:spcAft>
              <a:buNone/>
            </a:pPr>
            <a:r>
              <a:rPr lang="zh-CN" sz="1000">
                <a:solidFill>
                  <a:schemeClr val="bg1"/>
                </a:solidFill>
                <a:latin typeface="微软雅黑" panose="020B0503020204020204" pitchFamily="34" charset="-122"/>
                <a:ea typeface="微软雅黑" panose="020B0503020204020204" pitchFamily="34" charset="-122"/>
                <a:sym typeface="+mn-ea"/>
              </a:rPr>
              <a:t>新增</a:t>
            </a:r>
            <a:r>
              <a:rPr lang="en-US" altLang="zh-CN" sz="1000">
                <a:solidFill>
                  <a:schemeClr val="bg1"/>
                </a:solidFill>
                <a:latin typeface="微软雅黑" panose="020B0503020204020204" pitchFamily="34" charset="-122"/>
                <a:ea typeface="微软雅黑" panose="020B0503020204020204" pitchFamily="34" charset="-122"/>
                <a:sym typeface="+mn-ea"/>
              </a:rPr>
              <a:t>RP1</a:t>
            </a:r>
            <a:r>
              <a:rPr lang="zh-CN" altLang="en-US" sz="1000">
                <a:solidFill>
                  <a:schemeClr val="bg1"/>
                </a:solidFill>
                <a:latin typeface="微软雅黑" panose="020B0503020204020204" pitchFamily="34" charset="-122"/>
                <a:ea typeface="微软雅黑" panose="020B0503020204020204" pitchFamily="34" charset="-122"/>
                <a:sym typeface="+mn-ea"/>
              </a:rPr>
              <a:t>。</a:t>
            </a:r>
            <a:r>
              <a:rPr sz="1000">
                <a:solidFill>
                  <a:schemeClr val="bg1"/>
                </a:solidFill>
                <a:latin typeface="微软雅黑" panose="020B0503020204020204" pitchFamily="34" charset="-122"/>
                <a:ea typeface="微软雅黑" panose="020B0503020204020204" pitchFamily="34" charset="-122"/>
                <a:sym typeface="+mn-ea"/>
              </a:rPr>
              <a:t>终末期治疗不再以治愈肿瘤为主要目标，而是注重提高患者的生存质量和舒适度。在治疗方式包括对症治疗、支持治疗、镇痛治疗等多种手段。可能涉及多种治疗方式的综合应用，以缓解患者的症状和提高生活质量。</a:t>
            </a:r>
            <a:endParaRPr sz="1000">
              <a:solidFill>
                <a:schemeClr val="bg1"/>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a:off x="3924300" y="220789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spTree>
    <p:custDataLst>
      <p:tags r:id="rId13"/>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MDCR</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1"/>
            </p:custDataLst>
          </p:nvPr>
        </p:nvSpPr>
        <p:spPr>
          <a:xfrm>
            <a:off x="571500" y="987425"/>
            <a:ext cx="4601845" cy="306705"/>
          </a:xfrm>
          <a:prstGeom prst="rect">
            <a:avLst/>
          </a:prstGeom>
        </p:spPr>
        <p:txBody>
          <a:bodyPr wrap="square">
            <a:noAutofit/>
          </a:bodyPr>
          <a:p>
            <a:pPr marL="0" indent="0" algn="l" defTabSz="266700">
              <a:spcAft>
                <a:spcPct val="0"/>
              </a:spcAft>
            </a:pPr>
            <a:r>
              <a:rPr lang="en-US" altLang="zh-CN" sz="1400">
                <a:solidFill>
                  <a:schemeClr val="bg1"/>
                </a:solidFill>
                <a:latin typeface="微软雅黑" panose="020B0503020204020204" pitchFamily="34" charset="-122"/>
                <a:ea typeface="微软雅黑" panose="020B0503020204020204" pitchFamily="34" charset="-122"/>
                <a:sym typeface="+mn-ea"/>
              </a:rPr>
              <a:t>恶性及增生性疾病的终末期治疗</a:t>
            </a:r>
            <a:endParaRPr lang="en-US" altLang="zh-CN" sz="1400" b="1">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重点内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670" y="987425"/>
            <a:ext cx="324000" cy="324000"/>
          </a:xfrm>
          <a:prstGeom prst="rect">
            <a:avLst/>
          </a:prstGeom>
        </p:spPr>
      </p:pic>
      <p:pic>
        <p:nvPicPr>
          <p:cNvPr id="5" name="图片 4"/>
          <p:cNvPicPr>
            <a:picLocks noChangeAspect="1"/>
          </p:cNvPicPr>
          <p:nvPr/>
        </p:nvPicPr>
        <p:blipFill>
          <a:blip r:embed="rId4"/>
          <a:stretch>
            <a:fillRect/>
          </a:stretch>
        </p:blipFill>
        <p:spPr>
          <a:xfrm>
            <a:off x="467360" y="2068195"/>
            <a:ext cx="2457450" cy="1720850"/>
          </a:xfrm>
          <a:prstGeom prst="rect">
            <a:avLst/>
          </a:prstGeom>
        </p:spPr>
      </p:pic>
      <p:pic>
        <p:nvPicPr>
          <p:cNvPr id="6" name="图片 5"/>
          <p:cNvPicPr>
            <a:picLocks noChangeAspect="1"/>
          </p:cNvPicPr>
          <p:nvPr/>
        </p:nvPicPr>
        <p:blipFill>
          <a:blip r:embed="rId5"/>
          <a:stretch>
            <a:fillRect/>
          </a:stretch>
        </p:blipFill>
        <p:spPr>
          <a:xfrm>
            <a:off x="6264275" y="1492250"/>
            <a:ext cx="2303145" cy="3013710"/>
          </a:xfrm>
          <a:prstGeom prst="rect">
            <a:avLst/>
          </a:prstGeom>
        </p:spPr>
      </p:pic>
      <p:sp>
        <p:nvSpPr>
          <p:cNvPr id="7" name="文本框 6"/>
          <p:cNvSpPr txBox="1"/>
          <p:nvPr/>
        </p:nvSpPr>
        <p:spPr>
          <a:xfrm>
            <a:off x="467360" y="1683385"/>
            <a:ext cx="2457450"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10" name="文本框 9"/>
          <p:cNvSpPr txBox="1"/>
          <p:nvPr/>
        </p:nvSpPr>
        <p:spPr>
          <a:xfrm>
            <a:off x="6264275" y="1123950"/>
            <a:ext cx="2303145" cy="368300"/>
          </a:xfrm>
          <a:prstGeom prst="rect">
            <a:avLst/>
          </a:prstGeom>
          <a:noFill/>
        </p:spPr>
        <p:txBody>
          <a:bodyPr wrap="square" rtlCol="0" anchor="t">
            <a:spAutoFit/>
          </a:bodyPr>
          <a:p>
            <a:pPr algn="ctr"/>
            <a:r>
              <a:rPr lang="en-US" altLang="zh-CN">
                <a:solidFill>
                  <a:srgbClr val="FF0000"/>
                </a:solidFill>
                <a:sym typeface="+mn-ea"/>
              </a:rPr>
              <a:t>CHS-DRG2.0</a:t>
            </a:r>
            <a:endParaRPr lang="en-US" altLang="zh-CN">
              <a:solidFill>
                <a:srgbClr val="FF0000"/>
              </a:solidFill>
              <a:sym typeface="+mn-ea"/>
            </a:endParaRPr>
          </a:p>
        </p:txBody>
      </p:sp>
      <p:sp>
        <p:nvSpPr>
          <p:cNvPr id="11" name="文本框 10"/>
          <p:cNvSpPr txBox="1"/>
          <p:nvPr/>
        </p:nvSpPr>
        <p:spPr>
          <a:xfrm>
            <a:off x="3070225" y="2037080"/>
            <a:ext cx="3048000" cy="1706880"/>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分组规范里，恶性肿瘤终末期只有内科组，保守治疗操作得不到资源消耗的体现。在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分组规范中新增恶性</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肿瘤终末期治疗操作组。</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MDCT</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1200" y="96837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12 </a:t>
            </a:r>
            <a:r>
              <a:rPr sz="1400" b="1">
                <a:solidFill>
                  <a:schemeClr val="bg1"/>
                </a:solidFill>
                <a:latin typeface="微软雅黑" panose="020B0503020204020204" pitchFamily="34" charset="-122"/>
                <a:ea typeface="微软雅黑" panose="020B0503020204020204" pitchFamily="34" charset="-122"/>
              </a:rPr>
              <a:t>MDCT精神类疾病及功能障碍</a:t>
            </a:r>
            <a:endParaRPr sz="1400" b="1">
              <a:solidFill>
                <a:schemeClr val="bg1"/>
              </a:solidFill>
              <a:latin typeface="微软雅黑" panose="020B0503020204020204" pitchFamily="34" charset="-122"/>
              <a:ea typeface="微软雅黑" panose="020B0503020204020204" pitchFamily="34" charset="-122"/>
            </a:endParaRPr>
          </a:p>
        </p:txBody>
      </p:sp>
      <p:pic>
        <p:nvPicPr>
          <p:cNvPr id="6" name="图片 5"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0370" y="968375"/>
            <a:ext cx="324000" cy="324000"/>
          </a:xfrm>
          <a:prstGeom prst="rect">
            <a:avLst/>
          </a:prstGeom>
        </p:spPr>
      </p:pic>
      <p:sp>
        <p:nvSpPr>
          <p:cNvPr id="7" name="文本框 6" descr="7b0a202020202262756c6c6574223a20227b5c2263617465676f727949645c223a5c225c222c5c2274656d706c61746549645c223a32303233313538357d220a7d0a"/>
          <p:cNvSpPr txBox="1"/>
          <p:nvPr/>
        </p:nvSpPr>
        <p:spPr>
          <a:xfrm>
            <a:off x="683895" y="1328420"/>
            <a:ext cx="8018780" cy="995680"/>
          </a:xfrm>
          <a:prstGeom prst="rect">
            <a:avLst/>
          </a:prstGeom>
        </p:spPr>
        <p:txBody>
          <a:bodyPr wrap="square">
            <a:noAutofit/>
          </a:bodyPr>
          <a:p>
            <a:pPr marL="0" indent="0" algn="l" defTabSz="266700">
              <a:spcAft>
                <a:spcPct val="0"/>
              </a:spcAft>
              <a:buBlip>
                <a:blip r:embed="rId3"/>
              </a:buBlip>
            </a:pPr>
            <a:r>
              <a:rPr sz="1400">
                <a:solidFill>
                  <a:schemeClr val="bg1"/>
                </a:solidFill>
                <a:latin typeface="微软雅黑" panose="020B0503020204020204" pitchFamily="34" charset="-122"/>
                <a:ea typeface="微软雅黑" panose="020B0503020204020204" pitchFamily="34" charset="-122"/>
              </a:rPr>
              <a:t>1）新增TX1性心理及性功能障碍</a:t>
            </a:r>
            <a:r>
              <a:rPr lang="zh-CN" sz="1400">
                <a:solidFill>
                  <a:schemeClr val="bg1"/>
                </a:solidFill>
                <a:latin typeface="微软雅黑" panose="020B0503020204020204" pitchFamily="34" charset="-122"/>
                <a:ea typeface="微软雅黑" panose="020B0503020204020204" pitchFamily="34" charset="-122"/>
              </a:rPr>
              <a:t>；</a:t>
            </a:r>
            <a:endParaRPr lang="zh-CN"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400">
                <a:solidFill>
                  <a:schemeClr val="bg1"/>
                </a:solidFill>
                <a:latin typeface="微软雅黑" panose="020B0503020204020204" pitchFamily="34" charset="-122"/>
                <a:ea typeface="微软雅黑" panose="020B0503020204020204" pitchFamily="34" charset="-122"/>
              </a:rPr>
              <a:t>        </a:t>
            </a:r>
            <a:r>
              <a:rPr sz="1200">
                <a:solidFill>
                  <a:schemeClr val="bg1"/>
                </a:solidFill>
                <a:latin typeface="微软雅黑" panose="020B0503020204020204" pitchFamily="34" charset="-122"/>
                <a:ea typeface="微软雅黑" panose="020B0503020204020204" pitchFamily="34" charset="-122"/>
                <a:sym typeface="+mn-ea"/>
              </a:rPr>
              <a:t>TX19	性心理及性功能障碍</a:t>
            </a: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r>
              <a:rPr lang="en-US" sz="1400">
                <a:solidFill>
                  <a:schemeClr val="bg1"/>
                </a:solidFill>
                <a:latin typeface="微软雅黑" panose="020B0503020204020204" pitchFamily="34" charset="-122"/>
                <a:ea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rPr>
              <a:t>）新增</a:t>
            </a:r>
            <a:r>
              <a:rPr sz="1400">
                <a:solidFill>
                  <a:schemeClr val="bg1"/>
                </a:solidFill>
                <a:latin typeface="微软雅黑" panose="020B0503020204020204" pitchFamily="34" charset="-122"/>
                <a:ea typeface="微软雅黑" panose="020B0503020204020204" pitchFamily="34" charset="-122"/>
              </a:rPr>
              <a:t>TY1强迫及相关障碍。</a:t>
            </a: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r>
              <a:rPr lang="en-US" sz="1400">
                <a:solidFill>
                  <a:schemeClr val="bg1"/>
                </a:solidFill>
                <a:latin typeface="微软雅黑" panose="020B0503020204020204" pitchFamily="34" charset="-122"/>
                <a:ea typeface="微软雅黑" panose="020B0503020204020204" pitchFamily="34" charset="-122"/>
              </a:rPr>
              <a:t>     </a:t>
            </a:r>
            <a:r>
              <a:rPr lang="en-US" sz="1200">
                <a:solidFill>
                  <a:schemeClr val="bg1"/>
                </a:solidFill>
                <a:latin typeface="微软雅黑" panose="020B0503020204020204" pitchFamily="34" charset="-122"/>
                <a:ea typeface="微软雅黑" panose="020B0503020204020204" pitchFamily="34" charset="-122"/>
              </a:rPr>
              <a:t>   </a:t>
            </a:r>
            <a:r>
              <a:rPr sz="1200">
                <a:solidFill>
                  <a:schemeClr val="bg1"/>
                </a:solidFill>
                <a:latin typeface="微软雅黑" panose="020B0503020204020204" pitchFamily="34" charset="-122"/>
                <a:ea typeface="微软雅黑" panose="020B0503020204020204" pitchFamily="34" charset="-122"/>
                <a:sym typeface="+mn-ea"/>
              </a:rPr>
              <a:t>TY19	强迫及相关障碍</a:t>
            </a: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endParaRPr sz="140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3636010" y="1302385"/>
            <a:ext cx="2369185" cy="2577465"/>
          </a:xfrm>
          <a:prstGeom prst="rect">
            <a:avLst/>
          </a:prstGeom>
        </p:spPr>
      </p:pic>
      <p:pic>
        <p:nvPicPr>
          <p:cNvPr id="9" name="图片 8"/>
          <p:cNvPicPr>
            <a:picLocks noChangeAspect="1"/>
          </p:cNvPicPr>
          <p:nvPr/>
        </p:nvPicPr>
        <p:blipFill>
          <a:blip r:embed="rId5"/>
          <a:stretch>
            <a:fillRect/>
          </a:stretch>
        </p:blipFill>
        <p:spPr>
          <a:xfrm>
            <a:off x="6048375" y="1312545"/>
            <a:ext cx="2750185" cy="256730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WDCW</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78180" y="98742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13 </a:t>
            </a:r>
            <a:r>
              <a:rPr sz="1400" b="1">
                <a:solidFill>
                  <a:schemeClr val="bg1"/>
                </a:solidFill>
                <a:latin typeface="微软雅黑" panose="020B0503020204020204" pitchFamily="34" charset="-122"/>
                <a:ea typeface="微软雅黑" panose="020B0503020204020204" pitchFamily="34" charset="-122"/>
              </a:rPr>
              <a:t>MDCW烧伤</a:t>
            </a:r>
            <a:endParaRPr sz="1400" b="1">
              <a:solidFill>
                <a:schemeClr val="bg1"/>
              </a:solidFill>
              <a:latin typeface="微软雅黑" panose="020B0503020204020204" pitchFamily="34" charset="-122"/>
              <a:ea typeface="微软雅黑" panose="020B0503020204020204" pitchFamily="34" charset="-122"/>
            </a:endParaRPr>
          </a:p>
        </p:txBody>
      </p:sp>
      <p:pic>
        <p:nvPicPr>
          <p:cNvPr id="2" name="图片 1"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7350" y="987425"/>
            <a:ext cx="324000" cy="324000"/>
          </a:xfrm>
          <a:prstGeom prst="rect">
            <a:avLst/>
          </a:prstGeom>
        </p:spPr>
      </p:pic>
      <p:grpSp>
        <p:nvGrpSpPr>
          <p:cNvPr id="19" name="组合 18"/>
          <p:cNvGrpSpPr/>
          <p:nvPr>
            <p:custDataLst>
              <p:tags r:id="rId3"/>
            </p:custDataLst>
          </p:nvPr>
        </p:nvGrpSpPr>
        <p:grpSpPr>
          <a:xfrm>
            <a:off x="1838960" y="1450340"/>
            <a:ext cx="4455795" cy="421640"/>
            <a:chOff x="2972" y="2450"/>
            <a:chExt cx="5117" cy="664"/>
          </a:xfrm>
        </p:grpSpPr>
        <p:sp>
          <p:nvSpPr>
            <p:cNvPr id="142" name="任意多边形 1"/>
            <p:cNvSpPr/>
            <p:nvPr>
              <p:custDataLst>
                <p:tags r:id="rId4"/>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5"/>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6"/>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7"/>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20" name="圆角矩形 19"/>
          <p:cNvSpPr/>
          <p:nvPr>
            <p:custDataLst>
              <p:tags r:id="rId8"/>
            </p:custDataLst>
          </p:nvPr>
        </p:nvSpPr>
        <p:spPr>
          <a:xfrm>
            <a:off x="4083050" y="1969135"/>
            <a:ext cx="1908175" cy="76263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WB1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烧伤面积≥50%，或三度面积≥20%的烧伤，伴有手术操作</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004945" y="1969135"/>
            <a:ext cx="0" cy="2654935"/>
          </a:xfrm>
          <a:prstGeom prst="line">
            <a:avLst/>
          </a:prstGeom>
        </p:spPr>
        <p:style>
          <a:lnRef idx="2">
            <a:schemeClr val="accent1"/>
          </a:lnRef>
          <a:fillRef idx="0">
            <a:srgbClr val="FFFFFF"/>
          </a:fillRef>
          <a:effectRef idx="0">
            <a:srgbClr val="FFFFFF"/>
          </a:effectRef>
          <a:fontRef idx="minor">
            <a:schemeClr val="tx1"/>
          </a:fontRef>
        </p:style>
      </p:cxnSp>
      <p:sp>
        <p:nvSpPr>
          <p:cNvPr id="3" name="圆角矩形 2"/>
          <p:cNvSpPr/>
          <p:nvPr>
            <p:custDataLst>
              <p:tags r:id="rId9"/>
            </p:custDataLst>
          </p:nvPr>
        </p:nvSpPr>
        <p:spPr>
          <a:xfrm>
            <a:off x="1394460" y="1989455"/>
            <a:ext cx="2552700" cy="5905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WB1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(大于体表30%或多处三度烧伤、腐蚀伤及冻伤等灼伤伴植皮)</a:t>
            </a:r>
            <a:endParaRPr lang="en-US" altLang="zh-CN" sz="1200">
              <a:latin typeface="微软雅黑" panose="020B0503020204020204" pitchFamily="34" charset="-122"/>
              <a:ea typeface="微软雅黑" panose="020B0503020204020204" pitchFamily="34" charset="-122"/>
            </a:endParaRPr>
          </a:p>
        </p:txBody>
      </p:sp>
      <p:sp>
        <p:nvSpPr>
          <p:cNvPr id="13" name="圆角矩形 12"/>
          <p:cNvSpPr/>
          <p:nvPr>
            <p:custDataLst>
              <p:tags r:id="rId10"/>
            </p:custDataLst>
          </p:nvPr>
        </p:nvSpPr>
        <p:spPr>
          <a:xfrm>
            <a:off x="6014085" y="1969135"/>
            <a:ext cx="2236470" cy="76263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WB2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烧伤面积≥30%，＜50%，或三度面积≥10%，＜20%的烧伤，伴有手术操作</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圆角矩形 13"/>
          <p:cNvSpPr/>
          <p:nvPr>
            <p:custDataLst>
              <p:tags r:id="rId11"/>
            </p:custDataLst>
          </p:nvPr>
        </p:nvSpPr>
        <p:spPr>
          <a:xfrm>
            <a:off x="4068445" y="2752725"/>
            <a:ext cx="1908175" cy="53340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WB3</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烧伤面积＜30%或其他烧伤，伴有手术操作</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圆角矩形 14"/>
          <p:cNvSpPr/>
          <p:nvPr>
            <p:custDataLst>
              <p:tags r:id="rId12"/>
            </p:custDataLst>
          </p:nvPr>
        </p:nvSpPr>
        <p:spPr>
          <a:xfrm>
            <a:off x="1367790" y="3471545"/>
            <a:ext cx="2552700" cy="5905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WR1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(大于体表30%或多处三度烧伤、腐蚀伤及冻伤等灼伤)</a:t>
            </a:r>
            <a:endParaRPr lang="en-US" altLang="zh-CN" sz="1200">
              <a:latin typeface="微软雅黑" panose="020B0503020204020204" pitchFamily="34" charset="-122"/>
              <a:ea typeface="微软雅黑" panose="020B0503020204020204" pitchFamily="34" charset="-122"/>
            </a:endParaRPr>
          </a:p>
        </p:txBody>
      </p:sp>
      <p:sp>
        <p:nvSpPr>
          <p:cNvPr id="17" name="圆角矩形 16"/>
          <p:cNvSpPr/>
          <p:nvPr>
            <p:custDataLst>
              <p:tags r:id="rId13"/>
            </p:custDataLst>
          </p:nvPr>
        </p:nvSpPr>
        <p:spPr>
          <a:xfrm>
            <a:off x="4089400" y="3437890"/>
            <a:ext cx="1908175" cy="61976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WR1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烧伤面积≥30%的烧伤</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圆角矩形 17"/>
          <p:cNvSpPr/>
          <p:nvPr>
            <p:custDataLst>
              <p:tags r:id="rId14"/>
            </p:custDataLst>
          </p:nvPr>
        </p:nvSpPr>
        <p:spPr>
          <a:xfrm>
            <a:off x="6026785" y="3437890"/>
            <a:ext cx="2236470" cy="619760"/>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WR2</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烧伤面积＜30%的烧伤或其他烧伤</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89400" y="4021455"/>
            <a:ext cx="4151630" cy="254000"/>
          </a:xfrm>
          <a:prstGeom prst="rect">
            <a:avLst/>
          </a:prstGeom>
          <a:noFill/>
          <a:ln w="12700" cap="rnd" cmpd="sng">
            <a:solidFill>
              <a:srgbClr val="63ECBD"/>
            </a:solidFill>
            <a:prstDash val="dash"/>
            <a:miter lim="800000"/>
          </a:ln>
        </p:spPr>
        <p:txBody>
          <a:bodyPr wrap="square" rtlCol="0">
            <a:noAutofit/>
          </a:bodyPr>
          <a:p>
            <a:r>
              <a:rPr sz="1000">
                <a:solidFill>
                  <a:schemeClr val="bg1"/>
                </a:solidFill>
                <a:latin typeface="微软雅黑" panose="020B0503020204020204" pitchFamily="34" charset="-122"/>
                <a:ea typeface="微软雅黑" panose="020B0503020204020204" pitchFamily="34" charset="-122"/>
              </a:rPr>
              <a:t>根据烧伤面积进一步细分</a:t>
            </a:r>
            <a:r>
              <a:rPr lang="zh-CN" sz="1000">
                <a:solidFill>
                  <a:schemeClr val="bg1"/>
                </a:solidFill>
                <a:latin typeface="微软雅黑" panose="020B0503020204020204" pitchFamily="34" charset="-122"/>
                <a:ea typeface="微软雅黑" panose="020B0503020204020204" pitchFamily="34" charset="-122"/>
              </a:rPr>
              <a:t>，保障特大面积烧伤和危重症烧伤患者的治疗。</a:t>
            </a:r>
            <a:endParaRPr lang="zh-CN" sz="100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custDataLst>
              <p:tags r:id="rId15"/>
            </p:custDataLst>
          </p:nvPr>
        </p:nvSpPr>
        <p:spPr>
          <a:xfrm>
            <a:off x="1367790" y="2697480"/>
            <a:ext cx="976630" cy="5905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WC1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(其他烧伤伴植皮)</a:t>
            </a:r>
            <a:endParaRPr lang="en-US" altLang="zh-CN" sz="1200">
              <a:latin typeface="微软雅黑" panose="020B0503020204020204" pitchFamily="34" charset="-122"/>
              <a:ea typeface="微软雅黑" panose="020B0503020204020204" pitchFamily="34" charset="-122"/>
            </a:endParaRPr>
          </a:p>
        </p:txBody>
      </p:sp>
      <p:sp>
        <p:nvSpPr>
          <p:cNvPr id="5" name="圆角矩形 4"/>
          <p:cNvSpPr/>
          <p:nvPr>
            <p:custDataLst>
              <p:tags r:id="rId16"/>
            </p:custDataLst>
          </p:nvPr>
        </p:nvSpPr>
        <p:spPr>
          <a:xfrm>
            <a:off x="2343785" y="2697480"/>
            <a:ext cx="1556385" cy="590550"/>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WJ1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(烧伤伴除植皮之外的任何手术室手术)</a:t>
            </a:r>
            <a:endParaRPr lang="en-US" altLang="zh-CN" sz="1200">
              <a:latin typeface="微软雅黑" panose="020B0503020204020204" pitchFamily="34" charset="-122"/>
              <a:ea typeface="微软雅黑" panose="020B0503020204020204" pitchFamily="34" charset="-122"/>
            </a:endParaRPr>
          </a:p>
        </p:txBody>
      </p:sp>
      <p:sp>
        <p:nvSpPr>
          <p:cNvPr id="6" name="圆角矩形 5"/>
          <p:cNvSpPr/>
          <p:nvPr>
            <p:custDataLst>
              <p:tags r:id="rId17"/>
            </p:custDataLst>
          </p:nvPr>
        </p:nvSpPr>
        <p:spPr>
          <a:xfrm>
            <a:off x="1381125" y="4099560"/>
            <a:ext cx="2552700" cy="452755"/>
          </a:xfrm>
          <a:prstGeom prst="roundRect">
            <a:avLst/>
          </a:prstGeom>
          <a:solidFill>
            <a:schemeClr val="tx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latin typeface="微软雅黑" panose="020B0503020204020204" pitchFamily="34" charset="-122"/>
                <a:ea typeface="微软雅黑" panose="020B0503020204020204" pitchFamily="34" charset="-122"/>
              </a:rPr>
              <a:t>WZ1</a:t>
            </a:r>
            <a:endParaRPr lang="en-US" altLang="zh-CN" sz="1200">
              <a:latin typeface="微软雅黑" panose="020B0503020204020204" pitchFamily="34" charset="-122"/>
              <a:ea typeface="微软雅黑" panose="020B0503020204020204" pitchFamily="34" charset="-122"/>
            </a:endParaRPr>
          </a:p>
          <a:p>
            <a:pPr algn="ctr"/>
            <a:r>
              <a:rPr lang="en-US" altLang="zh-CN" sz="1200">
                <a:latin typeface="微软雅黑" panose="020B0503020204020204" pitchFamily="34" charset="-122"/>
                <a:ea typeface="微软雅黑" panose="020B0503020204020204" pitchFamily="34" charset="-122"/>
              </a:rPr>
              <a:t>(其他烧伤、腐蚀伤及冻伤等灼伤)</a:t>
            </a:r>
            <a:endParaRPr lang="en-US" altLang="zh-CN" sz="1200">
              <a:latin typeface="微软雅黑" panose="020B0503020204020204" pitchFamily="34" charset="-122"/>
              <a:ea typeface="微软雅黑" panose="020B0503020204020204" pitchFamily="34" charset="-122"/>
            </a:endParaRPr>
          </a:p>
        </p:txBody>
      </p:sp>
      <p:sp>
        <p:nvSpPr>
          <p:cNvPr id="7" name="圆角矩形 6"/>
          <p:cNvSpPr/>
          <p:nvPr>
            <p:custDataLst>
              <p:tags r:id="rId18"/>
            </p:custDataLst>
          </p:nvPr>
        </p:nvSpPr>
        <p:spPr>
          <a:xfrm>
            <a:off x="6014085" y="2774315"/>
            <a:ext cx="2236470" cy="511175"/>
          </a:xfrm>
          <a:prstGeom prst="roundRect">
            <a:avLst/>
          </a:prstGeom>
          <a:solidFill>
            <a:srgbClr val="29DB9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WJ1</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r>
              <a:rPr lang="zh-CN" sz="1200">
                <a:solidFill>
                  <a:schemeClr val="tx1">
                    <a:lumMod val="85000"/>
                    <a:lumOff val="15000"/>
                  </a:schemeClr>
                </a:solidFill>
                <a:latin typeface="微软雅黑" panose="020B0503020204020204" pitchFamily="34" charset="-122"/>
                <a:ea typeface="微软雅黑" panose="020B0503020204020204" pitchFamily="34" charset="-122"/>
              </a:rPr>
              <a:t>烧伤相关其他手术</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3888105" y="2680335"/>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3900170" y="4079240"/>
            <a:ext cx="252000" cy="3175"/>
          </a:xfrm>
          <a:prstGeom prst="straightConnector1">
            <a:avLst/>
          </a:prstGeom>
          <a:ln w="25400">
            <a:solidFill>
              <a:schemeClr val="accent6">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V="1">
            <a:off x="4051300" y="3394710"/>
            <a:ext cx="5057140" cy="18415"/>
          </a:xfrm>
          <a:prstGeom prst="line">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cxnSp>
    </p:spTree>
    <p:custDataLst>
      <p:tags r:id="rId19"/>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DRG</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基本概念</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87020" y="1420495"/>
            <a:ext cx="2550795" cy="2258695"/>
          </a:xfrm>
          <a:prstGeom prst="rect">
            <a:avLst/>
          </a:prstGeom>
        </p:spPr>
      </p:pic>
      <p:grpSp>
        <p:nvGrpSpPr>
          <p:cNvPr id="10" name="组合 9"/>
          <p:cNvGrpSpPr/>
          <p:nvPr/>
        </p:nvGrpSpPr>
        <p:grpSpPr>
          <a:xfrm>
            <a:off x="3000375" y="964565"/>
            <a:ext cx="5974080" cy="1830418"/>
            <a:chOff x="8549" y="2489"/>
            <a:chExt cx="8803" cy="3879"/>
          </a:xfrm>
        </p:grpSpPr>
        <p:sp>
          <p:nvSpPr>
            <p:cNvPr id="13" name="矩形 12"/>
            <p:cNvSpPr/>
            <p:nvPr/>
          </p:nvSpPr>
          <p:spPr>
            <a:xfrm>
              <a:off x="8549" y="2489"/>
              <a:ext cx="8803" cy="1756"/>
            </a:xfrm>
            <a:prstGeom prst="rect">
              <a:avLst/>
            </a:prstGeom>
            <a:solidFill>
              <a:srgbClr val="08386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8549" y="4245"/>
              <a:ext cx="8803" cy="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marR="0" lvl="0" indent="-342900" defTabSz="914400" rtl="0" eaLnBrk="1" fontAlgn="auto" latinLnBrk="0" hangingPunct="1">
                <a:lnSpc>
                  <a:spcPct val="150000"/>
                </a:lnSpc>
                <a:spcBef>
                  <a:spcPts val="0"/>
                </a:spcBef>
                <a:spcAft>
                  <a:spcPts val="0"/>
                </a:spcAft>
                <a:buClrTx/>
                <a:buSzTx/>
                <a:buFont typeface="+mj-ea"/>
                <a:buAutoNum type="circleNumDbPlain"/>
                <a:defRPr/>
              </a:pPr>
              <a:r>
                <a:rPr sz="1000" noProof="0" dirty="0" err="1">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疾病诊断相关组</a:t>
              </a:r>
              <a:r>
                <a:rPr lang="zh-CN" altLang="en-US" sz="10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defTabSz="914400" rtl="0" eaLnBrk="1" fontAlgn="auto" latinLnBrk="0" hangingPunct="1">
                <a:lnSpc>
                  <a:spcPct val="150000"/>
                </a:lnSpc>
                <a:spcBef>
                  <a:spcPts val="0"/>
                </a:spcBef>
                <a:spcAft>
                  <a:spcPts val="0"/>
                </a:spcAft>
                <a:buClrTx/>
                <a:buSzTx/>
                <a:buFont typeface="+mj-ea"/>
                <a:buAutoNum type="circleNumDbPlain"/>
                <a:defRPr/>
              </a:pPr>
              <a:r>
                <a:rPr sz="1000" noProof="0" dirty="0" err="1">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是用于衡量医疗服务质量效率以及进行医保支付的一个重要工具</a:t>
              </a:r>
              <a:r>
                <a:rPr sz="10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a:t>
              </a:r>
              <a:endParaRPr kumimoji="0" 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defTabSz="914400" rtl="0" eaLnBrk="1" fontAlgn="auto" latinLnBrk="0" hangingPunct="1">
                <a:lnSpc>
                  <a:spcPct val="150000"/>
                </a:lnSpc>
                <a:spcBef>
                  <a:spcPts val="0"/>
                </a:spcBef>
                <a:spcAft>
                  <a:spcPts val="0"/>
                </a:spcAft>
                <a:buClrTx/>
                <a:buSzTx/>
                <a:buFont typeface="+mj-ea"/>
                <a:buAutoNum type="circleNumDbPlain"/>
                <a:defRPr/>
              </a:pPr>
              <a:r>
                <a:rPr sz="10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DRG 实质上是一种病例组合分类方案，即根据年龄、疾病诊断、合并症、并发症、治疗方式、病症严重程度及转归和资源消耗等因素，将患者分入若干诊断组进行管理的体系</a:t>
              </a:r>
              <a:r>
                <a:rPr lang="zh-CN" altLang="en-US" sz="10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a:t>
              </a:r>
              <a:endParaRPr lang="zh-CN" altLang="en-US" sz="10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966" y="2615"/>
              <a:ext cx="7807" cy="1237"/>
            </a:xfrm>
            <a:prstGeom prst="rect">
              <a:avLst/>
            </a:prstGeom>
            <a:noFill/>
          </p:spPr>
          <p:txBody>
            <a:bodyPr wrap="square">
              <a:spAutoFit/>
            </a:bodyPr>
            <a:p>
              <a:pPr marR="0" lvl="0" algn="ctr" defTabSz="914400" rtl="0" eaLnBrk="1" fontAlgn="auto" latinLnBrk="0" hangingPunct="1">
                <a:spcBef>
                  <a:spcPts val="0"/>
                </a:spcBef>
                <a:spcAft>
                  <a:spcPts val="0"/>
                </a:spcAft>
                <a:buClrTx/>
                <a:buSzTx/>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疾病诊断相关组</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a:p>
              <a:pPr marR="0" lvl="0" algn="ctr" defTabSz="914400" rtl="0" eaLnBrk="1" fontAlgn="auto" latinLnBrk="0" hangingPunct="1">
                <a:spcBef>
                  <a:spcPts val="0"/>
                </a:spcBef>
                <a:spcAft>
                  <a:spcPts val="0"/>
                </a:spcAft>
                <a:buClrTx/>
                <a:buSzTx/>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（Diagnosis Related Groups）</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11" name="矩形 10"/>
          <p:cNvSpPr/>
          <p:nvPr/>
        </p:nvSpPr>
        <p:spPr>
          <a:xfrm>
            <a:off x="1134745" y="2572385"/>
            <a:ext cx="864235" cy="43116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en-US" altLang="zh-CN" sz="2000" dirty="0">
                <a:solidFill>
                  <a:schemeClr val="tx1"/>
                </a:solidFill>
                <a:latin typeface="Amasis MT Pro Black" panose="020B0604020202020204" pitchFamily="18" charset="0"/>
                <a:ea typeface="方正粗黑宋简体" panose="02000000000000000000" pitchFamily="2" charset="-122"/>
              </a:rPr>
              <a:t>DRG</a:t>
            </a:r>
            <a:endParaRPr lang="en-US" altLang="zh-CN" sz="2000" dirty="0">
              <a:solidFill>
                <a:schemeClr val="tx1"/>
              </a:solidFill>
              <a:latin typeface="Amasis MT Pro Black" panose="020B0604020202020204" pitchFamily="18" charset="0"/>
              <a:ea typeface="方正粗黑宋简体" panose="02000000000000000000" pitchFamily="2" charset="-122"/>
            </a:endParaRPr>
          </a:p>
        </p:txBody>
      </p:sp>
      <p:grpSp>
        <p:nvGrpSpPr>
          <p:cNvPr id="40" name="组合 39"/>
          <p:cNvGrpSpPr/>
          <p:nvPr>
            <p:custDataLst>
              <p:tags r:id="rId2"/>
            </p:custDataLst>
          </p:nvPr>
        </p:nvGrpSpPr>
        <p:grpSpPr>
          <a:xfrm>
            <a:off x="2925445" y="3053225"/>
            <a:ext cx="3056607" cy="1476108"/>
            <a:chOff x="1336840" y="1980161"/>
            <a:chExt cx="3848617" cy="2209863"/>
          </a:xfrm>
        </p:grpSpPr>
        <p:sp>
          <p:nvSpPr>
            <p:cNvPr id="6" name="任意多边形: 形状 28"/>
            <p:cNvSpPr/>
            <p:nvPr>
              <p:custDataLst>
                <p:tags r:id="rId3"/>
              </p:custDataLst>
            </p:nvPr>
          </p:nvSpPr>
          <p:spPr>
            <a:xfrm>
              <a:off x="1649392" y="2084333"/>
              <a:ext cx="3536065" cy="529400"/>
            </a:xfrm>
            <a:custGeom>
              <a:avLst/>
              <a:gdLst>
                <a:gd name="connsiteX0" fmla="*/ 0 w 3536065"/>
                <a:gd name="connsiteY0" fmla="*/ 0 h 529400"/>
                <a:gd name="connsiteX1" fmla="*/ 3381017 w 3536065"/>
                <a:gd name="connsiteY1" fmla="*/ 0 h 529400"/>
                <a:gd name="connsiteX2" fmla="*/ 3536065 w 3536065"/>
                <a:gd name="connsiteY2" fmla="*/ 145826 h 529400"/>
                <a:gd name="connsiteX3" fmla="*/ 3536065 w 3536065"/>
                <a:gd name="connsiteY3" fmla="*/ 529400 h 529400"/>
                <a:gd name="connsiteX4" fmla="*/ 0 w 3536065"/>
                <a:gd name="connsiteY4" fmla="*/ 529400 h 5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65" h="529400">
                  <a:moveTo>
                    <a:pt x="0" y="0"/>
                  </a:moveTo>
                  <a:lnTo>
                    <a:pt x="3381017" y="0"/>
                  </a:lnTo>
                  <a:lnTo>
                    <a:pt x="3536065" y="145826"/>
                  </a:lnTo>
                  <a:lnTo>
                    <a:pt x="3536065" y="529400"/>
                  </a:lnTo>
                  <a:lnTo>
                    <a:pt x="0" y="529400"/>
                  </a:lnTo>
                  <a:close/>
                </a:path>
              </a:pathLst>
            </a:custGeom>
            <a:solidFill>
              <a:srgbClr val="034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custDataLst>
                <p:tags r:id="rId4"/>
              </p:custDataLst>
            </p:nvPr>
          </p:nvSpPr>
          <p:spPr>
            <a:xfrm>
              <a:off x="1406770" y="2509561"/>
              <a:ext cx="3778687" cy="168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25"/>
            <p:cNvSpPr/>
            <p:nvPr>
              <p:custDataLst>
                <p:tags r:id="rId5"/>
              </p:custDataLst>
            </p:nvPr>
          </p:nvSpPr>
          <p:spPr>
            <a:xfrm>
              <a:off x="1407172" y="1980161"/>
              <a:ext cx="3778285" cy="669915"/>
            </a:xfrm>
            <a:custGeom>
              <a:avLst/>
              <a:gdLst>
                <a:gd name="connsiteX0" fmla="*/ 0 w 3778687"/>
                <a:gd name="connsiteY0" fmla="*/ 0 h 529400"/>
                <a:gd name="connsiteX1" fmla="*/ 3381017 w 3778687"/>
                <a:gd name="connsiteY1" fmla="*/ 0 h 529400"/>
                <a:gd name="connsiteX2" fmla="*/ 3778687 w 3778687"/>
                <a:gd name="connsiteY2" fmla="*/ 374017 h 529400"/>
                <a:gd name="connsiteX3" fmla="*/ 3778687 w 3778687"/>
                <a:gd name="connsiteY3" fmla="*/ 529400 h 529400"/>
                <a:gd name="connsiteX4" fmla="*/ 0 w 3778687"/>
                <a:gd name="connsiteY4" fmla="*/ 529400 h 5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687" h="529400">
                  <a:moveTo>
                    <a:pt x="0" y="0"/>
                  </a:moveTo>
                  <a:lnTo>
                    <a:pt x="3381017" y="0"/>
                  </a:lnTo>
                  <a:lnTo>
                    <a:pt x="3778687" y="374017"/>
                  </a:lnTo>
                  <a:lnTo>
                    <a:pt x="3778687" y="529400"/>
                  </a:lnTo>
                  <a:lnTo>
                    <a:pt x="0" y="529400"/>
                  </a:lnTo>
                  <a:close/>
                </a:path>
              </a:pathLst>
            </a:custGeom>
            <a:solidFill>
              <a:srgbClr val="083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36"/>
            <p:cNvSpPr/>
            <p:nvPr>
              <p:custDataLst>
                <p:tags r:id="rId6"/>
              </p:custDataLst>
            </p:nvPr>
          </p:nvSpPr>
          <p:spPr>
            <a:xfrm>
              <a:off x="4559333" y="1980161"/>
              <a:ext cx="544844" cy="457997"/>
            </a:xfrm>
            <a:custGeom>
              <a:avLst/>
              <a:gdLst>
                <a:gd name="connsiteX0" fmla="*/ 0 w 544844"/>
                <a:gd name="connsiteY0" fmla="*/ 0 h 457997"/>
                <a:gd name="connsiteX1" fmla="*/ 104907 w 544844"/>
                <a:gd name="connsiteY1" fmla="*/ 0 h 457997"/>
                <a:gd name="connsiteX2" fmla="*/ 544844 w 544844"/>
                <a:gd name="connsiteY2" fmla="*/ 405715 h 457997"/>
                <a:gd name="connsiteX3" fmla="*/ 496629 w 544844"/>
                <a:gd name="connsiteY3" fmla="*/ 457997 h 457997"/>
              </a:gdLst>
              <a:ahLst/>
              <a:cxnLst>
                <a:cxn ang="0">
                  <a:pos x="connsiteX0" y="connsiteY0"/>
                </a:cxn>
                <a:cxn ang="0">
                  <a:pos x="connsiteX1" y="connsiteY1"/>
                </a:cxn>
                <a:cxn ang="0">
                  <a:pos x="connsiteX2" y="connsiteY2"/>
                </a:cxn>
                <a:cxn ang="0">
                  <a:pos x="connsiteX3" y="connsiteY3"/>
                </a:cxn>
              </a:cxnLst>
              <a:rect l="l" t="t" r="r" b="b"/>
              <a:pathLst>
                <a:path w="544844" h="457997">
                  <a:moveTo>
                    <a:pt x="0" y="0"/>
                  </a:moveTo>
                  <a:lnTo>
                    <a:pt x="104907" y="0"/>
                  </a:lnTo>
                  <a:lnTo>
                    <a:pt x="544844" y="405715"/>
                  </a:lnTo>
                  <a:lnTo>
                    <a:pt x="496629" y="457997"/>
                  </a:lnTo>
                  <a:close/>
                </a:path>
              </a:pathLst>
            </a:custGeom>
            <a:gradFill>
              <a:gsLst>
                <a:gs pos="0">
                  <a:srgbClr val="6CAFEF">
                    <a:alpha val="50000"/>
                  </a:srgb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custDataLst>
                <p:tags r:id="rId7"/>
              </p:custDataLst>
            </p:nvPr>
          </p:nvSpPr>
          <p:spPr>
            <a:xfrm rot="18760955">
              <a:off x="1467519" y="2256568"/>
              <a:ext cx="71120" cy="332478"/>
            </a:xfrm>
            <a:custGeom>
              <a:avLst/>
              <a:gdLst>
                <a:gd name="connsiteX0" fmla="*/ 71120 w 71120"/>
                <a:gd name="connsiteY0" fmla="*/ 0 h 332478"/>
                <a:gd name="connsiteX1" fmla="*/ 71120 w 71120"/>
                <a:gd name="connsiteY1" fmla="*/ 332478 h 332478"/>
                <a:gd name="connsiteX2" fmla="*/ 0 w 71120"/>
                <a:gd name="connsiteY2" fmla="*/ 255359 h 332478"/>
                <a:gd name="connsiteX3" fmla="*/ 0 w 71120"/>
                <a:gd name="connsiteY3" fmla="*/ 65588 h 332478"/>
              </a:gdLst>
              <a:ahLst/>
              <a:cxnLst>
                <a:cxn ang="0">
                  <a:pos x="connsiteX0" y="connsiteY0"/>
                </a:cxn>
                <a:cxn ang="0">
                  <a:pos x="connsiteX1" y="connsiteY1"/>
                </a:cxn>
                <a:cxn ang="0">
                  <a:pos x="connsiteX2" y="connsiteY2"/>
                </a:cxn>
                <a:cxn ang="0">
                  <a:pos x="connsiteX3" y="connsiteY3"/>
                </a:cxn>
              </a:cxnLst>
              <a:rect l="l" t="t" r="r" b="b"/>
              <a:pathLst>
                <a:path w="71120" h="332478">
                  <a:moveTo>
                    <a:pt x="71120" y="0"/>
                  </a:moveTo>
                  <a:lnTo>
                    <a:pt x="71120" y="332478"/>
                  </a:lnTo>
                  <a:lnTo>
                    <a:pt x="0" y="255359"/>
                  </a:lnTo>
                  <a:lnTo>
                    <a:pt x="0" y="65588"/>
                  </a:lnTo>
                  <a:close/>
                </a:path>
              </a:pathLst>
            </a:custGeom>
            <a:gradFill>
              <a:gsLst>
                <a:gs pos="0">
                  <a:srgbClr val="6CAFEF">
                    <a:alpha val="50000"/>
                  </a:srgb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2"/>
          <p:cNvSpPr txBox="1"/>
          <p:nvPr>
            <p:custDataLst>
              <p:tags r:id="rId8"/>
            </p:custDataLst>
          </p:nvPr>
        </p:nvSpPr>
        <p:spPr>
          <a:xfrm>
            <a:off x="3803217" y="3182440"/>
            <a:ext cx="1313794" cy="21526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1400">
                <a:sym typeface="+mn-ea"/>
              </a:rPr>
              <a:t>适用范围</a:t>
            </a:r>
            <a:endParaRPr lang="zh-CN" altLang="en-US" sz="1400" b="0" dirty="0">
              <a:latin typeface="字魂35号-经典雅黑" panose="00000500000000000000" pitchFamily="2" charset="-122"/>
              <a:ea typeface="字魂35号-经典雅黑" panose="00000500000000000000" pitchFamily="2" charset="-122"/>
              <a:sym typeface="+mn-ea"/>
            </a:endParaRPr>
          </a:p>
        </p:txBody>
      </p:sp>
      <p:sp>
        <p:nvSpPr>
          <p:cNvPr id="51" name="TextBox 53"/>
          <p:cNvSpPr txBox="1"/>
          <p:nvPr>
            <p:custDataLst>
              <p:tags r:id="rId9"/>
            </p:custDataLst>
          </p:nvPr>
        </p:nvSpPr>
        <p:spPr>
          <a:xfrm>
            <a:off x="3297814" y="3643286"/>
            <a:ext cx="2454452" cy="584333"/>
          </a:xfrm>
          <a:prstGeom prst="rect">
            <a:avLst/>
          </a:prstGeom>
          <a:noFill/>
        </p:spPr>
        <p:txBody>
          <a:bodyPr wrap="square" lIns="0" tIns="0" rIns="0" bIns="0" rtlCol="0">
            <a:no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charset="0"/>
              <a:buChar char="l"/>
              <a:defRPr/>
            </a:pPr>
            <a:r>
              <a:rPr lang="zh-CN" altLang="en-US" sz="1000" noProof="0" dirty="0">
                <a:ln>
                  <a:noFill/>
                </a:ln>
                <a:solidFill>
                  <a:schemeClr val="tx1"/>
                </a:solidFill>
                <a:effectLst/>
                <a:uLnTx/>
                <a:uFillTx/>
                <a:latin typeface="Arial" panose="020B0604020202020204" pitchFamily="34" charset="0"/>
                <a:ea typeface="微软雅黑" panose="020B0503020204020204" pitchFamily="34" charset="-122"/>
                <a:sym typeface="+mn-ea"/>
              </a:rPr>
              <a:t>急性住院病例</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grpSp>
        <p:nvGrpSpPr>
          <p:cNvPr id="56" name="组合 55"/>
          <p:cNvGrpSpPr/>
          <p:nvPr>
            <p:custDataLst>
              <p:tags r:id="rId10"/>
            </p:custDataLst>
          </p:nvPr>
        </p:nvGrpSpPr>
        <p:grpSpPr>
          <a:xfrm>
            <a:off x="6011969" y="3043677"/>
            <a:ext cx="2998046" cy="1476108"/>
            <a:chOff x="1336840" y="1980161"/>
            <a:chExt cx="3848617" cy="1708793"/>
          </a:xfrm>
        </p:grpSpPr>
        <p:sp>
          <p:nvSpPr>
            <p:cNvPr id="15" name="任意多边形: 形状 56"/>
            <p:cNvSpPr/>
            <p:nvPr>
              <p:custDataLst>
                <p:tags r:id="rId11"/>
              </p:custDataLst>
            </p:nvPr>
          </p:nvSpPr>
          <p:spPr>
            <a:xfrm>
              <a:off x="1649392" y="2084333"/>
              <a:ext cx="3536065" cy="529400"/>
            </a:xfrm>
            <a:custGeom>
              <a:avLst/>
              <a:gdLst>
                <a:gd name="connsiteX0" fmla="*/ 0 w 3536065"/>
                <a:gd name="connsiteY0" fmla="*/ 0 h 529400"/>
                <a:gd name="connsiteX1" fmla="*/ 3381017 w 3536065"/>
                <a:gd name="connsiteY1" fmla="*/ 0 h 529400"/>
                <a:gd name="connsiteX2" fmla="*/ 3536065 w 3536065"/>
                <a:gd name="connsiteY2" fmla="*/ 145826 h 529400"/>
                <a:gd name="connsiteX3" fmla="*/ 3536065 w 3536065"/>
                <a:gd name="connsiteY3" fmla="*/ 529400 h 529400"/>
                <a:gd name="connsiteX4" fmla="*/ 0 w 3536065"/>
                <a:gd name="connsiteY4" fmla="*/ 529400 h 5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65" h="529400">
                  <a:moveTo>
                    <a:pt x="0" y="0"/>
                  </a:moveTo>
                  <a:lnTo>
                    <a:pt x="3381017" y="0"/>
                  </a:lnTo>
                  <a:lnTo>
                    <a:pt x="3536065" y="145826"/>
                  </a:lnTo>
                  <a:lnTo>
                    <a:pt x="3536065" y="529400"/>
                  </a:lnTo>
                  <a:lnTo>
                    <a:pt x="0" y="529400"/>
                  </a:lnTo>
                  <a:close/>
                </a:path>
              </a:pathLst>
            </a:custGeom>
            <a:solidFill>
              <a:srgbClr val="034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矩形 57"/>
            <p:cNvSpPr/>
            <p:nvPr>
              <p:custDataLst>
                <p:tags r:id="rId12"/>
              </p:custDataLst>
            </p:nvPr>
          </p:nvSpPr>
          <p:spPr>
            <a:xfrm>
              <a:off x="1406630" y="2509231"/>
              <a:ext cx="3778827" cy="117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p:custDataLst>
                <p:tags r:id="rId13"/>
              </p:custDataLst>
            </p:nvPr>
          </p:nvSpPr>
          <p:spPr>
            <a:xfrm>
              <a:off x="1406770" y="1980161"/>
              <a:ext cx="3778687" cy="529400"/>
            </a:xfrm>
            <a:custGeom>
              <a:avLst/>
              <a:gdLst>
                <a:gd name="connsiteX0" fmla="*/ 0 w 3778687"/>
                <a:gd name="connsiteY0" fmla="*/ 0 h 529400"/>
                <a:gd name="connsiteX1" fmla="*/ 3381017 w 3778687"/>
                <a:gd name="connsiteY1" fmla="*/ 0 h 529400"/>
                <a:gd name="connsiteX2" fmla="*/ 3778687 w 3778687"/>
                <a:gd name="connsiteY2" fmla="*/ 374017 h 529400"/>
                <a:gd name="connsiteX3" fmla="*/ 3778687 w 3778687"/>
                <a:gd name="connsiteY3" fmla="*/ 529400 h 529400"/>
                <a:gd name="connsiteX4" fmla="*/ 0 w 3778687"/>
                <a:gd name="connsiteY4" fmla="*/ 529400 h 52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687" h="529400">
                  <a:moveTo>
                    <a:pt x="0" y="0"/>
                  </a:moveTo>
                  <a:lnTo>
                    <a:pt x="3381017" y="0"/>
                  </a:lnTo>
                  <a:lnTo>
                    <a:pt x="3778687" y="374017"/>
                  </a:lnTo>
                  <a:lnTo>
                    <a:pt x="3778687" y="529400"/>
                  </a:lnTo>
                  <a:lnTo>
                    <a:pt x="0" y="529400"/>
                  </a:lnTo>
                  <a:close/>
                </a:path>
              </a:pathLst>
            </a:custGeom>
            <a:solidFill>
              <a:srgbClr val="083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形状 59"/>
            <p:cNvSpPr/>
            <p:nvPr>
              <p:custDataLst>
                <p:tags r:id="rId14"/>
              </p:custDataLst>
            </p:nvPr>
          </p:nvSpPr>
          <p:spPr>
            <a:xfrm>
              <a:off x="4559333" y="1980161"/>
              <a:ext cx="544844" cy="457997"/>
            </a:xfrm>
            <a:custGeom>
              <a:avLst/>
              <a:gdLst>
                <a:gd name="connsiteX0" fmla="*/ 0 w 544844"/>
                <a:gd name="connsiteY0" fmla="*/ 0 h 457997"/>
                <a:gd name="connsiteX1" fmla="*/ 104907 w 544844"/>
                <a:gd name="connsiteY1" fmla="*/ 0 h 457997"/>
                <a:gd name="connsiteX2" fmla="*/ 544844 w 544844"/>
                <a:gd name="connsiteY2" fmla="*/ 405715 h 457997"/>
                <a:gd name="connsiteX3" fmla="*/ 496629 w 544844"/>
                <a:gd name="connsiteY3" fmla="*/ 457997 h 457997"/>
              </a:gdLst>
              <a:ahLst/>
              <a:cxnLst>
                <a:cxn ang="0">
                  <a:pos x="connsiteX0" y="connsiteY0"/>
                </a:cxn>
                <a:cxn ang="0">
                  <a:pos x="connsiteX1" y="connsiteY1"/>
                </a:cxn>
                <a:cxn ang="0">
                  <a:pos x="connsiteX2" y="connsiteY2"/>
                </a:cxn>
                <a:cxn ang="0">
                  <a:pos x="connsiteX3" y="connsiteY3"/>
                </a:cxn>
              </a:cxnLst>
              <a:rect l="l" t="t" r="r" b="b"/>
              <a:pathLst>
                <a:path w="544844" h="457997">
                  <a:moveTo>
                    <a:pt x="0" y="0"/>
                  </a:moveTo>
                  <a:lnTo>
                    <a:pt x="104907" y="0"/>
                  </a:lnTo>
                  <a:lnTo>
                    <a:pt x="544844" y="405715"/>
                  </a:lnTo>
                  <a:lnTo>
                    <a:pt x="496629" y="457997"/>
                  </a:lnTo>
                  <a:close/>
                </a:path>
              </a:pathLst>
            </a:custGeom>
            <a:gradFill>
              <a:gsLst>
                <a:gs pos="0">
                  <a:srgbClr val="6CAFEF">
                    <a:alpha val="50000"/>
                  </a:srgb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形状 60"/>
            <p:cNvSpPr/>
            <p:nvPr>
              <p:custDataLst>
                <p:tags r:id="rId15"/>
              </p:custDataLst>
            </p:nvPr>
          </p:nvSpPr>
          <p:spPr>
            <a:xfrm rot="18760955">
              <a:off x="1467519" y="2256568"/>
              <a:ext cx="71120" cy="332478"/>
            </a:xfrm>
            <a:custGeom>
              <a:avLst/>
              <a:gdLst>
                <a:gd name="connsiteX0" fmla="*/ 71120 w 71120"/>
                <a:gd name="connsiteY0" fmla="*/ 0 h 332478"/>
                <a:gd name="connsiteX1" fmla="*/ 71120 w 71120"/>
                <a:gd name="connsiteY1" fmla="*/ 332478 h 332478"/>
                <a:gd name="connsiteX2" fmla="*/ 0 w 71120"/>
                <a:gd name="connsiteY2" fmla="*/ 255359 h 332478"/>
                <a:gd name="connsiteX3" fmla="*/ 0 w 71120"/>
                <a:gd name="connsiteY3" fmla="*/ 65588 h 332478"/>
              </a:gdLst>
              <a:ahLst/>
              <a:cxnLst>
                <a:cxn ang="0">
                  <a:pos x="connsiteX0" y="connsiteY0"/>
                </a:cxn>
                <a:cxn ang="0">
                  <a:pos x="connsiteX1" y="connsiteY1"/>
                </a:cxn>
                <a:cxn ang="0">
                  <a:pos x="connsiteX2" y="connsiteY2"/>
                </a:cxn>
                <a:cxn ang="0">
                  <a:pos x="connsiteX3" y="connsiteY3"/>
                </a:cxn>
              </a:cxnLst>
              <a:rect l="l" t="t" r="r" b="b"/>
              <a:pathLst>
                <a:path w="71120" h="332478">
                  <a:moveTo>
                    <a:pt x="71120" y="0"/>
                  </a:moveTo>
                  <a:lnTo>
                    <a:pt x="71120" y="332478"/>
                  </a:lnTo>
                  <a:lnTo>
                    <a:pt x="0" y="255359"/>
                  </a:lnTo>
                  <a:lnTo>
                    <a:pt x="0" y="65588"/>
                  </a:lnTo>
                  <a:close/>
                </a:path>
              </a:pathLst>
            </a:custGeom>
            <a:gradFill>
              <a:gsLst>
                <a:gs pos="0">
                  <a:srgbClr val="6CAFEF">
                    <a:alpha val="50000"/>
                  </a:srgb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42"/>
          <p:cNvSpPr txBox="1"/>
          <p:nvPr>
            <p:custDataLst>
              <p:tags r:id="rId16"/>
            </p:custDataLst>
          </p:nvPr>
        </p:nvSpPr>
        <p:spPr>
          <a:xfrm>
            <a:off x="6839455" y="3186896"/>
            <a:ext cx="1660065" cy="215265"/>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ym typeface="+mn-ea"/>
              </a:rPr>
              <a:t>不适用范围</a:t>
            </a:r>
            <a:endParaRPr lang="zh-CN" altLang="en-US" sz="1400" b="0" dirty="0">
              <a:latin typeface="字魂35号-经典雅黑" panose="00000500000000000000" pitchFamily="2" charset="-122"/>
              <a:ea typeface="字魂35号-经典雅黑" panose="00000500000000000000" pitchFamily="2" charset="-122"/>
              <a:sym typeface="+mn-ea"/>
            </a:endParaRPr>
          </a:p>
        </p:txBody>
      </p:sp>
      <p:sp>
        <p:nvSpPr>
          <p:cNvPr id="19" name="TextBox 53"/>
          <p:cNvSpPr txBox="1"/>
          <p:nvPr>
            <p:custDataLst>
              <p:tags r:id="rId17"/>
            </p:custDataLst>
          </p:nvPr>
        </p:nvSpPr>
        <p:spPr>
          <a:xfrm>
            <a:off x="6401524" y="3616552"/>
            <a:ext cx="2499645" cy="692150"/>
          </a:xfrm>
          <a:prstGeom prst="rect">
            <a:avLst/>
          </a:prstGeom>
          <a:noFill/>
        </p:spPr>
        <p:txBody>
          <a:bodyPr wrap="square" lIns="0" tIns="0" rIns="0" bIns="0" rtlCol="0">
            <a:spAutoFit/>
          </a:bodyPr>
          <a:lstStyle>
            <a:defPPr>
              <a:defRPr lang="zh-CN"/>
            </a:defPPr>
            <a:lvl1pPr algn="just">
              <a:lnSpc>
                <a:spcPts val="20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charset="0"/>
              <a:buChar char="l"/>
              <a:defRPr/>
            </a:pPr>
            <a:r>
              <a:rPr lang="zh-CN" altLang="en-US" sz="10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康复病例</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charset="0"/>
              <a:buChar char="l"/>
              <a:defRPr/>
            </a:pPr>
            <a:r>
              <a:rPr lang="zh-CN" altLang="en-US" sz="10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精神类疾病</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1" indent="-285750" algn="l" defTabSz="914400" rtl="0" eaLnBrk="1" fontAlgn="auto" latinLnBrk="0" hangingPunct="1">
              <a:lnSpc>
                <a:spcPct val="150000"/>
              </a:lnSpc>
              <a:spcBef>
                <a:spcPts val="0"/>
              </a:spcBef>
              <a:spcAft>
                <a:spcPts val="0"/>
              </a:spcAft>
              <a:buClrTx/>
              <a:buSzTx/>
              <a:buFont typeface="Wingdings" panose="05000000000000000000" charset="0"/>
              <a:buChar char="l"/>
              <a:defRPr/>
            </a:pPr>
            <a:r>
              <a:rPr lang="zh-CN" altLang="en-US" sz="10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需要长期住院的病例（如护理类疾病）</a:t>
            </a:r>
            <a:endParaRPr lang="zh-CN" altLang="en-US" sz="10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shuffle-arrows-hand-drawn-symbol_35737"/>
          <p:cNvSpPr>
            <a:spLocks noChangeAspect="1"/>
          </p:cNvSpPr>
          <p:nvPr>
            <p:custDataLst>
              <p:tags r:id="rId18"/>
            </p:custDataLst>
          </p:nvPr>
        </p:nvSpPr>
        <p:spPr bwMode="auto">
          <a:xfrm>
            <a:off x="6401524" y="3186896"/>
            <a:ext cx="293827" cy="252606"/>
          </a:xfrm>
          <a:custGeom>
            <a:avLst/>
            <a:gdLst>
              <a:gd name="connsiteX0" fmla="*/ 231569 w 609272"/>
              <a:gd name="connsiteY0" fmla="*/ 280751 h 523426"/>
              <a:gd name="connsiteX1" fmla="*/ 251519 w 609272"/>
              <a:gd name="connsiteY1" fmla="*/ 311575 h 523426"/>
              <a:gd name="connsiteX2" fmla="*/ 278714 w 609272"/>
              <a:gd name="connsiteY2" fmla="*/ 349634 h 523426"/>
              <a:gd name="connsiteX3" fmla="*/ 37927 w 609272"/>
              <a:gd name="connsiteY3" fmla="*/ 467972 h 523426"/>
              <a:gd name="connsiteX4" fmla="*/ 37927 w 609272"/>
              <a:gd name="connsiteY4" fmla="*/ 389476 h 523426"/>
              <a:gd name="connsiteX5" fmla="*/ 186806 w 609272"/>
              <a:gd name="connsiteY5" fmla="*/ 339029 h 523426"/>
              <a:gd name="connsiteX6" fmla="*/ 231569 w 609272"/>
              <a:gd name="connsiteY6" fmla="*/ 280751 h 523426"/>
              <a:gd name="connsiteX7" fmla="*/ 54586 w 609272"/>
              <a:gd name="connsiteY7" fmla="*/ 54942 h 523426"/>
              <a:gd name="connsiteX8" fmla="*/ 291446 w 609272"/>
              <a:gd name="connsiteY8" fmla="*/ 191046 h 523426"/>
              <a:gd name="connsiteX9" fmla="*/ 299090 w 609272"/>
              <a:gd name="connsiteY9" fmla="*/ 202050 h 523426"/>
              <a:gd name="connsiteX10" fmla="*/ 337607 w 609272"/>
              <a:gd name="connsiteY10" fmla="*/ 261725 h 523426"/>
              <a:gd name="connsiteX11" fmla="*/ 382874 w 609272"/>
              <a:gd name="connsiteY11" fmla="*/ 319121 h 523426"/>
              <a:gd name="connsiteX12" fmla="*/ 485123 w 609272"/>
              <a:gd name="connsiteY12" fmla="*/ 366604 h 523426"/>
              <a:gd name="connsiteX13" fmla="*/ 477975 w 609272"/>
              <a:gd name="connsiteY13" fmla="*/ 357980 h 523426"/>
              <a:gd name="connsiteX14" fmla="*/ 477975 w 609272"/>
              <a:gd name="connsiteY14" fmla="*/ 302468 h 523426"/>
              <a:gd name="connsiteX15" fmla="*/ 507062 w 609272"/>
              <a:gd name="connsiteY15" fmla="*/ 290969 h 523426"/>
              <a:gd name="connsiteX16" fmla="*/ 533567 w 609272"/>
              <a:gd name="connsiteY16" fmla="*/ 302468 h 523426"/>
              <a:gd name="connsiteX17" fmla="*/ 596505 w 609272"/>
              <a:gd name="connsiteY17" fmla="*/ 378995 h 523426"/>
              <a:gd name="connsiteX18" fmla="*/ 598490 w 609272"/>
              <a:gd name="connsiteY18" fmla="*/ 434507 h 523426"/>
              <a:gd name="connsiteX19" fmla="*/ 527710 w 609272"/>
              <a:gd name="connsiteY19" fmla="*/ 511035 h 523426"/>
              <a:gd name="connsiteX20" fmla="*/ 501602 w 609272"/>
              <a:gd name="connsiteY20" fmla="*/ 523426 h 523426"/>
              <a:gd name="connsiteX21" fmla="*/ 472118 w 609272"/>
              <a:gd name="connsiteY21" fmla="*/ 455523 h 523426"/>
              <a:gd name="connsiteX22" fmla="*/ 481251 w 609272"/>
              <a:gd name="connsiteY22" fmla="*/ 445610 h 523426"/>
              <a:gd name="connsiteX23" fmla="*/ 371160 w 609272"/>
              <a:gd name="connsiteY23" fmla="*/ 410816 h 523426"/>
              <a:gd name="connsiteX24" fmla="*/ 291446 w 609272"/>
              <a:gd name="connsiteY24" fmla="*/ 332405 h 523426"/>
              <a:gd name="connsiteX25" fmla="*/ 268713 w 609272"/>
              <a:gd name="connsiteY25" fmla="*/ 300088 h 523426"/>
              <a:gd name="connsiteX26" fmla="*/ 243895 w 609272"/>
              <a:gd name="connsiteY26" fmla="*/ 261725 h 523426"/>
              <a:gd name="connsiteX27" fmla="*/ 186814 w 609272"/>
              <a:gd name="connsiteY27" fmla="*/ 184405 h 523426"/>
              <a:gd name="connsiteX28" fmla="*/ 54188 w 609272"/>
              <a:gd name="connsiteY28" fmla="*/ 133452 h 523426"/>
              <a:gd name="connsiteX29" fmla="*/ 37908 w 609272"/>
              <a:gd name="connsiteY29" fmla="*/ 133849 h 523426"/>
              <a:gd name="connsiteX30" fmla="*/ 35526 w 609272"/>
              <a:gd name="connsiteY30" fmla="*/ 133948 h 523426"/>
              <a:gd name="connsiteX31" fmla="*/ 37908 w 609272"/>
              <a:gd name="connsiteY31" fmla="*/ 55339 h 523426"/>
              <a:gd name="connsiteX32" fmla="*/ 54586 w 609272"/>
              <a:gd name="connsiteY32" fmla="*/ 54942 h 523426"/>
              <a:gd name="connsiteX33" fmla="*/ 499664 w 609272"/>
              <a:gd name="connsiteY33" fmla="*/ 55 h 523426"/>
              <a:gd name="connsiteX34" fmla="*/ 527712 w 609272"/>
              <a:gd name="connsiteY34" fmla="*/ 12333 h 523426"/>
              <a:gd name="connsiteX35" fmla="*/ 598490 w 609272"/>
              <a:gd name="connsiteY35" fmla="*/ 88858 h 523426"/>
              <a:gd name="connsiteX36" fmla="*/ 596505 w 609272"/>
              <a:gd name="connsiteY36" fmla="*/ 144467 h 523426"/>
              <a:gd name="connsiteX37" fmla="*/ 533568 w 609272"/>
              <a:gd name="connsiteY37" fmla="*/ 220992 h 523426"/>
              <a:gd name="connsiteX38" fmla="*/ 477978 w 609272"/>
              <a:gd name="connsiteY38" fmla="*/ 220992 h 523426"/>
              <a:gd name="connsiteX39" fmla="*/ 477978 w 609272"/>
              <a:gd name="connsiteY39" fmla="*/ 165383 h 523426"/>
              <a:gd name="connsiteX40" fmla="*/ 485125 w 609272"/>
              <a:gd name="connsiteY40" fmla="*/ 156759 h 523426"/>
              <a:gd name="connsiteX41" fmla="*/ 382878 w 609272"/>
              <a:gd name="connsiteY41" fmla="*/ 204240 h 523426"/>
              <a:gd name="connsiteX42" fmla="*/ 350318 w 609272"/>
              <a:gd name="connsiteY42" fmla="*/ 243493 h 523426"/>
              <a:gd name="connsiteX43" fmla="*/ 334037 w 609272"/>
              <a:gd name="connsiteY43" fmla="*/ 218315 h 523426"/>
              <a:gd name="connsiteX44" fmla="*/ 316268 w 609272"/>
              <a:gd name="connsiteY44" fmla="*/ 190759 h 523426"/>
              <a:gd name="connsiteX45" fmla="*/ 304753 w 609272"/>
              <a:gd name="connsiteY45" fmla="*/ 174106 h 523426"/>
              <a:gd name="connsiteX46" fmla="*/ 371164 w 609272"/>
              <a:gd name="connsiteY46" fmla="*/ 112648 h 523426"/>
              <a:gd name="connsiteX47" fmla="*/ 481254 w 609272"/>
              <a:gd name="connsiteY47" fmla="*/ 77756 h 523426"/>
              <a:gd name="connsiteX48" fmla="*/ 472121 w 609272"/>
              <a:gd name="connsiteY48" fmla="*/ 67843 h 523426"/>
              <a:gd name="connsiteX49" fmla="*/ 499664 w 609272"/>
              <a:gd name="connsiteY49" fmla="*/ 55 h 52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9272" h="523426">
                <a:moveTo>
                  <a:pt x="231569" y="280751"/>
                </a:moveTo>
                <a:cubicBezTo>
                  <a:pt x="238020" y="290960"/>
                  <a:pt x="244670" y="301366"/>
                  <a:pt x="251519" y="311575"/>
                </a:cubicBezTo>
                <a:cubicBezTo>
                  <a:pt x="259757" y="323964"/>
                  <a:pt x="268888" y="336848"/>
                  <a:pt x="278714" y="349634"/>
                </a:cubicBezTo>
                <a:cubicBezTo>
                  <a:pt x="219063" y="427535"/>
                  <a:pt x="144028" y="473324"/>
                  <a:pt x="37927" y="467972"/>
                </a:cubicBezTo>
                <a:cubicBezTo>
                  <a:pt x="-12493" y="465395"/>
                  <a:pt x="-12791" y="386899"/>
                  <a:pt x="37927" y="389476"/>
                </a:cubicBezTo>
                <a:cubicBezTo>
                  <a:pt x="94402" y="392350"/>
                  <a:pt x="146708" y="381151"/>
                  <a:pt x="186806" y="339029"/>
                </a:cubicBezTo>
                <a:cubicBezTo>
                  <a:pt x="203878" y="321089"/>
                  <a:pt x="218170" y="301267"/>
                  <a:pt x="231569" y="280751"/>
                </a:cubicBezTo>
                <a:close/>
                <a:moveTo>
                  <a:pt x="54586" y="54942"/>
                </a:moveTo>
                <a:cubicBezTo>
                  <a:pt x="159416" y="54942"/>
                  <a:pt x="232777" y="106985"/>
                  <a:pt x="291446" y="191046"/>
                </a:cubicBezTo>
                <a:cubicBezTo>
                  <a:pt x="294027" y="194714"/>
                  <a:pt x="296508" y="198283"/>
                  <a:pt x="299090" y="202050"/>
                </a:cubicBezTo>
                <a:cubicBezTo>
                  <a:pt x="312094" y="221876"/>
                  <a:pt x="324503" y="242098"/>
                  <a:pt x="337607" y="261725"/>
                </a:cubicBezTo>
                <a:cubicBezTo>
                  <a:pt x="351207" y="281948"/>
                  <a:pt x="365700" y="301476"/>
                  <a:pt x="382874" y="319121"/>
                </a:cubicBezTo>
                <a:cubicBezTo>
                  <a:pt x="413052" y="350248"/>
                  <a:pt x="447400" y="363035"/>
                  <a:pt x="485123" y="366604"/>
                </a:cubicBezTo>
                <a:cubicBezTo>
                  <a:pt x="482740" y="363729"/>
                  <a:pt x="480457" y="360855"/>
                  <a:pt x="477975" y="357980"/>
                </a:cubicBezTo>
                <a:cubicBezTo>
                  <a:pt x="464177" y="341624"/>
                  <a:pt x="461894" y="318526"/>
                  <a:pt x="477975" y="302468"/>
                </a:cubicBezTo>
                <a:cubicBezTo>
                  <a:pt x="485321" y="295132"/>
                  <a:pt x="496341" y="290969"/>
                  <a:pt x="507062" y="290969"/>
                </a:cubicBezTo>
                <a:cubicBezTo>
                  <a:pt x="517088" y="290969"/>
                  <a:pt x="526916" y="294537"/>
                  <a:pt x="533567" y="302468"/>
                </a:cubicBezTo>
                <a:cubicBezTo>
                  <a:pt x="554910" y="327646"/>
                  <a:pt x="575162" y="353717"/>
                  <a:pt x="596505" y="378995"/>
                </a:cubicBezTo>
                <a:cubicBezTo>
                  <a:pt x="610303" y="392873"/>
                  <a:pt x="615664" y="415970"/>
                  <a:pt x="598490" y="434507"/>
                </a:cubicBezTo>
                <a:lnTo>
                  <a:pt x="527710" y="511035"/>
                </a:lnTo>
                <a:cubicBezTo>
                  <a:pt x="519669" y="519758"/>
                  <a:pt x="510437" y="523426"/>
                  <a:pt x="501602" y="523426"/>
                </a:cubicBezTo>
                <a:cubicBezTo>
                  <a:pt x="472218" y="523426"/>
                  <a:pt x="445812" y="484072"/>
                  <a:pt x="472118" y="455523"/>
                </a:cubicBezTo>
                <a:lnTo>
                  <a:pt x="481251" y="445610"/>
                </a:lnTo>
                <a:cubicBezTo>
                  <a:pt x="442635" y="442834"/>
                  <a:pt x="405508" y="433021"/>
                  <a:pt x="371160" y="410816"/>
                </a:cubicBezTo>
                <a:cubicBezTo>
                  <a:pt x="339493" y="390197"/>
                  <a:pt x="313980" y="362441"/>
                  <a:pt x="291446" y="332405"/>
                </a:cubicBezTo>
                <a:cubicBezTo>
                  <a:pt x="283504" y="321798"/>
                  <a:pt x="275959" y="310993"/>
                  <a:pt x="268713" y="300088"/>
                </a:cubicBezTo>
                <a:cubicBezTo>
                  <a:pt x="260175" y="287499"/>
                  <a:pt x="252134" y="274513"/>
                  <a:pt x="243895" y="261725"/>
                </a:cubicBezTo>
                <a:cubicBezTo>
                  <a:pt x="226721" y="234564"/>
                  <a:pt x="209150" y="207799"/>
                  <a:pt x="186814" y="184405"/>
                </a:cubicBezTo>
                <a:cubicBezTo>
                  <a:pt x="150580" y="146240"/>
                  <a:pt x="104420" y="133452"/>
                  <a:pt x="54188" y="133452"/>
                </a:cubicBezTo>
                <a:cubicBezTo>
                  <a:pt x="48729" y="133452"/>
                  <a:pt x="43368" y="133651"/>
                  <a:pt x="37908" y="133849"/>
                </a:cubicBezTo>
                <a:cubicBezTo>
                  <a:pt x="37114" y="133948"/>
                  <a:pt x="36320" y="133948"/>
                  <a:pt x="35526" y="133948"/>
                </a:cubicBezTo>
                <a:cubicBezTo>
                  <a:pt x="-12720" y="133948"/>
                  <a:pt x="-11727" y="57916"/>
                  <a:pt x="37908" y="55339"/>
                </a:cubicBezTo>
                <a:cubicBezTo>
                  <a:pt x="43567" y="55041"/>
                  <a:pt x="49126" y="54942"/>
                  <a:pt x="54586" y="54942"/>
                </a:cubicBezTo>
                <a:close/>
                <a:moveTo>
                  <a:pt x="499664" y="55"/>
                </a:moveTo>
                <a:cubicBezTo>
                  <a:pt x="509173" y="-498"/>
                  <a:pt x="519100" y="3015"/>
                  <a:pt x="527712" y="12333"/>
                </a:cubicBezTo>
                <a:lnTo>
                  <a:pt x="598490" y="88858"/>
                </a:lnTo>
                <a:cubicBezTo>
                  <a:pt x="615664" y="107394"/>
                  <a:pt x="610303" y="130590"/>
                  <a:pt x="596505" y="144467"/>
                </a:cubicBezTo>
                <a:cubicBezTo>
                  <a:pt x="575162" y="169645"/>
                  <a:pt x="554911" y="195715"/>
                  <a:pt x="533568" y="220992"/>
                </a:cubicBezTo>
                <a:cubicBezTo>
                  <a:pt x="519770" y="237347"/>
                  <a:pt x="492173" y="235068"/>
                  <a:pt x="477978" y="220992"/>
                </a:cubicBezTo>
                <a:cubicBezTo>
                  <a:pt x="461896" y="204834"/>
                  <a:pt x="464179" y="181837"/>
                  <a:pt x="477978" y="165383"/>
                </a:cubicBezTo>
                <a:cubicBezTo>
                  <a:pt x="480360" y="162607"/>
                  <a:pt x="482743" y="159633"/>
                  <a:pt x="485125" y="156759"/>
                </a:cubicBezTo>
                <a:cubicBezTo>
                  <a:pt x="447403" y="160327"/>
                  <a:pt x="413056" y="173114"/>
                  <a:pt x="382878" y="204240"/>
                </a:cubicBezTo>
                <a:cubicBezTo>
                  <a:pt x="370866" y="216531"/>
                  <a:pt x="360244" y="229814"/>
                  <a:pt x="350318" y="243493"/>
                </a:cubicBezTo>
                <a:cubicBezTo>
                  <a:pt x="344858" y="235266"/>
                  <a:pt x="339497" y="226840"/>
                  <a:pt x="334037" y="218315"/>
                </a:cubicBezTo>
                <a:cubicBezTo>
                  <a:pt x="328280" y="209295"/>
                  <a:pt x="322324" y="199878"/>
                  <a:pt x="316268" y="190759"/>
                </a:cubicBezTo>
                <a:cubicBezTo>
                  <a:pt x="312496" y="185009"/>
                  <a:pt x="308624" y="179458"/>
                  <a:pt x="304753" y="174106"/>
                </a:cubicBezTo>
                <a:cubicBezTo>
                  <a:pt x="324011" y="150613"/>
                  <a:pt x="345553" y="129301"/>
                  <a:pt x="371164" y="112648"/>
                </a:cubicBezTo>
                <a:cubicBezTo>
                  <a:pt x="405511" y="90345"/>
                  <a:pt x="442638" y="80531"/>
                  <a:pt x="481254" y="77756"/>
                </a:cubicBezTo>
                <a:lnTo>
                  <a:pt x="472121" y="67843"/>
                </a:lnTo>
                <a:cubicBezTo>
                  <a:pt x="446361" y="39964"/>
                  <a:pt x="471134" y="1714"/>
                  <a:pt x="499664" y="55"/>
                </a:cubicBezTo>
                <a:close/>
              </a:path>
            </a:pathLst>
          </a:custGeom>
          <a:noFill/>
          <a:ln w="28575">
            <a:solidFill>
              <a:schemeClr val="bg1"/>
            </a:solidFill>
          </a:ln>
        </p:spPr>
        <p:txBody>
          <a:bodyPr/>
          <a:lstStyle/>
          <a:p>
            <a:endParaRPr lang="zh-CN" altLang="en-US" dirty="0"/>
          </a:p>
        </p:txBody>
      </p:sp>
      <p:sp>
        <p:nvSpPr>
          <p:cNvPr id="21" name="placeholder-filled-tool-shape-for-maps_57003"/>
          <p:cNvSpPr>
            <a:spLocks noChangeAspect="1"/>
          </p:cNvSpPr>
          <p:nvPr>
            <p:custDataLst>
              <p:tags r:id="rId19"/>
            </p:custDataLst>
          </p:nvPr>
        </p:nvSpPr>
        <p:spPr bwMode="auto">
          <a:xfrm>
            <a:off x="3513597" y="3163981"/>
            <a:ext cx="187776" cy="250792"/>
          </a:xfrm>
          <a:custGeom>
            <a:avLst/>
            <a:gdLst>
              <a:gd name="T0" fmla="*/ 594 w 1188"/>
              <a:gd name="T1" fmla="*/ 0 h 1583"/>
              <a:gd name="T2" fmla="*/ 0 w 1188"/>
              <a:gd name="T3" fmla="*/ 593 h 1583"/>
              <a:gd name="T4" fmla="*/ 170 w 1188"/>
              <a:gd name="T5" fmla="*/ 1061 h 1583"/>
              <a:gd name="T6" fmla="*/ 538 w 1188"/>
              <a:gd name="T7" fmla="*/ 1551 h 1583"/>
              <a:gd name="T8" fmla="*/ 651 w 1188"/>
              <a:gd name="T9" fmla="*/ 1551 h 1583"/>
              <a:gd name="T10" fmla="*/ 980 w 1188"/>
              <a:gd name="T11" fmla="*/ 1137 h 1583"/>
              <a:gd name="T12" fmla="*/ 1188 w 1188"/>
              <a:gd name="T13" fmla="*/ 593 h 1583"/>
              <a:gd name="T14" fmla="*/ 594 w 1188"/>
              <a:gd name="T15" fmla="*/ 0 h 1583"/>
              <a:gd name="T16" fmla="*/ 594 w 1188"/>
              <a:gd name="T17" fmla="*/ 937 h 1583"/>
              <a:gd name="T18" fmla="*/ 234 w 1188"/>
              <a:gd name="T19" fmla="*/ 577 h 1583"/>
              <a:gd name="T20" fmla="*/ 594 w 1188"/>
              <a:gd name="T21" fmla="*/ 217 h 1583"/>
              <a:gd name="T22" fmla="*/ 954 w 1188"/>
              <a:gd name="T23" fmla="*/ 577 h 1583"/>
              <a:gd name="T24" fmla="*/ 594 w 1188"/>
              <a:gd name="T25" fmla="*/ 93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8" h="1583">
                <a:moveTo>
                  <a:pt x="594" y="0"/>
                </a:moveTo>
                <a:cubicBezTo>
                  <a:pt x="266" y="0"/>
                  <a:pt x="0" y="265"/>
                  <a:pt x="0" y="593"/>
                </a:cubicBezTo>
                <a:cubicBezTo>
                  <a:pt x="0" y="764"/>
                  <a:pt x="86" y="919"/>
                  <a:pt x="170" y="1061"/>
                </a:cubicBezTo>
                <a:cubicBezTo>
                  <a:pt x="272" y="1239"/>
                  <a:pt x="395" y="1404"/>
                  <a:pt x="538" y="1551"/>
                </a:cubicBezTo>
                <a:cubicBezTo>
                  <a:pt x="568" y="1583"/>
                  <a:pt x="619" y="1583"/>
                  <a:pt x="651" y="1551"/>
                </a:cubicBezTo>
                <a:cubicBezTo>
                  <a:pt x="776" y="1427"/>
                  <a:pt x="887" y="1287"/>
                  <a:pt x="980" y="1137"/>
                </a:cubicBezTo>
                <a:cubicBezTo>
                  <a:pt x="1080" y="976"/>
                  <a:pt x="1188" y="789"/>
                  <a:pt x="1188" y="593"/>
                </a:cubicBezTo>
                <a:cubicBezTo>
                  <a:pt x="1187" y="267"/>
                  <a:pt x="922" y="0"/>
                  <a:pt x="594" y="0"/>
                </a:cubicBezTo>
                <a:close/>
                <a:moveTo>
                  <a:pt x="594" y="937"/>
                </a:moveTo>
                <a:cubicBezTo>
                  <a:pt x="395" y="937"/>
                  <a:pt x="234" y="776"/>
                  <a:pt x="234" y="577"/>
                </a:cubicBezTo>
                <a:cubicBezTo>
                  <a:pt x="234" y="379"/>
                  <a:pt x="395" y="217"/>
                  <a:pt x="594" y="217"/>
                </a:cubicBezTo>
                <a:cubicBezTo>
                  <a:pt x="792" y="217"/>
                  <a:pt x="954" y="377"/>
                  <a:pt x="954" y="577"/>
                </a:cubicBezTo>
                <a:cubicBezTo>
                  <a:pt x="954" y="777"/>
                  <a:pt x="792" y="937"/>
                  <a:pt x="594" y="937"/>
                </a:cubicBezTo>
                <a:close/>
              </a:path>
            </a:pathLst>
          </a:custGeom>
          <a:noFill/>
          <a:ln w="28575">
            <a:solidFill>
              <a:schemeClr val="bg1"/>
            </a:solidFill>
          </a:ln>
        </p:spPr>
      </p:sp>
    </p:spTree>
    <p:custDataLst>
      <p:tags r:id="rId20"/>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MDCW</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845185"/>
            <a:ext cx="8213090" cy="41465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其他诊断成为某些DRG细分组的入组必要条件</a:t>
            </a:r>
            <a:endParaRPr sz="14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846455"/>
            <a:ext cx="324000" cy="324000"/>
          </a:xfrm>
          <a:prstGeom prst="rect">
            <a:avLst/>
          </a:prstGeom>
        </p:spPr>
      </p:pic>
      <p:sp>
        <p:nvSpPr>
          <p:cNvPr id="4" name="文本框 3"/>
          <p:cNvSpPr txBox="1"/>
          <p:nvPr/>
        </p:nvSpPr>
        <p:spPr>
          <a:xfrm>
            <a:off x="647700" y="1242060"/>
            <a:ext cx="8181340" cy="51625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WB1、WB2、WB3、WR1,入组条件均包含填写其他诊断，且WB1、WB2、WB3根据烧伤面积进一步细分</a:t>
            </a:r>
            <a:r>
              <a:rPr lang="zh-CN" sz="1400">
                <a:solidFill>
                  <a:schemeClr val="bg1"/>
                </a:solidFill>
                <a:latin typeface="微软雅黑" panose="020B0503020204020204" pitchFamily="34" charset="-122"/>
                <a:ea typeface="微软雅黑" panose="020B0503020204020204" pitchFamily="34" charset="-122"/>
              </a:rPr>
              <a:t>。</a:t>
            </a:r>
            <a:endParaRPr lang="zh-CN" sz="1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955915" y="2140585"/>
            <a:ext cx="506730" cy="368300"/>
          </a:xfrm>
          <a:prstGeom prst="rect">
            <a:avLst/>
          </a:prstGeom>
          <a:noFill/>
        </p:spPr>
        <p:txBody>
          <a:bodyPr wrap="square" rtlCol="0">
            <a:spAutoFit/>
          </a:bodyPr>
          <a:p>
            <a:r>
              <a:rPr lang="en-US" altLang="zh-CN">
                <a:solidFill>
                  <a:srgbClr val="FF0000"/>
                </a:solidFill>
              </a:rPr>
              <a:t>2.0</a:t>
            </a:r>
            <a:endParaRPr lang="en-US" altLang="zh-CN">
              <a:solidFill>
                <a:srgbClr val="FF0000"/>
              </a:solidFill>
            </a:endParaRPr>
          </a:p>
        </p:txBody>
      </p:sp>
      <p:sp>
        <p:nvSpPr>
          <p:cNvPr id="7" name="文本框 6"/>
          <p:cNvSpPr txBox="1"/>
          <p:nvPr/>
        </p:nvSpPr>
        <p:spPr>
          <a:xfrm>
            <a:off x="3383280" y="1797685"/>
            <a:ext cx="2466340" cy="2306955"/>
          </a:xfrm>
          <a:prstGeom prst="rect">
            <a:avLst/>
          </a:prstGeom>
          <a:noFill/>
          <a:ln w="12700">
            <a:solidFill>
              <a:schemeClr val="tx2">
                <a:lumMod val="60000"/>
                <a:lumOff val="40000"/>
              </a:schemeClr>
            </a:solidFill>
          </a:ln>
        </p:spPr>
        <p:txBody>
          <a:bodyPr wrap="square" rtlCol="0">
            <a:spAutoFit/>
          </a:bodyPr>
          <a:p>
            <a:pPr indent="0"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根据烧伤的严重程度和烧伤面积进行了细分。对于烧伤面积较大的情况，可以入等同于严重程度更高的</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ADRG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组。同时也是更多权重的体现。</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通过次要诊断体表面积入组，保持了病案首页和结算清单</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诊断填写的</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一致性。</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467360" y="1965325"/>
            <a:ext cx="2624455" cy="1092200"/>
          </a:xfrm>
          <a:prstGeom prst="rect">
            <a:avLst/>
          </a:prstGeom>
        </p:spPr>
      </p:pic>
      <p:grpSp>
        <p:nvGrpSpPr>
          <p:cNvPr id="12" name="组合 11"/>
          <p:cNvGrpSpPr/>
          <p:nvPr/>
        </p:nvGrpSpPr>
        <p:grpSpPr>
          <a:xfrm>
            <a:off x="6191885" y="1781175"/>
            <a:ext cx="2597150" cy="2340610"/>
            <a:chOff x="9751" y="3029"/>
            <a:chExt cx="4090" cy="3686"/>
          </a:xfrm>
        </p:grpSpPr>
        <p:pic>
          <p:nvPicPr>
            <p:cNvPr id="3" name="图片 2"/>
            <p:cNvPicPr>
              <a:picLocks noChangeAspect="1"/>
            </p:cNvPicPr>
            <p:nvPr/>
          </p:nvPicPr>
          <p:blipFill>
            <a:blip r:embed="rId3"/>
            <a:stretch>
              <a:fillRect/>
            </a:stretch>
          </p:blipFill>
          <p:spPr>
            <a:xfrm>
              <a:off x="9751" y="3029"/>
              <a:ext cx="4084" cy="1377"/>
            </a:xfrm>
            <a:prstGeom prst="rect">
              <a:avLst/>
            </a:prstGeom>
          </p:spPr>
        </p:pic>
        <p:pic>
          <p:nvPicPr>
            <p:cNvPr id="10" name="图片 9"/>
            <p:cNvPicPr>
              <a:picLocks noChangeAspect="1"/>
            </p:cNvPicPr>
            <p:nvPr/>
          </p:nvPicPr>
          <p:blipFill>
            <a:blip r:embed="rId4"/>
            <a:stretch>
              <a:fillRect/>
            </a:stretch>
          </p:blipFill>
          <p:spPr>
            <a:xfrm>
              <a:off x="9751" y="4406"/>
              <a:ext cx="4090" cy="1043"/>
            </a:xfrm>
            <a:prstGeom prst="rect">
              <a:avLst/>
            </a:prstGeom>
          </p:spPr>
        </p:pic>
        <p:pic>
          <p:nvPicPr>
            <p:cNvPr id="11" name="图片 10"/>
            <p:cNvPicPr>
              <a:picLocks noChangeAspect="1"/>
            </p:cNvPicPr>
            <p:nvPr/>
          </p:nvPicPr>
          <p:blipFill>
            <a:blip r:embed="rId5"/>
            <a:stretch>
              <a:fillRect/>
            </a:stretch>
          </p:blipFill>
          <p:spPr>
            <a:xfrm>
              <a:off x="9751" y="5431"/>
              <a:ext cx="4090" cy="1285"/>
            </a:xfrm>
            <a:prstGeom prst="rect">
              <a:avLst/>
            </a:prstGeom>
          </p:spPr>
        </p:pic>
      </p:grpSp>
      <p:pic>
        <p:nvPicPr>
          <p:cNvPr id="13" name="图片 12"/>
          <p:cNvPicPr>
            <a:picLocks noChangeAspect="1"/>
          </p:cNvPicPr>
          <p:nvPr/>
        </p:nvPicPr>
        <p:blipFill>
          <a:blip r:embed="rId6"/>
          <a:stretch>
            <a:fillRect/>
          </a:stretch>
        </p:blipFill>
        <p:spPr>
          <a:xfrm>
            <a:off x="3563620" y="4188460"/>
            <a:ext cx="2593340" cy="882015"/>
          </a:xfrm>
          <a:prstGeom prst="rect">
            <a:avLst/>
          </a:prstGeom>
        </p:spPr>
      </p:pic>
      <p:pic>
        <p:nvPicPr>
          <p:cNvPr id="16" name="图片 15"/>
          <p:cNvPicPr>
            <a:picLocks noChangeAspect="1"/>
          </p:cNvPicPr>
          <p:nvPr/>
        </p:nvPicPr>
        <p:blipFill>
          <a:blip r:embed="rId7"/>
          <a:stretch>
            <a:fillRect/>
          </a:stretch>
        </p:blipFill>
        <p:spPr>
          <a:xfrm>
            <a:off x="6195695" y="4192270"/>
            <a:ext cx="2593340" cy="878205"/>
          </a:xfrm>
          <a:prstGeom prst="rect">
            <a:avLst/>
          </a:prstGeom>
        </p:spPr>
      </p:pic>
      <p:sp>
        <p:nvSpPr>
          <p:cNvPr id="17" name="文本框 16"/>
          <p:cNvSpPr txBox="1"/>
          <p:nvPr/>
        </p:nvSpPr>
        <p:spPr>
          <a:xfrm>
            <a:off x="683260" y="1647825"/>
            <a:ext cx="1965960"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18" name="文本框 17"/>
          <p:cNvSpPr txBox="1"/>
          <p:nvPr/>
        </p:nvSpPr>
        <p:spPr>
          <a:xfrm>
            <a:off x="6515735" y="1480185"/>
            <a:ext cx="1965960" cy="368300"/>
          </a:xfrm>
          <a:prstGeom prst="rect">
            <a:avLst/>
          </a:prstGeom>
          <a:noFill/>
        </p:spPr>
        <p:txBody>
          <a:bodyPr wrap="square" rtlCol="0">
            <a:spAutoFit/>
          </a:bodyPr>
          <a:p>
            <a:pPr algn="ctr"/>
            <a:r>
              <a:rPr lang="en-US" altLang="zh-CN">
                <a:solidFill>
                  <a:srgbClr val="FF0000"/>
                </a:solidFill>
              </a:rPr>
              <a:t>CHS-DRG2.0</a:t>
            </a:r>
            <a:endParaRPr lang="en-US" altLang="zh-CN">
              <a:solidFill>
                <a:srgbClr val="FF0000"/>
              </a:solidFill>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MDCW</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1022985"/>
            <a:ext cx="8213090" cy="414655"/>
          </a:xfrm>
          <a:prstGeom prst="rect">
            <a:avLst/>
          </a:prstGeom>
        </p:spPr>
        <p:txBody>
          <a:bodyPr wrap="square">
            <a:noAutofit/>
          </a:bodyPr>
          <a:p>
            <a:pPr marL="0" indent="0" algn="just" defTabSz="266700">
              <a:spcAft>
                <a:spcPct val="0"/>
              </a:spcAft>
            </a:pPr>
            <a:r>
              <a:rPr lang="zh-CN" altLang="en-US" sz="1400">
                <a:solidFill>
                  <a:schemeClr val="bg1"/>
                </a:solidFill>
                <a:latin typeface="微软雅黑" panose="020B0503020204020204" pitchFamily="34" charset="-122"/>
                <a:ea typeface="微软雅黑" panose="020B0503020204020204" pitchFamily="34" charset="-122"/>
              </a:rPr>
              <a:t>三度烧伤入组问题</a:t>
            </a:r>
            <a:r>
              <a:rPr lang="zh-CN" altLang="en-US" sz="1400">
                <a:solidFill>
                  <a:schemeClr val="bg1"/>
                </a:solidFill>
                <a:latin typeface="微软雅黑" panose="020B0503020204020204" pitchFamily="34" charset="-122"/>
                <a:ea typeface="微软雅黑" panose="020B0503020204020204" pitchFamily="34" charset="-122"/>
              </a:rPr>
              <a:t>修复</a:t>
            </a: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1024255"/>
            <a:ext cx="324000" cy="324000"/>
          </a:xfrm>
          <a:prstGeom prst="rect">
            <a:avLst/>
          </a:prstGeom>
        </p:spPr>
      </p:pic>
      <p:sp>
        <p:nvSpPr>
          <p:cNvPr id="5" name="文本框 4"/>
          <p:cNvSpPr txBox="1"/>
          <p:nvPr/>
        </p:nvSpPr>
        <p:spPr>
          <a:xfrm>
            <a:off x="575310" y="1350010"/>
            <a:ext cx="7795895" cy="737235"/>
          </a:xfrm>
          <a:prstGeom prst="rect">
            <a:avLst/>
          </a:prstGeom>
          <a:noFill/>
        </p:spPr>
        <p:txBody>
          <a:bodyPr wrap="square" rtlCol="0">
            <a:spAutoFit/>
          </a:bodyPr>
          <a:p>
            <a:pPr indent="0" fontAlgn="auto">
              <a:lnSpc>
                <a:spcPct val="150000"/>
              </a:lnSpc>
            </a:pP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CHS-DRG1.1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分组规范中，</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MDCW</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的主诊断表缺失了</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T200.3</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头和颈部三度烧伤诊断，按照分组规范入不了</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WB1</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的组。而在</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CHS-DRG2.0</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分组规范，则修复了</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T200.3</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头和颈部</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三度烧伤入组</a:t>
            </a:r>
            <a:r>
              <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问题。</a:t>
            </a: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647065" y="2470785"/>
            <a:ext cx="1978025" cy="1299845"/>
          </a:xfrm>
          <a:prstGeom prst="rect">
            <a:avLst/>
          </a:prstGeom>
        </p:spPr>
      </p:pic>
      <p:pic>
        <p:nvPicPr>
          <p:cNvPr id="9" name="图片 8"/>
          <p:cNvPicPr>
            <a:picLocks noChangeAspect="1"/>
          </p:cNvPicPr>
          <p:nvPr/>
        </p:nvPicPr>
        <p:blipFill>
          <a:blip r:embed="rId3"/>
          <a:stretch>
            <a:fillRect/>
          </a:stretch>
        </p:blipFill>
        <p:spPr>
          <a:xfrm>
            <a:off x="647065" y="3761105"/>
            <a:ext cx="1978025" cy="844550"/>
          </a:xfrm>
          <a:prstGeom prst="rect">
            <a:avLst/>
          </a:prstGeom>
        </p:spPr>
      </p:pic>
      <p:sp>
        <p:nvSpPr>
          <p:cNvPr id="10" name="矩形 9"/>
          <p:cNvSpPr/>
          <p:nvPr/>
        </p:nvSpPr>
        <p:spPr>
          <a:xfrm>
            <a:off x="647065" y="2454275"/>
            <a:ext cx="1978025" cy="2151380"/>
          </a:xfrm>
          <a:prstGeom prst="rect">
            <a:avLst/>
          </a:prstGeom>
          <a:noFill/>
          <a:ln w="12700">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647065" y="4229100"/>
            <a:ext cx="1800225" cy="376555"/>
          </a:xfrm>
          <a:prstGeom prst="rect">
            <a:avLst/>
          </a:prstGeom>
          <a:noFill/>
          <a:ln w="127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4"/>
          <a:stretch>
            <a:fillRect/>
          </a:stretch>
        </p:blipFill>
        <p:spPr>
          <a:xfrm>
            <a:off x="3239770" y="3761740"/>
            <a:ext cx="1977390" cy="825500"/>
          </a:xfrm>
          <a:prstGeom prst="rect">
            <a:avLst/>
          </a:prstGeom>
        </p:spPr>
      </p:pic>
      <p:pic>
        <p:nvPicPr>
          <p:cNvPr id="13" name="图片 12"/>
          <p:cNvPicPr>
            <a:picLocks noChangeAspect="1"/>
          </p:cNvPicPr>
          <p:nvPr/>
        </p:nvPicPr>
        <p:blipFill>
          <a:blip r:embed="rId2"/>
          <a:stretch>
            <a:fillRect/>
          </a:stretch>
        </p:blipFill>
        <p:spPr>
          <a:xfrm>
            <a:off x="3239770" y="2454910"/>
            <a:ext cx="1978025" cy="1316355"/>
          </a:xfrm>
          <a:prstGeom prst="rect">
            <a:avLst/>
          </a:prstGeom>
        </p:spPr>
      </p:pic>
      <p:pic>
        <p:nvPicPr>
          <p:cNvPr id="16" name="图片 15"/>
          <p:cNvPicPr>
            <a:picLocks noChangeAspect="1"/>
          </p:cNvPicPr>
          <p:nvPr/>
        </p:nvPicPr>
        <p:blipFill>
          <a:blip r:embed="rId5"/>
          <a:stretch>
            <a:fillRect/>
          </a:stretch>
        </p:blipFill>
        <p:spPr>
          <a:xfrm>
            <a:off x="5723890" y="2470785"/>
            <a:ext cx="2997200" cy="2136140"/>
          </a:xfrm>
          <a:prstGeom prst="rect">
            <a:avLst/>
          </a:prstGeom>
        </p:spPr>
      </p:pic>
      <p:sp>
        <p:nvSpPr>
          <p:cNvPr id="17" name="矩形 16"/>
          <p:cNvSpPr/>
          <p:nvPr/>
        </p:nvSpPr>
        <p:spPr>
          <a:xfrm>
            <a:off x="3249295" y="2454275"/>
            <a:ext cx="1978025" cy="2151380"/>
          </a:xfrm>
          <a:prstGeom prst="rect">
            <a:avLst/>
          </a:prstGeom>
          <a:noFill/>
          <a:ln w="12700">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5723890" y="2454910"/>
            <a:ext cx="2997835" cy="2168525"/>
          </a:xfrm>
          <a:prstGeom prst="rect">
            <a:avLst/>
          </a:prstGeom>
          <a:noFill/>
          <a:ln w="12700">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647065" y="2051685"/>
            <a:ext cx="1965960" cy="368300"/>
          </a:xfrm>
          <a:prstGeom prst="rect">
            <a:avLst/>
          </a:prstGeom>
          <a:noFill/>
        </p:spPr>
        <p:txBody>
          <a:bodyPr wrap="square" rtlCol="0">
            <a:spAutoFit/>
          </a:bodyPr>
          <a:p>
            <a:pPr algn="ctr"/>
            <a:r>
              <a:rPr lang="en-US" altLang="zh-CN">
                <a:solidFill>
                  <a:srgbClr val="FF0000"/>
                </a:solidFill>
              </a:rPr>
              <a:t>CHS-DRG1.1</a:t>
            </a:r>
            <a:endParaRPr lang="en-US" altLang="zh-CN">
              <a:solidFill>
                <a:srgbClr val="FF0000"/>
              </a:solidFill>
            </a:endParaRPr>
          </a:p>
        </p:txBody>
      </p:sp>
      <p:sp>
        <p:nvSpPr>
          <p:cNvPr id="4" name="文本框 3"/>
          <p:cNvSpPr txBox="1"/>
          <p:nvPr/>
        </p:nvSpPr>
        <p:spPr>
          <a:xfrm>
            <a:off x="3249295" y="2089150"/>
            <a:ext cx="1965960" cy="368300"/>
          </a:xfrm>
          <a:prstGeom prst="rect">
            <a:avLst/>
          </a:prstGeom>
          <a:noFill/>
        </p:spPr>
        <p:txBody>
          <a:bodyPr wrap="square" rtlCol="0">
            <a:spAutoFit/>
          </a:bodyPr>
          <a:p>
            <a:pPr algn="ctr"/>
            <a:r>
              <a:rPr lang="en-US" altLang="zh-CN">
                <a:solidFill>
                  <a:srgbClr val="FF0000"/>
                </a:solidFill>
              </a:rPr>
              <a:t>CHS-DRG2.0</a:t>
            </a:r>
            <a:endParaRPr lang="en-US" altLang="zh-CN">
              <a:solidFill>
                <a:srgbClr val="FF0000"/>
              </a:solidFill>
            </a:endParaRPr>
          </a:p>
        </p:txBody>
      </p:sp>
      <p:pic>
        <p:nvPicPr>
          <p:cNvPr id="6" name="图片 5"/>
          <p:cNvPicPr>
            <a:picLocks noChangeAspect="1"/>
          </p:cNvPicPr>
          <p:nvPr userDrawn="1">
            <p:custDataLst>
              <p:tags r:id="rId6"/>
            </p:custDataLst>
          </p:nvPr>
        </p:nvPicPr>
        <p:blipFill>
          <a:blip r:embed="rId7" cstate="screen"/>
          <a:stretch>
            <a:fillRect/>
          </a:stretch>
        </p:blipFill>
        <p:spPr>
          <a:xfrm>
            <a:off x="10476230" y="347980"/>
            <a:ext cx="1356360" cy="87122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rPr>
              <a:t>MDCY</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5950" y="1094105"/>
            <a:ext cx="8213090" cy="41465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先期分组中个别ADRG组入组条件发生变化</a:t>
            </a:r>
            <a:endParaRPr sz="1400">
              <a:solidFill>
                <a:schemeClr val="bg1"/>
              </a:solidFill>
              <a:latin typeface="微软雅黑" panose="020B0503020204020204" pitchFamily="34" charset="-122"/>
              <a:ea typeface="微软雅黑" panose="020B0503020204020204" pitchFamily="34" charset="-122"/>
            </a:endParaRPr>
          </a:p>
        </p:txBody>
      </p:sp>
      <p:pic>
        <p:nvPicPr>
          <p:cNvPr id="111" name="图片 110" descr="扬声器"/>
          <p:cNvPicPr>
            <a:picLocks noChangeAspect="1"/>
          </p:cNvPicPr>
          <p:nvPr/>
        </p:nvPicPr>
        <p:blipFill>
          <a:blip r:embed="rId1"/>
          <a:stretch>
            <a:fillRect/>
          </a:stretch>
        </p:blipFill>
        <p:spPr>
          <a:xfrm>
            <a:off x="291465" y="1095375"/>
            <a:ext cx="324000" cy="324000"/>
          </a:xfrm>
          <a:prstGeom prst="rect">
            <a:avLst/>
          </a:prstGeom>
        </p:spPr>
      </p:pic>
      <p:sp>
        <p:nvSpPr>
          <p:cNvPr id="4" name="文本框 3"/>
          <p:cNvSpPr txBox="1"/>
          <p:nvPr/>
        </p:nvSpPr>
        <p:spPr>
          <a:xfrm>
            <a:off x="683895" y="1490980"/>
            <a:ext cx="6765290" cy="413385"/>
          </a:xfrm>
          <a:prstGeom prst="rect">
            <a:avLst/>
          </a:prstGeom>
        </p:spPr>
        <p:txBody>
          <a:bodyPr wrap="square">
            <a:noAutofit/>
          </a:bodyPr>
          <a:p>
            <a:pPr marL="0" indent="0" algn="just" defTabSz="266700">
              <a:spcAft>
                <a:spcPct val="0"/>
              </a:spcAft>
            </a:pPr>
            <a:r>
              <a:rPr sz="1400">
                <a:solidFill>
                  <a:schemeClr val="bg1"/>
                </a:solidFill>
                <a:latin typeface="微软雅黑" panose="020B0503020204020204" pitchFamily="34" charset="-122"/>
                <a:ea typeface="微软雅黑" panose="020B0503020204020204" pitchFamily="34" charset="-122"/>
              </a:rPr>
              <a:t>YR1、YR2入组诊断条件明确说明改为主要诊断或其他诊断</a:t>
            </a:r>
            <a:endParaRPr sz="14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780030" y="1887855"/>
            <a:ext cx="3249295" cy="421640"/>
            <a:chOff x="2972" y="2450"/>
            <a:chExt cx="5117" cy="664"/>
          </a:xfrm>
        </p:grpSpPr>
        <p:sp>
          <p:nvSpPr>
            <p:cNvPr id="142" name="任意多边形 1"/>
            <p:cNvSpPr/>
            <p:nvPr>
              <p:custDataLst>
                <p:tags r:id="rId2"/>
              </p:custDataLst>
            </p:nvPr>
          </p:nvSpPr>
          <p:spPr bwMode="auto">
            <a:xfrm>
              <a:off x="2972" y="2452"/>
              <a:ext cx="2467" cy="605"/>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rgbClr val="376FFF">
                    <a:lumMod val="60000"/>
                    <a:lumOff val="40000"/>
                  </a:srgbClr>
                </a:gs>
                <a:gs pos="100000">
                  <a:srgbClr val="376FFF"/>
                </a:gs>
                <a:gs pos="50000">
                  <a:srgbClr val="376FFF"/>
                </a:gs>
              </a:gsLst>
              <a:lin ang="0" scaled="0"/>
            </a:gradFill>
            <a:ln w="12700" cap="flat" cmpd="sng" algn="ctr">
              <a:solidFill>
                <a:srgbClr val="376FFF"/>
              </a:solidFill>
              <a:prstDash val="solid"/>
              <a:miter lim="800000"/>
            </a:ln>
            <a:effectLst>
              <a:outerShdw blurRad="444500" dist="127000" dir="5400000" algn="t" rotWithShape="0">
                <a:srgbClr val="376FFF">
                  <a:alpha val="25000"/>
                </a:srgbClr>
              </a:outerShdw>
            </a:effectLst>
          </p:spPr>
          <p:txBody>
            <a:bodyPr rot="0" spcFirstLastPara="0" vertOverflow="overflow" horzOverflow="overflow" vert="horz" wrap="none" lIns="80549" tIns="31884" rIns="80549" bIns="63208" numCol="1" spcCol="0" rtlCol="0" fromWordArt="0" anchor="ctr" anchorCtr="0" forceAA="0" compatLnSpc="1">
              <a:noAutofit/>
            </a:bodyPr>
            <a:p>
              <a:pPr lvl="0" algn="ctr">
                <a:spcBef>
                  <a:spcPct val="0"/>
                </a:spcBef>
                <a:spcAft>
                  <a:spcPct val="0"/>
                </a:spcAft>
                <a:buClrTx/>
                <a:buSzTx/>
                <a:buFontTx/>
              </a:pPr>
              <a:r>
                <a:rPr 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CHS-DRG1.1</a:t>
              </a:r>
              <a:r>
                <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3" name="任意多边形 2"/>
            <p:cNvSpPr/>
            <p:nvPr>
              <p:custDataLst>
                <p:tags r:id="rId3"/>
              </p:custDataLst>
            </p:nvPr>
          </p:nvSpPr>
          <p:spPr bwMode="auto">
            <a:xfrm>
              <a:off x="5205" y="2998"/>
              <a:ext cx="238" cy="116"/>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rgbClr val="376FFF"/>
                </a:gs>
                <a:gs pos="85000">
                  <a:srgbClr val="376FFF">
                    <a:lumMod val="75000"/>
                  </a:srgbClr>
                </a:gs>
              </a:gsLst>
              <a:lin ang="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8" name="任意多边形 7"/>
            <p:cNvSpPr/>
            <p:nvPr>
              <p:custDataLst>
                <p:tags r:id="rId4"/>
              </p:custDataLst>
            </p:nvPr>
          </p:nvSpPr>
          <p:spPr bwMode="auto">
            <a:xfrm>
              <a:off x="5511" y="2450"/>
              <a:ext cx="2579" cy="605"/>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rgbClr val="17D594">
                    <a:lumMod val="60000"/>
                    <a:lumOff val="40000"/>
                  </a:srgbClr>
                </a:gs>
                <a:gs pos="100000">
                  <a:srgbClr val="17D594"/>
                </a:gs>
              </a:gsLst>
              <a:lin ang="10800000" scaled="0"/>
            </a:gradFill>
            <a:ln w="12700" cap="flat" cmpd="sng" algn="ctr">
              <a:solidFill>
                <a:srgbClr val="17D594"/>
              </a:solidFill>
              <a:prstDash val="solid"/>
              <a:miter lim="800000"/>
            </a:ln>
            <a:effectLst>
              <a:outerShdw blurRad="444500" dist="127000" dir="5400000" algn="t" rotWithShape="0">
                <a:srgbClr val="17D594">
                  <a:alpha val="25000"/>
                </a:srgbClr>
              </a:outerShdw>
            </a:effectLst>
          </p:spPr>
          <p:txBody>
            <a:bodyPr rot="0" spcFirstLastPara="0" vertOverflow="overflow" horzOverflow="overflow" vert="horz" wrap="none" lIns="80549" tIns="31884" rIns="158301" bIns="63208" numCol="1" spcCol="0" rtlCol="0" fromWordArt="0" anchor="ctr" anchorCtr="0" forceAA="0" compatLnSpc="1">
              <a:noAutofit/>
            </a:bodyPr>
            <a:p>
              <a:pPr lvl="0" algn="ctr">
                <a:spcBef>
                  <a:spcPct val="0"/>
                </a:spcBef>
                <a:spcAft>
                  <a:spcPct val="0"/>
                </a:spcAft>
                <a:buClrTx/>
                <a:buSzTx/>
                <a:buFontTx/>
              </a:pPr>
              <a:r>
                <a:rPr 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CHS-DRG2.0</a:t>
              </a:r>
              <a:r>
                <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rPr>
                <a:t>版</a:t>
              </a:r>
              <a:endParaRPr lang="zh-CN" altLang="en-US" sz="1400" b="1" dirty="0">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149" name="任意多边形 8"/>
            <p:cNvSpPr/>
            <p:nvPr>
              <p:custDataLst>
                <p:tags r:id="rId5"/>
              </p:custDataLst>
            </p:nvPr>
          </p:nvSpPr>
          <p:spPr bwMode="auto">
            <a:xfrm>
              <a:off x="5506" y="2995"/>
              <a:ext cx="239" cy="116"/>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rgbClr val="17D594"/>
                </a:gs>
                <a:gs pos="85000">
                  <a:srgbClr val="17D594">
                    <a:lumMod val="75000"/>
                  </a:srgbClr>
                </a:gs>
              </a:gsLst>
              <a:lin ang="10800000" scaled="0"/>
            </a:gradFill>
            <a:ln w="12700" cap="flat" cmpd="sng" algn="ctr">
              <a:noFill/>
              <a:prstDash val="solid"/>
              <a:miter lim="800000"/>
            </a:ln>
            <a:effectLst/>
          </p:spPr>
          <p:txBody>
            <a:bodyPr rot="0" spcFirstLastPara="0" vertOverflow="overflow" horzOverflow="overflow" vert="horz" wrap="square" lIns="80549" tIns="40274" rIns="80549" bIns="40274" numCol="1" spcCol="0" rtlCol="0" fromWordArt="0" anchor="ctr" anchorCtr="0" forceAA="0" compatLnSpc="1">
              <a:noAutofit/>
            </a:bodyPr>
            <a:p>
              <a:pPr algn="ctr"/>
              <a:endParaRPr lang="en-US" sz="1585">
                <a:solidFill>
                  <a:srgbClr val="FFFFFF"/>
                </a:solidFill>
                <a:latin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11" name="图片 10"/>
          <p:cNvPicPr>
            <a:picLocks noChangeAspect="1"/>
          </p:cNvPicPr>
          <p:nvPr/>
        </p:nvPicPr>
        <p:blipFill>
          <a:blip r:embed="rId6"/>
          <a:stretch>
            <a:fillRect/>
          </a:stretch>
        </p:blipFill>
        <p:spPr>
          <a:xfrm>
            <a:off x="826770" y="2355850"/>
            <a:ext cx="3357880" cy="1525270"/>
          </a:xfrm>
          <a:prstGeom prst="rect">
            <a:avLst/>
          </a:prstGeom>
        </p:spPr>
      </p:pic>
      <p:pic>
        <p:nvPicPr>
          <p:cNvPr id="12" name="图片 11"/>
          <p:cNvPicPr>
            <a:picLocks noChangeAspect="1"/>
          </p:cNvPicPr>
          <p:nvPr/>
        </p:nvPicPr>
        <p:blipFill>
          <a:blip r:embed="rId7"/>
          <a:stretch>
            <a:fillRect/>
          </a:stretch>
        </p:blipFill>
        <p:spPr>
          <a:xfrm>
            <a:off x="826770" y="3290570"/>
            <a:ext cx="3357880" cy="1403985"/>
          </a:xfrm>
          <a:prstGeom prst="rect">
            <a:avLst/>
          </a:prstGeom>
        </p:spPr>
      </p:pic>
      <p:pic>
        <p:nvPicPr>
          <p:cNvPr id="13" name="图片 12"/>
          <p:cNvPicPr>
            <a:picLocks noChangeAspect="1"/>
          </p:cNvPicPr>
          <p:nvPr/>
        </p:nvPicPr>
        <p:blipFill>
          <a:blip r:embed="rId8"/>
          <a:stretch>
            <a:fillRect/>
          </a:stretch>
        </p:blipFill>
        <p:spPr>
          <a:xfrm>
            <a:off x="4572000" y="2355850"/>
            <a:ext cx="3321050" cy="1168400"/>
          </a:xfrm>
          <a:prstGeom prst="rect">
            <a:avLst/>
          </a:prstGeom>
        </p:spPr>
      </p:pic>
      <p:pic>
        <p:nvPicPr>
          <p:cNvPr id="14" name="图片 13"/>
          <p:cNvPicPr>
            <a:picLocks noChangeAspect="1"/>
          </p:cNvPicPr>
          <p:nvPr/>
        </p:nvPicPr>
        <p:blipFill>
          <a:blip r:embed="rId9"/>
          <a:stretch>
            <a:fillRect/>
          </a:stretch>
        </p:blipFill>
        <p:spPr>
          <a:xfrm>
            <a:off x="4572000" y="3326130"/>
            <a:ext cx="3323590" cy="1353185"/>
          </a:xfrm>
          <a:prstGeom prst="rect">
            <a:avLst/>
          </a:prstGeom>
        </p:spPr>
      </p:pic>
      <p:sp>
        <p:nvSpPr>
          <p:cNvPr id="35" name="文本框 34"/>
          <p:cNvSpPr txBox="1"/>
          <p:nvPr/>
        </p:nvSpPr>
        <p:spPr>
          <a:xfrm>
            <a:off x="678180" y="70294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14 </a:t>
            </a:r>
            <a:r>
              <a:rPr sz="1400" b="1">
                <a:solidFill>
                  <a:schemeClr val="bg1"/>
                </a:solidFill>
                <a:latin typeface="微软雅黑" panose="020B0503020204020204" pitchFamily="34" charset="-122"/>
                <a:ea typeface="微软雅黑" panose="020B0503020204020204" pitchFamily="34" charset="-122"/>
              </a:rPr>
              <a:t>MDC</a:t>
            </a:r>
            <a:r>
              <a:rPr lang="en-US" sz="1400" b="1">
                <a:solidFill>
                  <a:schemeClr val="bg1"/>
                </a:solidFill>
                <a:latin typeface="微软雅黑" panose="020B0503020204020204" pitchFamily="34" charset="-122"/>
                <a:ea typeface="微软雅黑" panose="020B0503020204020204" pitchFamily="34" charset="-122"/>
              </a:rPr>
              <a:t>Y</a:t>
            </a:r>
            <a:endParaRPr sz="1400" b="1">
              <a:solidFill>
                <a:schemeClr val="bg1"/>
              </a:solidFill>
              <a:latin typeface="微软雅黑" panose="020B0503020204020204" pitchFamily="34" charset="-122"/>
              <a:ea typeface="微软雅黑" panose="020B0503020204020204" pitchFamily="34" charset="-122"/>
            </a:endParaRPr>
          </a:p>
        </p:txBody>
      </p:sp>
      <p:pic>
        <p:nvPicPr>
          <p:cNvPr id="5" name="图片 4" descr="重点内容"/>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7350" y="702945"/>
            <a:ext cx="324000" cy="324000"/>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sym typeface="+mn-ea"/>
              </a:rPr>
              <a:t>（四）</a:t>
            </a:r>
            <a:r>
              <a:rPr lang="zh-CN" altLang="en-US" b="1">
                <a:solidFill>
                  <a:schemeClr val="bg1"/>
                </a:solidFill>
                <a:latin typeface="微软雅黑" panose="020B0503020204020204" pitchFamily="34" charset="-122"/>
                <a:ea typeface="微软雅黑" panose="020B0503020204020204" pitchFamily="34" charset="-122"/>
                <a:sym typeface="+mn-ea"/>
              </a:rPr>
              <a:t>ADRG组拆分细化</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1200" y="968375"/>
            <a:ext cx="4601845" cy="306705"/>
          </a:xfrm>
          <a:prstGeom prst="rect">
            <a:avLst/>
          </a:prstGeom>
        </p:spPr>
        <p:txBody>
          <a:bodyPr wrap="square">
            <a:noAutofit/>
          </a:bodyPr>
          <a:p>
            <a:pPr marL="0" indent="0" algn="l" defTabSz="266700">
              <a:spcAft>
                <a:spcPct val="0"/>
              </a:spcAft>
            </a:pPr>
            <a:r>
              <a:rPr lang="en-US" altLang="zh-CN" sz="1400" b="1">
                <a:solidFill>
                  <a:schemeClr val="bg1"/>
                </a:solidFill>
                <a:latin typeface="微软雅黑" panose="020B0503020204020204" pitchFamily="34" charset="-122"/>
                <a:ea typeface="微软雅黑" panose="020B0503020204020204" pitchFamily="34" charset="-122"/>
              </a:rPr>
              <a:t>15 </a:t>
            </a:r>
            <a:r>
              <a:rPr lang="zh-CN" sz="1400" b="1">
                <a:solidFill>
                  <a:schemeClr val="bg1"/>
                </a:solidFill>
                <a:latin typeface="微软雅黑" panose="020B0503020204020204" pitchFamily="34" charset="-122"/>
                <a:ea typeface="微软雅黑" panose="020B0503020204020204" pitchFamily="34" charset="-122"/>
              </a:rPr>
              <a:t>中医优势病种入组</a:t>
            </a:r>
            <a:r>
              <a:rPr lang="zh-CN" sz="1400" b="1">
                <a:solidFill>
                  <a:schemeClr val="bg1"/>
                </a:solidFill>
                <a:latin typeface="微软雅黑" panose="020B0503020204020204" pitchFamily="34" charset="-122"/>
                <a:ea typeface="微软雅黑" panose="020B0503020204020204" pitchFamily="34" charset="-122"/>
              </a:rPr>
              <a:t>变化</a:t>
            </a:r>
            <a:endParaRPr lang="zh-CN" sz="1400" b="1">
              <a:solidFill>
                <a:schemeClr val="bg1"/>
              </a:solidFill>
              <a:latin typeface="微软雅黑" panose="020B0503020204020204" pitchFamily="34" charset="-122"/>
              <a:ea typeface="微软雅黑" panose="020B0503020204020204" pitchFamily="34" charset="-122"/>
            </a:endParaRPr>
          </a:p>
        </p:txBody>
      </p:sp>
      <p:pic>
        <p:nvPicPr>
          <p:cNvPr id="6" name="图片 5" descr="重点内容"/>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0370" y="968375"/>
            <a:ext cx="324000" cy="324000"/>
          </a:xfrm>
          <a:prstGeom prst="rect">
            <a:avLst/>
          </a:prstGeom>
        </p:spPr>
      </p:pic>
      <p:sp>
        <p:nvSpPr>
          <p:cNvPr id="2" name="文本框 1" descr="7b0a202020202262756c6c6574223a20227b5c2263617465676f727949645c223a5c225c222c5c2274656d706c61746549645c223a32303233313538357d220a7d0a"/>
          <p:cNvSpPr txBox="1"/>
          <p:nvPr/>
        </p:nvSpPr>
        <p:spPr>
          <a:xfrm>
            <a:off x="377825" y="1328420"/>
            <a:ext cx="8324850" cy="995680"/>
          </a:xfrm>
          <a:prstGeom prst="rect">
            <a:avLst/>
          </a:prstGeom>
        </p:spPr>
        <p:txBody>
          <a:bodyPr wrap="square">
            <a:noAutofit/>
          </a:bodyPr>
          <a:p>
            <a:pPr marL="0" indent="0" algn="l" defTabSz="266700">
              <a:spcAft>
                <a:spcPct val="0"/>
              </a:spcAft>
              <a:buBlip>
                <a:blip r:embed="rId3"/>
              </a:buBlip>
            </a:pPr>
            <a:r>
              <a:rPr sz="1400">
                <a:solidFill>
                  <a:schemeClr val="bg1"/>
                </a:solidFill>
                <a:latin typeface="微软雅黑" panose="020B0503020204020204" pitchFamily="34" charset="-122"/>
                <a:ea typeface="微软雅黑" panose="020B0503020204020204" pitchFamily="34" charset="-122"/>
              </a:rPr>
              <a:t>1）</a:t>
            </a:r>
            <a:r>
              <a:rPr lang="zh-CN" sz="1400">
                <a:solidFill>
                  <a:schemeClr val="bg1"/>
                </a:solidFill>
                <a:latin typeface="微软雅黑" panose="020B0503020204020204" pitchFamily="34" charset="-122"/>
                <a:ea typeface="微软雅黑" panose="020B0503020204020204" pitchFamily="34" charset="-122"/>
              </a:rPr>
              <a:t>肛肠混合痔外剥内扎治疗在</a:t>
            </a:r>
            <a:r>
              <a:rPr lang="en-US" altLang="zh-CN" sz="1400">
                <a:solidFill>
                  <a:schemeClr val="bg1"/>
                </a:solidFill>
                <a:latin typeface="微软雅黑" panose="020B0503020204020204" pitchFamily="34" charset="-122"/>
                <a:ea typeface="微软雅黑" panose="020B0503020204020204" pitchFamily="34" charset="-122"/>
              </a:rPr>
              <a:t>2.0</a:t>
            </a:r>
            <a:r>
              <a:rPr lang="zh-CN" altLang="en-US" sz="1400">
                <a:solidFill>
                  <a:schemeClr val="bg1"/>
                </a:solidFill>
                <a:latin typeface="微软雅黑" panose="020B0503020204020204" pitchFamily="34" charset="-122"/>
                <a:ea typeface="微软雅黑" panose="020B0503020204020204" pitchFamily="34" charset="-122"/>
              </a:rPr>
              <a:t>入手术操作组。高位复杂肛瘘挂线治疗、直肠脱垂注射治疗入内科</a:t>
            </a:r>
            <a:r>
              <a:rPr lang="zh-CN" altLang="en-US" sz="1400">
                <a:solidFill>
                  <a:schemeClr val="bg1"/>
                </a:solidFill>
                <a:latin typeface="微软雅黑" panose="020B0503020204020204" pitchFamily="34" charset="-122"/>
                <a:ea typeface="微软雅黑" panose="020B0503020204020204" pitchFamily="34" charset="-122"/>
              </a:rPr>
              <a:t>组。</a:t>
            </a:r>
            <a:endParaRPr lang="zh-CN" altLang="en-US"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r>
              <a:rPr lang="en-US" sz="1400">
                <a:solidFill>
                  <a:schemeClr val="bg1"/>
                </a:solidFill>
                <a:latin typeface="微软雅黑" panose="020B0503020204020204" pitchFamily="34" charset="-122"/>
                <a:ea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rPr>
              <a:t>）骨伤科手法整复术入内科</a:t>
            </a:r>
            <a:r>
              <a:rPr lang="zh-CN" altLang="en-US" sz="1400">
                <a:solidFill>
                  <a:schemeClr val="bg1"/>
                </a:solidFill>
                <a:latin typeface="微软雅黑" panose="020B0503020204020204" pitchFamily="34" charset="-122"/>
                <a:ea typeface="微软雅黑" panose="020B0503020204020204" pitchFamily="34" charset="-122"/>
              </a:rPr>
              <a:t>组。整复术划分在不能入组的手术操作目录中。</a:t>
            </a: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None/>
            </a:pP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endParaRPr sz="1400">
              <a:solidFill>
                <a:schemeClr val="bg1"/>
              </a:solidFill>
              <a:latin typeface="微软雅黑" panose="020B0503020204020204" pitchFamily="34" charset="-122"/>
              <a:ea typeface="微软雅黑" panose="020B0503020204020204" pitchFamily="34" charset="-122"/>
            </a:endParaRPr>
          </a:p>
          <a:p>
            <a:pPr marL="0" indent="0" algn="l" defTabSz="266700">
              <a:spcAft>
                <a:spcPct val="0"/>
              </a:spcAft>
              <a:buBlip>
                <a:blip r:embed="rId3"/>
              </a:buBlip>
            </a:pPr>
            <a:endParaRPr sz="14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3275965" y="2360295"/>
            <a:ext cx="2520950" cy="2268855"/>
          </a:xfrm>
          <a:prstGeom prst="rect">
            <a:avLst/>
          </a:prstGeom>
        </p:spPr>
      </p:pic>
      <p:pic>
        <p:nvPicPr>
          <p:cNvPr id="8" name="图片 7"/>
          <p:cNvPicPr>
            <a:picLocks noChangeAspect="1"/>
          </p:cNvPicPr>
          <p:nvPr/>
        </p:nvPicPr>
        <p:blipFill>
          <a:blip r:embed="rId5"/>
          <a:stretch>
            <a:fillRect/>
          </a:stretch>
        </p:blipFill>
        <p:spPr>
          <a:xfrm>
            <a:off x="3275965" y="1887855"/>
            <a:ext cx="5069205" cy="520700"/>
          </a:xfrm>
          <a:prstGeom prst="rect">
            <a:avLst/>
          </a:prstGeom>
        </p:spPr>
      </p:pic>
      <p:pic>
        <p:nvPicPr>
          <p:cNvPr id="10" name="图片 9"/>
          <p:cNvPicPr>
            <a:picLocks noChangeAspect="1"/>
          </p:cNvPicPr>
          <p:nvPr/>
        </p:nvPicPr>
        <p:blipFill>
          <a:blip r:embed="rId6"/>
          <a:stretch>
            <a:fillRect/>
          </a:stretch>
        </p:blipFill>
        <p:spPr>
          <a:xfrm>
            <a:off x="467360" y="1887855"/>
            <a:ext cx="2664460" cy="2717800"/>
          </a:xfrm>
          <a:prstGeom prst="rect">
            <a:avLst/>
          </a:prstGeom>
        </p:spPr>
      </p:pic>
      <p:pic>
        <p:nvPicPr>
          <p:cNvPr id="11" name="图片 10"/>
          <p:cNvPicPr>
            <a:picLocks noChangeAspect="1"/>
          </p:cNvPicPr>
          <p:nvPr/>
        </p:nvPicPr>
        <p:blipFill>
          <a:blip r:embed="rId7"/>
          <a:stretch>
            <a:fillRect/>
          </a:stretch>
        </p:blipFill>
        <p:spPr>
          <a:xfrm>
            <a:off x="5796915" y="3220085"/>
            <a:ext cx="2547620" cy="1414780"/>
          </a:xfrm>
          <a:prstGeom prst="rect">
            <a:avLst/>
          </a:prstGeom>
        </p:spPr>
      </p:pic>
      <p:pic>
        <p:nvPicPr>
          <p:cNvPr id="12" name="图片 11"/>
          <p:cNvPicPr>
            <a:picLocks noChangeAspect="1"/>
          </p:cNvPicPr>
          <p:nvPr/>
        </p:nvPicPr>
        <p:blipFill>
          <a:blip r:embed="rId8"/>
          <a:stretch>
            <a:fillRect/>
          </a:stretch>
        </p:blipFill>
        <p:spPr>
          <a:xfrm>
            <a:off x="5796915" y="2401570"/>
            <a:ext cx="2548255" cy="82169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txBox="1"/>
          <p:nvPr/>
        </p:nvSpPr>
        <p:spPr>
          <a:xfrm>
            <a:off x="2443480" y="2291080"/>
            <a:ext cx="4249420" cy="705485"/>
          </a:xfrm>
          <a:prstGeom prst="rect">
            <a:avLst/>
          </a:prstGeom>
        </p:spPr>
        <p:txBody>
          <a:bodyPr vert="horz" wrap="square" lIns="0" tIns="13335" rIns="0" bIns="0" rtlCol="0">
            <a:spAutoFit/>
          </a:bodyPr>
          <a:lstStyle/>
          <a:p>
            <a:pPr marL="12700" algn="ctr">
              <a:lnSpc>
                <a:spcPct val="150000"/>
              </a:lnSpc>
              <a:spcBef>
                <a:spcPts val="105"/>
              </a:spcBef>
            </a:pPr>
            <a:r>
              <a:rPr lang="zh-CN" altLang="en-US"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常见分组问题说明</a:t>
            </a:r>
            <a:endParaRPr lang="zh-CN" sz="3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0" y="299704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445385" y="2549525"/>
            <a:ext cx="338455" cy="353060"/>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43480" y="2542540"/>
            <a:ext cx="384175" cy="452120"/>
          </a:xfrm>
          <a:prstGeom prst="rect">
            <a:avLst/>
          </a:prstGeom>
          <a:noFill/>
        </p:spPr>
        <p:txBody>
          <a:bodyPr wrap="none" rtlCol="0">
            <a:noAutofit/>
          </a:bodyPr>
          <a:p>
            <a:r>
              <a:rPr lang="en-US" altLang="zh-CN"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 name="文本框 5" descr="7b0a202020202262756c6c6574223a20227b5c2263617465676f727949645c223a5c225c222c5c2274656d706c61746549645c223a32303233313538317d220a7d0a"/>
          <p:cNvSpPr txBox="1"/>
          <p:nvPr/>
        </p:nvSpPr>
        <p:spPr>
          <a:xfrm>
            <a:off x="4499610" y="3076575"/>
            <a:ext cx="4391660" cy="1245235"/>
          </a:xfrm>
          <a:prstGeom prst="rect">
            <a:avLst/>
          </a:prstGeom>
          <a:noFill/>
        </p:spPr>
        <p:txBody>
          <a:bodyPr wrap="square" rtlCol="0">
            <a:noAutofit/>
          </a:bodyPr>
          <a:p>
            <a:pPr indent="0">
              <a:buFont typeface="Wingdings" panose="05000000000000000000" charset="0"/>
              <a:buBlip>
                <a:blip r:embed="rId1"/>
              </a:buBlip>
            </a:pPr>
            <a:r>
              <a:rPr lang="en-US" altLang="zh-CN" sz="1400">
                <a:solidFill>
                  <a:schemeClr val="bg1"/>
                </a:solidFill>
                <a:latin typeface="微软雅黑" panose="020B0503020204020204" pitchFamily="34" charset="-122"/>
                <a:ea typeface="微软雅黑" panose="020B0503020204020204" pitchFamily="34" charset="-122"/>
                <a:sym typeface="+mn-ea"/>
              </a:rPr>
              <a:t> </a:t>
            </a:r>
            <a:r>
              <a:rPr lang="en-US" sz="1400">
                <a:solidFill>
                  <a:schemeClr val="bg1"/>
                </a:solidFill>
                <a:latin typeface="微软雅黑" panose="020B0503020204020204" pitchFamily="34" charset="-122"/>
                <a:ea typeface="微软雅黑" panose="020B0503020204020204" pitchFamily="34" charset="-122"/>
                <a:sym typeface="+mn-ea"/>
              </a:rPr>
              <a:t>1.1</a:t>
            </a:r>
            <a:r>
              <a:rPr lang="zh-CN" altLang="en-US" sz="1400">
                <a:solidFill>
                  <a:schemeClr val="bg1"/>
                </a:solidFill>
                <a:latin typeface="微软雅黑" panose="020B0503020204020204" pitchFamily="34" charset="-122"/>
                <a:ea typeface="微软雅黑" panose="020B0503020204020204" pitchFamily="34" charset="-122"/>
                <a:sym typeface="+mn-ea"/>
              </a:rPr>
              <a:t>版本中的一些分组问题在</a:t>
            </a:r>
            <a:r>
              <a:rPr lang="en-US" altLang="zh-CN" sz="1400">
                <a:solidFill>
                  <a:schemeClr val="bg1"/>
                </a:solidFill>
                <a:latin typeface="微软雅黑" panose="020B0503020204020204" pitchFamily="34" charset="-122"/>
                <a:ea typeface="微软雅黑" panose="020B0503020204020204" pitchFamily="34" charset="-122"/>
                <a:sym typeface="+mn-ea"/>
              </a:rPr>
              <a:t>2.0</a:t>
            </a:r>
            <a:r>
              <a:rPr lang="zh-CN" altLang="en-US" sz="1400">
                <a:solidFill>
                  <a:schemeClr val="bg1"/>
                </a:solidFill>
                <a:latin typeface="微软雅黑" panose="020B0503020204020204" pitchFamily="34" charset="-122"/>
                <a:ea typeface="微软雅黑" panose="020B0503020204020204" pitchFamily="34" charset="-122"/>
                <a:sym typeface="+mn-ea"/>
              </a:rPr>
              <a:t>版本里解决了吗？</a:t>
            </a:r>
            <a:r>
              <a:rPr lang="en-US" altLang="zh-CN" sz="1600" b="1">
                <a:solidFill>
                  <a:schemeClr val="bg1"/>
                </a:solidFill>
                <a:latin typeface="微软雅黑" panose="020B0503020204020204" pitchFamily="34" charset="-122"/>
                <a:ea typeface="微软雅黑" panose="020B0503020204020204" pitchFamily="34" charset="-122"/>
              </a:rPr>
              <a:t> </a:t>
            </a: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主诊断：</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N19.x01尿毒症</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主要手术操作：</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39.9500血液透析</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入组：QY组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LL1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547495" y="3615690"/>
            <a:ext cx="6749415" cy="829945"/>
          </a:xfrm>
          <a:prstGeom prst="rect">
            <a:avLst/>
          </a:prstGeom>
        </p:spPr>
        <p:txBody>
          <a:bodyPr wrap="square">
            <a:sp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按照主诊断N19.x01尿毒症进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MDCL</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版本中，39.9500血液透析不在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MDCL</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LQY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版将</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9.9500血液透析纳入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LL1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肾透析包含的主要手术或操作。</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0135" y="3789045"/>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：支气管扩张伴咯血J47.x01</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要</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手术：经导管支气管动脉栓塞术39.7902</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991235" y="3005455"/>
            <a:ext cx="7886065" cy="829945"/>
          </a:xfrm>
          <a:prstGeom prst="rect">
            <a:avLst/>
          </a:prstGeom>
        </p:spPr>
        <p:txBody>
          <a:bodyPr wrap="square">
            <a:sp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支气管扩张伴咯血J47.x01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MDCE</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39.7902经导管支气管动脉栓塞术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MDCE</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版将</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39.7902经导管支气管动脉栓塞术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呼吸系统其他手术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包含的主要手术或操作。</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195955"/>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nvPicPr>
        <p:blipFill>
          <a:blip r:embed="rId14"/>
          <a:stretch>
            <a:fillRect/>
          </a:stretch>
        </p:blipFill>
        <p:spPr>
          <a:xfrm>
            <a:off x="4895850" y="3851275"/>
            <a:ext cx="2940050" cy="822325"/>
          </a:xfrm>
          <a:prstGeom prst="rect">
            <a:avLst/>
          </a:prstGeom>
        </p:spPr>
      </p:pic>
    </p:spTree>
    <p:custDataLst>
      <p:tags r:id="rId15"/>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E11.500x044  2型糖尿病性足坏疽</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主要操作</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84.1102  多趾截除术</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KQY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KJ1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991235" y="3218815"/>
            <a:ext cx="7886065" cy="829945"/>
          </a:xfrm>
          <a:prstGeom prst="rect">
            <a:avLst/>
          </a:prstGeom>
        </p:spPr>
        <p:txBody>
          <a:bodyPr wrap="square">
            <a:sp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E11.500x044  2型糖尿病性足坏疽</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MDCK</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84.1102  多趾截除术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MDCK</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KQY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版将</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84.1102  多趾截除术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KJ1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因内分泌、营养、代谢疾病的其他手术包含的主要手术或操作。</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409315"/>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N80.601  腹壁瘢痕子宫内膜异位症</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54.3x01  腹壁病损切除术</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NQY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7425"/>
            <a:ext cx="1765935" cy="4006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NJ1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007110" y="3224530"/>
            <a:ext cx="7886065" cy="976630"/>
          </a:xfrm>
          <a:prstGeom prst="rect">
            <a:avLst/>
          </a:prstGeom>
        </p:spPr>
        <p:txBody>
          <a:bodyPr wrap="square">
            <a:no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N80.601  腹壁瘢痕子宫内膜异位症</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MDCN</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54.3x01  腹壁病损切除术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MDCN</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版将</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54.3x01  腹壁病损切除术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NJ1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女性生殖系统其他手术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包含的主要手术或操作中。</a:t>
            </a:r>
            <a:endPar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288030"/>
            <a:ext cx="449580" cy="449580"/>
          </a:xfrm>
          <a:prstGeom prst="rect">
            <a:avLst/>
          </a:prstGeom>
        </p:spPr>
      </p:pic>
      <p:cxnSp>
        <p:nvCxnSpPr>
          <p:cNvPr id="18" name="肘形连接符 17"/>
          <p:cNvCxnSpPr>
            <a:stCxn id="2" idx="2"/>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N40.x00</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前列腺增生</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39.7900x068</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经皮前列腺动脉栓塞术</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7425"/>
            <a:ext cx="1765935" cy="4006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MB1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007110" y="2940050"/>
            <a:ext cx="7886065" cy="976630"/>
          </a:xfrm>
          <a:prstGeom prst="rect">
            <a:avLst/>
          </a:prstGeom>
        </p:spPr>
        <p:txBody>
          <a:bodyPr wrap="square">
            <a:no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N40.x00  前列腺增生</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MDCM</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39.7900x068  经皮前列腺动脉栓塞术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MDCM</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版将</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39.7900x068  经皮前列腺动脉栓塞术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MB1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男性生殖系统其他手术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包含的主要手术或操作中。</a:t>
            </a:r>
            <a:endPar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003550"/>
            <a:ext cx="449580" cy="449580"/>
          </a:xfrm>
          <a:prstGeom prst="rect">
            <a:avLst/>
          </a:prstGeom>
        </p:spPr>
      </p:pic>
      <p:cxnSp>
        <p:nvCxnSpPr>
          <p:cNvPr id="18" name="肘形连接符 17"/>
          <p:cNvCxnSpPr>
            <a:stCxn id="2" idx="2"/>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nvPicPr>
        <p:blipFill>
          <a:blip r:embed="rId14"/>
          <a:stretch>
            <a:fillRect/>
          </a:stretch>
        </p:blipFill>
        <p:spPr>
          <a:xfrm>
            <a:off x="4824095" y="3760470"/>
            <a:ext cx="2978785" cy="880745"/>
          </a:xfrm>
          <a:prstGeom prst="rect">
            <a:avLst/>
          </a:prstGeom>
        </p:spPr>
      </p:pic>
    </p:spTree>
    <p:custDataLst>
      <p:tags r:id="rId15"/>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CHS-DRG</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版本历程</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6" name="任意多边形: 形状 45"/>
          <p:cNvSpPr/>
          <p:nvPr>
            <p:custDataLst>
              <p:tags r:id="rId1"/>
            </p:custDataLst>
          </p:nvPr>
        </p:nvSpPr>
        <p:spPr>
          <a:xfrm>
            <a:off x="4566690" y="3246104"/>
            <a:ext cx="1743341" cy="916940"/>
          </a:xfrm>
          <a:custGeom>
            <a:avLst/>
            <a:gdLst>
              <a:gd name="connsiteX0" fmla="*/ 1334340 w 2668680"/>
              <a:gd name="connsiteY0" fmla="*/ 1534736 h 1534735"/>
              <a:gd name="connsiteX1" fmla="*/ 0 w 2668680"/>
              <a:gd name="connsiteY1" fmla="*/ 757593 h 1534735"/>
              <a:gd name="connsiteX2" fmla="*/ 1334340 w 2668680"/>
              <a:gd name="connsiteY2" fmla="*/ 0 h 1534735"/>
              <a:gd name="connsiteX3" fmla="*/ 2668681 w 2668680"/>
              <a:gd name="connsiteY3" fmla="*/ 762480 h 1534735"/>
            </a:gdLst>
            <a:ahLst/>
            <a:cxnLst>
              <a:cxn ang="0">
                <a:pos x="connsiteX0" y="connsiteY0"/>
              </a:cxn>
              <a:cxn ang="0">
                <a:pos x="connsiteX1" y="connsiteY1"/>
              </a:cxn>
              <a:cxn ang="0">
                <a:pos x="connsiteX2" y="connsiteY2"/>
              </a:cxn>
              <a:cxn ang="0">
                <a:pos x="connsiteX3" y="connsiteY3"/>
              </a:cxn>
            </a:cxnLst>
            <a:rect l="l" t="t" r="r" b="b"/>
            <a:pathLst>
              <a:path w="2668680" h="1534735">
                <a:moveTo>
                  <a:pt x="1334340" y="1534736"/>
                </a:moveTo>
                <a:lnTo>
                  <a:pt x="0" y="757593"/>
                </a:lnTo>
                <a:lnTo>
                  <a:pt x="1334340" y="0"/>
                </a:lnTo>
                <a:lnTo>
                  <a:pt x="2668681" y="762480"/>
                </a:lnTo>
                <a:close/>
              </a:path>
            </a:pathLst>
          </a:custGeom>
          <a:gradFill>
            <a:gsLst>
              <a:gs pos="100000">
                <a:schemeClr val="accent1">
                  <a:lumMod val="60000"/>
                  <a:lumOff val="40000"/>
                  <a:alpha val="100000"/>
                </a:schemeClr>
              </a:gs>
              <a:gs pos="35000">
                <a:schemeClr val="accent1">
                  <a:lumMod val="85000"/>
                  <a:lumOff val="15000"/>
                  <a:alpha val="100000"/>
                </a:schemeClr>
              </a:gs>
            </a:gsLst>
            <a:lin ang="10800000" scaled="0"/>
          </a:gradFill>
          <a:ln w="16291" cap="flat">
            <a:noFill/>
            <a:prstDash val="solid"/>
            <a:miter/>
          </a:ln>
        </p:spPr>
        <p:txBody>
          <a:bodyPr rtlCol="0" anchor="ctr"/>
          <a:p>
            <a:endParaRPr lang="zh-CN" altLang="en-US" sz="1590">
              <a:solidFill>
                <a:schemeClr val="tx1"/>
              </a:solidFill>
            </a:endParaRPr>
          </a:p>
        </p:txBody>
      </p:sp>
      <p:sp>
        <p:nvSpPr>
          <p:cNvPr id="52" name="任意多边形: 形状 51"/>
          <p:cNvSpPr/>
          <p:nvPr>
            <p:custDataLst>
              <p:tags r:id="rId2"/>
            </p:custDataLst>
          </p:nvPr>
        </p:nvSpPr>
        <p:spPr>
          <a:xfrm>
            <a:off x="4900888" y="3420326"/>
            <a:ext cx="1074954" cy="568465"/>
          </a:xfrm>
          <a:custGeom>
            <a:avLst/>
            <a:gdLst>
              <a:gd name="connsiteX0" fmla="*/ 826020 w 1645523"/>
              <a:gd name="connsiteY0" fmla="*/ 951471 h 951471"/>
              <a:gd name="connsiteX1" fmla="*/ 0 w 1645523"/>
              <a:gd name="connsiteY1" fmla="*/ 457814 h 951471"/>
              <a:gd name="connsiteX2" fmla="*/ 817874 w 1645523"/>
              <a:gd name="connsiteY2" fmla="*/ 0 h 951471"/>
              <a:gd name="connsiteX3" fmla="*/ 1645523 w 1645523"/>
              <a:gd name="connsiteY3" fmla="*/ 469219 h 951471"/>
            </a:gdLst>
            <a:ahLst/>
            <a:cxnLst>
              <a:cxn ang="0">
                <a:pos x="connsiteX0" y="connsiteY0"/>
              </a:cxn>
              <a:cxn ang="0">
                <a:pos x="connsiteX1" y="connsiteY1"/>
              </a:cxn>
              <a:cxn ang="0">
                <a:pos x="connsiteX2" y="connsiteY2"/>
              </a:cxn>
              <a:cxn ang="0">
                <a:pos x="connsiteX3" y="connsiteY3"/>
              </a:cxn>
            </a:cxnLst>
            <a:rect l="l" t="t" r="r" b="b"/>
            <a:pathLst>
              <a:path w="1645523" h="951471">
                <a:moveTo>
                  <a:pt x="826020" y="951471"/>
                </a:moveTo>
                <a:lnTo>
                  <a:pt x="0" y="457814"/>
                </a:lnTo>
                <a:lnTo>
                  <a:pt x="817874" y="0"/>
                </a:lnTo>
                <a:lnTo>
                  <a:pt x="1645523" y="469219"/>
                </a:lnTo>
                <a:close/>
              </a:path>
            </a:pathLst>
          </a:custGeom>
          <a:solidFill>
            <a:srgbClr val="FFFFFF"/>
          </a:solidFill>
          <a:ln w="16291" cap="flat">
            <a:noFill/>
            <a:prstDash val="solid"/>
            <a:miter/>
          </a:ln>
        </p:spPr>
        <p:txBody>
          <a:bodyPr rtlCol="0" anchor="ctr"/>
          <a:p>
            <a:endParaRPr lang="zh-CN" altLang="en-US" sz="1590">
              <a:solidFill>
                <a:schemeClr val="tx1"/>
              </a:solidFill>
            </a:endParaRPr>
          </a:p>
        </p:txBody>
      </p:sp>
      <p:sp>
        <p:nvSpPr>
          <p:cNvPr id="53" name="任意多边形: 形状 52"/>
          <p:cNvSpPr/>
          <p:nvPr>
            <p:custDataLst>
              <p:tags r:id="rId3"/>
            </p:custDataLst>
          </p:nvPr>
        </p:nvSpPr>
        <p:spPr>
          <a:xfrm>
            <a:off x="5438210" y="2298056"/>
            <a:ext cx="1742276" cy="916940"/>
          </a:xfrm>
          <a:custGeom>
            <a:avLst/>
            <a:gdLst>
              <a:gd name="connsiteX0" fmla="*/ 1334340 w 2667051"/>
              <a:gd name="connsiteY0" fmla="*/ 1534736 h 1534735"/>
              <a:gd name="connsiteX1" fmla="*/ 0 w 2667051"/>
              <a:gd name="connsiteY1" fmla="*/ 757592 h 1534735"/>
              <a:gd name="connsiteX2" fmla="*/ 1334340 w 2667051"/>
              <a:gd name="connsiteY2" fmla="*/ 0 h 1534735"/>
              <a:gd name="connsiteX3" fmla="*/ 2667052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4340" y="1534736"/>
                </a:moveTo>
                <a:lnTo>
                  <a:pt x="0" y="757592"/>
                </a:lnTo>
                <a:lnTo>
                  <a:pt x="1334340" y="0"/>
                </a:lnTo>
                <a:lnTo>
                  <a:pt x="2667052" y="764110"/>
                </a:lnTo>
                <a:close/>
              </a:path>
            </a:pathLst>
          </a:custGeom>
          <a:gradFill>
            <a:gsLst>
              <a:gs pos="100000">
                <a:schemeClr val="accent2">
                  <a:lumMod val="60000"/>
                  <a:lumOff val="40000"/>
                  <a:alpha val="100000"/>
                </a:schemeClr>
              </a:gs>
              <a:gs pos="35000">
                <a:schemeClr val="accent2">
                  <a:lumMod val="85000"/>
                  <a:lumOff val="15000"/>
                  <a:alpha val="100000"/>
                </a:schemeClr>
              </a:gs>
            </a:gsLst>
            <a:lin ang="10800000" scaled="0"/>
          </a:gradFill>
          <a:ln w="16291" cap="flat">
            <a:noFill/>
            <a:prstDash val="solid"/>
            <a:miter/>
          </a:ln>
        </p:spPr>
        <p:txBody>
          <a:bodyPr rtlCol="0" anchor="ctr"/>
          <a:p>
            <a:endParaRPr lang="zh-CN" altLang="en-US" sz="1590">
              <a:solidFill>
                <a:schemeClr val="tx1"/>
              </a:solidFill>
            </a:endParaRPr>
          </a:p>
        </p:txBody>
      </p:sp>
      <p:sp>
        <p:nvSpPr>
          <p:cNvPr id="54" name="任意多边形: 形状 53"/>
          <p:cNvSpPr/>
          <p:nvPr>
            <p:custDataLst>
              <p:tags r:id="rId4"/>
            </p:custDataLst>
          </p:nvPr>
        </p:nvSpPr>
        <p:spPr>
          <a:xfrm>
            <a:off x="5772408" y="2472279"/>
            <a:ext cx="1074954" cy="568464"/>
          </a:xfrm>
          <a:custGeom>
            <a:avLst/>
            <a:gdLst>
              <a:gd name="connsiteX0" fmla="*/ 826020 w 1645523"/>
              <a:gd name="connsiteY0" fmla="*/ 951471 h 951470"/>
              <a:gd name="connsiteX1" fmla="*/ 0 w 1645523"/>
              <a:gd name="connsiteY1" fmla="*/ 459443 h 951470"/>
              <a:gd name="connsiteX2" fmla="*/ 817874 w 1645523"/>
              <a:gd name="connsiteY2" fmla="*/ 0 h 951470"/>
              <a:gd name="connsiteX3" fmla="*/ 1645523 w 1645523"/>
              <a:gd name="connsiteY3" fmla="*/ 470848 h 951470"/>
            </a:gdLst>
            <a:ahLst/>
            <a:cxnLst>
              <a:cxn ang="0">
                <a:pos x="connsiteX0" y="connsiteY0"/>
              </a:cxn>
              <a:cxn ang="0">
                <a:pos x="connsiteX1" y="connsiteY1"/>
              </a:cxn>
              <a:cxn ang="0">
                <a:pos x="connsiteX2" y="connsiteY2"/>
              </a:cxn>
              <a:cxn ang="0">
                <a:pos x="connsiteX3" y="connsiteY3"/>
              </a:cxn>
            </a:cxnLst>
            <a:rect l="l" t="t" r="r" b="b"/>
            <a:pathLst>
              <a:path w="1645523" h="951470">
                <a:moveTo>
                  <a:pt x="826020" y="951471"/>
                </a:moveTo>
                <a:lnTo>
                  <a:pt x="0" y="459443"/>
                </a:lnTo>
                <a:lnTo>
                  <a:pt x="817874" y="0"/>
                </a:lnTo>
                <a:lnTo>
                  <a:pt x="1645523" y="470848"/>
                </a:lnTo>
                <a:close/>
              </a:path>
            </a:pathLst>
          </a:custGeom>
          <a:solidFill>
            <a:srgbClr val="FFFFFF"/>
          </a:solidFill>
          <a:ln w="16291" cap="flat">
            <a:noFill/>
            <a:prstDash val="solid"/>
            <a:miter/>
          </a:ln>
        </p:spPr>
        <p:txBody>
          <a:bodyPr rtlCol="0" anchor="ctr"/>
          <a:p>
            <a:endParaRPr lang="zh-CN" altLang="en-US" sz="1590">
              <a:solidFill>
                <a:schemeClr val="tx1"/>
              </a:solidFill>
            </a:endParaRPr>
          </a:p>
        </p:txBody>
      </p:sp>
      <p:sp>
        <p:nvSpPr>
          <p:cNvPr id="57" name="任意多边形: 形状 56"/>
          <p:cNvSpPr/>
          <p:nvPr>
            <p:custDataLst>
              <p:tags r:id="rId5"/>
            </p:custDataLst>
          </p:nvPr>
        </p:nvSpPr>
        <p:spPr>
          <a:xfrm>
            <a:off x="6310137" y="1350008"/>
            <a:ext cx="1742276" cy="916940"/>
          </a:xfrm>
          <a:custGeom>
            <a:avLst/>
            <a:gdLst>
              <a:gd name="connsiteX0" fmla="*/ 1332711 w 2667051"/>
              <a:gd name="connsiteY0" fmla="*/ 1534736 h 1534735"/>
              <a:gd name="connsiteX1" fmla="*/ 0 w 2667051"/>
              <a:gd name="connsiteY1" fmla="*/ 759222 h 1534735"/>
              <a:gd name="connsiteX2" fmla="*/ 1332711 w 2667051"/>
              <a:gd name="connsiteY2" fmla="*/ 0 h 1534735"/>
              <a:gd name="connsiteX3" fmla="*/ 2667051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2711" y="1534736"/>
                </a:moveTo>
                <a:lnTo>
                  <a:pt x="0" y="759222"/>
                </a:lnTo>
                <a:lnTo>
                  <a:pt x="1332711" y="0"/>
                </a:lnTo>
                <a:lnTo>
                  <a:pt x="2667051" y="764110"/>
                </a:lnTo>
                <a:close/>
              </a:path>
            </a:pathLst>
          </a:custGeom>
          <a:gradFill>
            <a:gsLst>
              <a:gs pos="100000">
                <a:schemeClr val="accent1">
                  <a:lumMod val="60000"/>
                  <a:lumOff val="40000"/>
                  <a:alpha val="100000"/>
                </a:schemeClr>
              </a:gs>
              <a:gs pos="35000">
                <a:schemeClr val="accent1">
                  <a:lumMod val="85000"/>
                  <a:lumOff val="15000"/>
                  <a:alpha val="100000"/>
                </a:schemeClr>
              </a:gs>
            </a:gsLst>
            <a:lin ang="10800000" scaled="0"/>
          </a:gradFill>
          <a:ln w="16291" cap="flat">
            <a:noFill/>
            <a:prstDash val="solid"/>
            <a:miter/>
          </a:ln>
        </p:spPr>
        <p:txBody>
          <a:bodyPr rtlCol="0" anchor="ctr"/>
          <a:p>
            <a:endParaRPr lang="zh-CN" altLang="en-US" sz="1590">
              <a:solidFill>
                <a:schemeClr val="tx1"/>
              </a:solidFill>
            </a:endParaRPr>
          </a:p>
        </p:txBody>
      </p:sp>
      <p:sp>
        <p:nvSpPr>
          <p:cNvPr id="60" name="任意多边形: 形状 59"/>
          <p:cNvSpPr/>
          <p:nvPr>
            <p:custDataLst>
              <p:tags r:id="rId6"/>
            </p:custDataLst>
          </p:nvPr>
        </p:nvSpPr>
        <p:spPr>
          <a:xfrm>
            <a:off x="6643114" y="1524231"/>
            <a:ext cx="1076018" cy="568465"/>
          </a:xfrm>
          <a:custGeom>
            <a:avLst/>
            <a:gdLst>
              <a:gd name="connsiteX0" fmla="*/ 827649 w 1647152"/>
              <a:gd name="connsiteY0" fmla="*/ 951471 h 951471"/>
              <a:gd name="connsiteX1" fmla="*/ 0 w 1647152"/>
              <a:gd name="connsiteY1" fmla="*/ 459443 h 951471"/>
              <a:gd name="connsiteX2" fmla="*/ 819503 w 1647152"/>
              <a:gd name="connsiteY2" fmla="*/ 0 h 951471"/>
              <a:gd name="connsiteX3" fmla="*/ 1647153 w 1647152"/>
              <a:gd name="connsiteY3" fmla="*/ 470848 h 951471"/>
            </a:gdLst>
            <a:ahLst/>
            <a:cxnLst>
              <a:cxn ang="0">
                <a:pos x="connsiteX0" y="connsiteY0"/>
              </a:cxn>
              <a:cxn ang="0">
                <a:pos x="connsiteX1" y="connsiteY1"/>
              </a:cxn>
              <a:cxn ang="0">
                <a:pos x="connsiteX2" y="connsiteY2"/>
              </a:cxn>
              <a:cxn ang="0">
                <a:pos x="connsiteX3" y="connsiteY3"/>
              </a:cxn>
            </a:cxnLst>
            <a:rect l="l" t="t" r="r" b="b"/>
            <a:pathLst>
              <a:path w="1647152" h="951471">
                <a:moveTo>
                  <a:pt x="827649" y="951471"/>
                </a:moveTo>
                <a:lnTo>
                  <a:pt x="0" y="459443"/>
                </a:lnTo>
                <a:lnTo>
                  <a:pt x="819503" y="0"/>
                </a:lnTo>
                <a:lnTo>
                  <a:pt x="1647153" y="470848"/>
                </a:lnTo>
                <a:close/>
              </a:path>
            </a:pathLst>
          </a:custGeom>
          <a:solidFill>
            <a:srgbClr val="FFFFFF"/>
          </a:solidFill>
          <a:ln w="16291" cap="flat">
            <a:noFill/>
            <a:prstDash val="solid"/>
            <a:miter/>
          </a:ln>
        </p:spPr>
        <p:txBody>
          <a:bodyPr rtlCol="0" anchor="ctr"/>
          <a:p>
            <a:endParaRPr lang="zh-CN" altLang="en-US" sz="1590">
              <a:solidFill>
                <a:schemeClr val="tx1"/>
              </a:solidFill>
            </a:endParaRPr>
          </a:p>
        </p:txBody>
      </p:sp>
      <p:sp>
        <p:nvSpPr>
          <p:cNvPr id="61" name="任意多边形: 形状 60"/>
          <p:cNvSpPr/>
          <p:nvPr>
            <p:custDataLst>
              <p:tags r:id="rId7"/>
            </p:custDataLst>
          </p:nvPr>
        </p:nvSpPr>
        <p:spPr>
          <a:xfrm>
            <a:off x="5438210" y="2750709"/>
            <a:ext cx="871670" cy="951010"/>
          </a:xfrm>
          <a:custGeom>
            <a:avLst/>
            <a:gdLst>
              <a:gd name="connsiteX0" fmla="*/ 0 w 1334340"/>
              <a:gd name="connsiteY0" fmla="*/ 0 h 1591759"/>
              <a:gd name="connsiteX1" fmla="*/ 0 w 1334340"/>
              <a:gd name="connsiteY1" fmla="*/ 829279 h 1591759"/>
              <a:gd name="connsiteX2" fmla="*/ 1334340 w 1334340"/>
              <a:gd name="connsiteY2" fmla="*/ 1591759 h 1591759"/>
              <a:gd name="connsiteX3" fmla="*/ 1334340 w 1334340"/>
              <a:gd name="connsiteY3" fmla="*/ 777144 h 1591759"/>
            </a:gdLst>
            <a:ahLst/>
            <a:cxnLst>
              <a:cxn ang="0">
                <a:pos x="connsiteX0" y="connsiteY0"/>
              </a:cxn>
              <a:cxn ang="0">
                <a:pos x="connsiteX1" y="connsiteY1"/>
              </a:cxn>
              <a:cxn ang="0">
                <a:pos x="connsiteX2" y="connsiteY2"/>
              </a:cxn>
              <a:cxn ang="0">
                <a:pos x="connsiteX3" y="connsiteY3"/>
              </a:cxn>
            </a:cxnLst>
            <a:rect l="l" t="t" r="r" b="b"/>
            <a:pathLst>
              <a:path w="1334340" h="1591759">
                <a:moveTo>
                  <a:pt x="0" y="0"/>
                </a:moveTo>
                <a:lnTo>
                  <a:pt x="0" y="829279"/>
                </a:lnTo>
                <a:lnTo>
                  <a:pt x="1334340" y="1591759"/>
                </a:lnTo>
                <a:lnTo>
                  <a:pt x="1334340" y="777144"/>
                </a:lnTo>
                <a:close/>
              </a:path>
            </a:pathLst>
          </a:custGeom>
          <a:solidFill>
            <a:schemeClr val="tx1">
              <a:lumMod val="25000"/>
              <a:lumOff val="75000"/>
              <a:alpha val="25000"/>
            </a:schemeClr>
          </a:solidFill>
          <a:ln w="16291" cap="flat">
            <a:noFill/>
            <a:prstDash val="solid"/>
            <a:miter/>
          </a:ln>
        </p:spPr>
        <p:txBody>
          <a:bodyPr rtlCol="0" anchor="ctr"/>
          <a:p>
            <a:endParaRPr lang="zh-CN" altLang="en-US" sz="1590">
              <a:solidFill>
                <a:schemeClr val="tx1"/>
              </a:solidFill>
            </a:endParaRPr>
          </a:p>
        </p:txBody>
      </p:sp>
      <p:sp>
        <p:nvSpPr>
          <p:cNvPr id="62" name="任意多边形: 形状 61"/>
          <p:cNvSpPr/>
          <p:nvPr>
            <p:custDataLst>
              <p:tags r:id="rId8"/>
            </p:custDataLst>
          </p:nvPr>
        </p:nvSpPr>
        <p:spPr>
          <a:xfrm>
            <a:off x="6310137" y="1803476"/>
            <a:ext cx="870606" cy="951009"/>
          </a:xfrm>
          <a:custGeom>
            <a:avLst/>
            <a:gdLst>
              <a:gd name="connsiteX0" fmla="*/ 0 w 1332711"/>
              <a:gd name="connsiteY0" fmla="*/ 0 h 1591758"/>
              <a:gd name="connsiteX1" fmla="*/ 0 w 1332711"/>
              <a:gd name="connsiteY1" fmla="*/ 827650 h 1591758"/>
              <a:gd name="connsiteX2" fmla="*/ 1332711 w 1332711"/>
              <a:gd name="connsiteY2" fmla="*/ 1591759 h 1591758"/>
              <a:gd name="connsiteX3" fmla="*/ 1332711 w 1332711"/>
              <a:gd name="connsiteY3" fmla="*/ 775514 h 1591758"/>
            </a:gdLst>
            <a:ahLst/>
            <a:cxnLst>
              <a:cxn ang="0">
                <a:pos x="connsiteX0" y="connsiteY0"/>
              </a:cxn>
              <a:cxn ang="0">
                <a:pos x="connsiteX1" y="connsiteY1"/>
              </a:cxn>
              <a:cxn ang="0">
                <a:pos x="connsiteX2" y="connsiteY2"/>
              </a:cxn>
              <a:cxn ang="0">
                <a:pos x="connsiteX3" y="connsiteY3"/>
              </a:cxn>
            </a:cxnLst>
            <a:rect l="l" t="t" r="r" b="b"/>
            <a:pathLst>
              <a:path w="1332711" h="1591758">
                <a:moveTo>
                  <a:pt x="0" y="0"/>
                </a:moveTo>
                <a:lnTo>
                  <a:pt x="0" y="827650"/>
                </a:lnTo>
                <a:lnTo>
                  <a:pt x="1332711" y="1591759"/>
                </a:lnTo>
                <a:lnTo>
                  <a:pt x="1332711" y="775514"/>
                </a:lnTo>
                <a:close/>
              </a:path>
            </a:pathLst>
          </a:custGeom>
          <a:solidFill>
            <a:schemeClr val="tx1">
              <a:lumMod val="25000"/>
              <a:lumOff val="75000"/>
              <a:alpha val="25000"/>
            </a:schemeClr>
          </a:solidFill>
          <a:ln w="16291" cap="flat">
            <a:noFill/>
            <a:prstDash val="solid"/>
            <a:miter/>
          </a:ln>
        </p:spPr>
        <p:txBody>
          <a:bodyPr rtlCol="0" anchor="ctr"/>
          <a:p>
            <a:endParaRPr lang="zh-CN" altLang="en-US" sz="1590">
              <a:solidFill>
                <a:schemeClr val="tx1"/>
              </a:solidFill>
            </a:endParaRPr>
          </a:p>
        </p:txBody>
      </p:sp>
      <p:sp>
        <p:nvSpPr>
          <p:cNvPr id="63" name="任意多边形: 形状 62"/>
          <p:cNvSpPr/>
          <p:nvPr>
            <p:custDataLst>
              <p:tags r:id="rId9"/>
            </p:custDataLst>
          </p:nvPr>
        </p:nvSpPr>
        <p:spPr>
          <a:xfrm>
            <a:off x="5438210" y="1806325"/>
            <a:ext cx="2613947" cy="2477297"/>
          </a:xfrm>
          <a:custGeom>
            <a:avLst/>
            <a:gdLst>
              <a:gd name="connsiteX0" fmla="*/ 2667052 w 4001391"/>
              <a:gd name="connsiteY0" fmla="*/ 772256 h 4146393"/>
              <a:gd name="connsiteX1" fmla="*/ 2667052 w 4001391"/>
              <a:gd name="connsiteY1" fmla="*/ 1586871 h 4146393"/>
              <a:gd name="connsiteX2" fmla="*/ 1334340 w 4001391"/>
              <a:gd name="connsiteY2" fmla="*/ 2357498 h 4146393"/>
              <a:gd name="connsiteX3" fmla="*/ 1334340 w 4001391"/>
              <a:gd name="connsiteY3" fmla="*/ 3172113 h 4146393"/>
              <a:gd name="connsiteX4" fmla="*/ 0 w 4001391"/>
              <a:gd name="connsiteY4" fmla="*/ 3944369 h 4146393"/>
              <a:gd name="connsiteX5" fmla="*/ 0 w 4001391"/>
              <a:gd name="connsiteY5" fmla="*/ 4146393 h 4146393"/>
              <a:gd name="connsiteX6" fmla="*/ 1502151 w 4001391"/>
              <a:gd name="connsiteY6" fmla="*/ 3273126 h 4146393"/>
              <a:gd name="connsiteX7" fmla="*/ 1502151 w 4001391"/>
              <a:gd name="connsiteY7" fmla="*/ 2456881 h 4146393"/>
              <a:gd name="connsiteX8" fmla="*/ 2825087 w 4001391"/>
              <a:gd name="connsiteY8" fmla="*/ 1687884 h 4146393"/>
              <a:gd name="connsiteX9" fmla="*/ 2825087 w 4001391"/>
              <a:gd name="connsiteY9" fmla="*/ 863493 h 4146393"/>
              <a:gd name="connsiteX10" fmla="*/ 4001392 w 4001391"/>
              <a:gd name="connsiteY10" fmla="*/ 190620 h 4146393"/>
              <a:gd name="connsiteX11" fmla="*/ 4001392 w 4001391"/>
              <a:gd name="connsiteY11" fmla="*/ 0 h 414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1391" h="4146393">
                <a:moveTo>
                  <a:pt x="2667052" y="772256"/>
                </a:moveTo>
                <a:lnTo>
                  <a:pt x="2667052" y="1586871"/>
                </a:lnTo>
                <a:lnTo>
                  <a:pt x="1334340" y="2357498"/>
                </a:lnTo>
                <a:lnTo>
                  <a:pt x="1334340" y="3172113"/>
                </a:lnTo>
                <a:lnTo>
                  <a:pt x="0" y="3944369"/>
                </a:lnTo>
                <a:lnTo>
                  <a:pt x="0" y="4146393"/>
                </a:lnTo>
                <a:lnTo>
                  <a:pt x="1502151" y="3273126"/>
                </a:lnTo>
                <a:lnTo>
                  <a:pt x="1502151" y="2456881"/>
                </a:lnTo>
                <a:lnTo>
                  <a:pt x="2825087" y="1687884"/>
                </a:lnTo>
                <a:lnTo>
                  <a:pt x="2825087" y="863493"/>
                </a:lnTo>
                <a:lnTo>
                  <a:pt x="4001392" y="190620"/>
                </a:lnTo>
                <a:lnTo>
                  <a:pt x="4001392" y="0"/>
                </a:lnTo>
                <a:close/>
              </a:path>
            </a:pathLst>
          </a:custGeom>
          <a:solidFill>
            <a:schemeClr val="tx1">
              <a:lumMod val="35000"/>
              <a:lumOff val="65000"/>
              <a:alpha val="35000"/>
            </a:schemeClr>
          </a:solidFill>
          <a:ln w="16291" cap="flat">
            <a:noFill/>
            <a:prstDash val="solid"/>
            <a:miter/>
          </a:ln>
        </p:spPr>
        <p:txBody>
          <a:bodyPr rtlCol="0" anchor="ctr"/>
          <a:p>
            <a:endParaRPr lang="zh-CN" altLang="en-US" sz="1590">
              <a:solidFill>
                <a:schemeClr val="tx1"/>
              </a:solidFill>
            </a:endParaRPr>
          </a:p>
        </p:txBody>
      </p:sp>
      <p:sp>
        <p:nvSpPr>
          <p:cNvPr id="64" name="任意多边形: 形状 63"/>
          <p:cNvSpPr/>
          <p:nvPr>
            <p:custDataLst>
              <p:tags r:id="rId10"/>
            </p:custDataLst>
          </p:nvPr>
        </p:nvSpPr>
        <p:spPr>
          <a:xfrm>
            <a:off x="4566690" y="3698757"/>
            <a:ext cx="871670" cy="585012"/>
          </a:xfrm>
          <a:custGeom>
            <a:avLst/>
            <a:gdLst>
              <a:gd name="connsiteX0" fmla="*/ 1334340 w 1334340"/>
              <a:gd name="connsiteY0" fmla="*/ 777143 h 979167"/>
              <a:gd name="connsiteX1" fmla="*/ 0 w 1334340"/>
              <a:gd name="connsiteY1" fmla="*/ 0 h 979167"/>
              <a:gd name="connsiteX2" fmla="*/ 0 w 1334340"/>
              <a:gd name="connsiteY2" fmla="*/ 215058 h 979167"/>
              <a:gd name="connsiteX3" fmla="*/ 1334340 w 1334340"/>
              <a:gd name="connsiteY3" fmla="*/ 979168 h 979167"/>
            </a:gdLst>
            <a:ahLst/>
            <a:cxnLst>
              <a:cxn ang="0">
                <a:pos x="connsiteX0" y="connsiteY0"/>
              </a:cxn>
              <a:cxn ang="0">
                <a:pos x="connsiteX1" y="connsiteY1"/>
              </a:cxn>
              <a:cxn ang="0">
                <a:pos x="connsiteX2" y="connsiteY2"/>
              </a:cxn>
              <a:cxn ang="0">
                <a:pos x="connsiteX3" y="connsiteY3"/>
              </a:cxn>
            </a:cxnLst>
            <a:rect l="l" t="t" r="r" b="b"/>
            <a:pathLst>
              <a:path w="1334340" h="979167">
                <a:moveTo>
                  <a:pt x="1334340" y="777143"/>
                </a:moveTo>
                <a:lnTo>
                  <a:pt x="0" y="0"/>
                </a:lnTo>
                <a:lnTo>
                  <a:pt x="0" y="215058"/>
                </a:lnTo>
                <a:lnTo>
                  <a:pt x="1334340" y="979168"/>
                </a:lnTo>
                <a:close/>
              </a:path>
            </a:pathLst>
          </a:custGeom>
          <a:solidFill>
            <a:schemeClr val="tx1">
              <a:lumMod val="25000"/>
              <a:lumOff val="75000"/>
              <a:alpha val="25000"/>
            </a:schemeClr>
          </a:solidFill>
          <a:ln w="16291" cap="flat">
            <a:noFill/>
            <a:prstDash val="solid"/>
            <a:miter/>
          </a:ln>
        </p:spPr>
        <p:txBody>
          <a:bodyPr rot="0" spcFirstLastPara="0" vertOverflow="overflow" horzOverflow="overflow" vert="horz" wrap="square" lIns="80755" tIns="40377" rIns="80755" bIns="40377" numCol="1" spcCol="0" rtlCol="0" fromWordArt="0" anchor="ctr" anchorCtr="0" forceAA="0" compatLnSpc="1">
            <a:noAutofit/>
          </a:bodyPr>
          <a:p>
            <a:endParaRPr lang="zh-CN" altLang="en-US" sz="1590">
              <a:solidFill>
                <a:schemeClr val="tx1"/>
              </a:solidFill>
            </a:endParaRPr>
          </a:p>
        </p:txBody>
      </p:sp>
      <p:pic>
        <p:nvPicPr>
          <p:cNvPr id="28" name="图片 12" descr="343439383331313b343532303032383bbfcdbba7b9dcc0ed"/>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5288411" y="3554656"/>
            <a:ext cx="300008" cy="300008"/>
          </a:xfrm>
          <a:prstGeom prst="rect">
            <a:avLst/>
          </a:prstGeom>
        </p:spPr>
      </p:pic>
      <p:pic>
        <p:nvPicPr>
          <p:cNvPr id="29" name="图片 19" descr="343439383331313b343532303033353bc4dcd0a7b7fecef1"/>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159932" y="2606202"/>
            <a:ext cx="300008" cy="300008"/>
          </a:xfrm>
          <a:prstGeom prst="rect">
            <a:avLst/>
          </a:prstGeom>
        </p:spPr>
      </p:pic>
      <p:pic>
        <p:nvPicPr>
          <p:cNvPr id="30" name="图片 5" descr="343439383331313b343532303032323bb2fac6b7d5b9cabe"/>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7031044" y="1658155"/>
            <a:ext cx="300008" cy="300008"/>
          </a:xfrm>
          <a:prstGeom prst="rect">
            <a:avLst/>
          </a:prstGeom>
        </p:spPr>
      </p:pic>
      <p:sp>
        <p:nvSpPr>
          <p:cNvPr id="69" name="矩形 68"/>
          <p:cNvSpPr/>
          <p:nvPr>
            <p:custDataLst>
              <p:tags r:id="rId20"/>
            </p:custDataLst>
          </p:nvPr>
        </p:nvSpPr>
        <p:spPr>
          <a:xfrm>
            <a:off x="2446238" y="1215270"/>
            <a:ext cx="742731" cy="370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2120" b="1" kern="0" dirty="0">
                <a:solidFill>
                  <a:schemeClr val="bg1"/>
                </a:solidFill>
                <a:cs typeface="+mn-lt"/>
              </a:rPr>
              <a:t>2024</a:t>
            </a:r>
            <a:endParaRPr lang="en-US" altLang="zh-CN" sz="2120" b="1" kern="0" dirty="0">
              <a:solidFill>
                <a:schemeClr val="bg1"/>
              </a:solidFill>
              <a:cs typeface="+mn-lt"/>
            </a:endParaRPr>
          </a:p>
        </p:txBody>
      </p:sp>
      <p:sp>
        <p:nvSpPr>
          <p:cNvPr id="73" name="矩形 72"/>
          <p:cNvSpPr/>
          <p:nvPr>
            <p:custDataLst>
              <p:tags r:id="rId21"/>
            </p:custDataLst>
          </p:nvPr>
        </p:nvSpPr>
        <p:spPr>
          <a:xfrm>
            <a:off x="434975" y="3228340"/>
            <a:ext cx="1226820" cy="370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2120" b="1" kern="0" dirty="0">
                <a:solidFill>
                  <a:schemeClr val="bg1"/>
                </a:solidFill>
                <a:cs typeface="+mn-lt"/>
              </a:rPr>
              <a:t>2019-2021</a:t>
            </a:r>
            <a:endParaRPr lang="en-US" altLang="zh-CN" sz="2120" b="1" kern="0" dirty="0">
              <a:solidFill>
                <a:schemeClr val="bg1"/>
              </a:solidFill>
              <a:cs typeface="+mn-lt"/>
            </a:endParaRPr>
          </a:p>
        </p:txBody>
      </p:sp>
      <p:sp>
        <p:nvSpPr>
          <p:cNvPr id="74" name="矩形 73"/>
          <p:cNvSpPr/>
          <p:nvPr>
            <p:custDataLst>
              <p:tags r:id="rId22"/>
            </p:custDataLst>
          </p:nvPr>
        </p:nvSpPr>
        <p:spPr>
          <a:xfrm>
            <a:off x="3248150" y="1264118"/>
            <a:ext cx="42579" cy="317016"/>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90">
              <a:solidFill>
                <a:schemeClr val="lt1"/>
              </a:solidFill>
            </a:endParaRPr>
          </a:p>
        </p:txBody>
      </p:sp>
      <p:sp>
        <p:nvSpPr>
          <p:cNvPr id="75" name="矩形 74"/>
          <p:cNvSpPr/>
          <p:nvPr>
            <p:custDataLst>
              <p:tags r:id="rId23"/>
            </p:custDataLst>
          </p:nvPr>
        </p:nvSpPr>
        <p:spPr>
          <a:xfrm>
            <a:off x="2689896" y="2272004"/>
            <a:ext cx="42579" cy="317016"/>
          </a:xfrm>
          <a:prstGeom prst="rect">
            <a:avLst/>
          </a:prstGeom>
          <a:gradFill>
            <a:gsLst>
              <a:gs pos="100000">
                <a:schemeClr val="accent2">
                  <a:lumMod val="40000"/>
                  <a:lumOff val="60000"/>
                  <a:alpha val="100000"/>
                </a:schemeClr>
              </a:gs>
              <a:gs pos="0">
                <a:schemeClr val="accent2">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90">
              <a:solidFill>
                <a:schemeClr val="lt1"/>
              </a:solidFill>
            </a:endParaRPr>
          </a:p>
        </p:txBody>
      </p:sp>
      <p:sp>
        <p:nvSpPr>
          <p:cNvPr id="76" name="矩形 75"/>
          <p:cNvSpPr/>
          <p:nvPr>
            <p:custDataLst>
              <p:tags r:id="rId24"/>
            </p:custDataLst>
          </p:nvPr>
        </p:nvSpPr>
        <p:spPr>
          <a:xfrm>
            <a:off x="1717686" y="3279075"/>
            <a:ext cx="42579" cy="317016"/>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90">
              <a:solidFill>
                <a:schemeClr val="lt1"/>
              </a:solidFill>
            </a:endParaRPr>
          </a:p>
        </p:txBody>
      </p:sp>
      <p:cxnSp>
        <p:nvCxnSpPr>
          <p:cNvPr id="77" name="直接连接符 76"/>
          <p:cNvCxnSpPr/>
          <p:nvPr>
            <p:custDataLst>
              <p:tags r:id="rId25"/>
            </p:custDataLst>
          </p:nvPr>
        </p:nvCxnSpPr>
        <p:spPr>
          <a:xfrm>
            <a:off x="6255591" y="1470906"/>
            <a:ext cx="691497"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custDataLst>
              <p:tags r:id="rId26"/>
            </p:custDataLst>
          </p:nvPr>
        </p:nvCxnSpPr>
        <p:spPr>
          <a:xfrm>
            <a:off x="5342550" y="2501587"/>
            <a:ext cx="580064"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7"/>
            </p:custDataLst>
          </p:nvPr>
        </p:nvCxnSpPr>
        <p:spPr>
          <a:xfrm>
            <a:off x="4420555" y="3510287"/>
            <a:ext cx="509845"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28"/>
            </p:custDataLst>
          </p:nvPr>
        </p:nvSpPr>
        <p:spPr>
          <a:xfrm>
            <a:off x="1409065" y="2209800"/>
            <a:ext cx="1226820" cy="370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2120" b="1" kern="0" dirty="0">
                <a:solidFill>
                  <a:schemeClr val="bg1"/>
                </a:solidFill>
                <a:cs typeface="+mn-lt"/>
              </a:rPr>
              <a:t>2021-2023</a:t>
            </a:r>
            <a:endParaRPr lang="en-US" altLang="zh-CN" sz="2120" b="1" kern="0" dirty="0">
              <a:solidFill>
                <a:schemeClr val="bg1"/>
              </a:solidFill>
              <a:cs typeface="+mn-lt"/>
            </a:endParaRPr>
          </a:p>
        </p:txBody>
      </p:sp>
      <p:sp>
        <p:nvSpPr>
          <p:cNvPr id="3" name="文本框 2"/>
          <p:cNvSpPr txBox="1"/>
          <p:nvPr/>
        </p:nvSpPr>
        <p:spPr>
          <a:xfrm>
            <a:off x="1753235" y="3227705"/>
            <a:ext cx="2273935" cy="460375"/>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分组方案（</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376</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个核心分组，</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618</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个细分组</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741295" y="2211070"/>
            <a:ext cx="2903855" cy="460375"/>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分组方案（</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修订版、</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376</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个核心分组，</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628</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个细分组</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285490" y="1193165"/>
            <a:ext cx="2903855" cy="460375"/>
          </a:xfrm>
          <a:prstGeom prst="rect">
            <a:avLst/>
          </a:prstGeom>
          <a:noFill/>
        </p:spPr>
        <p:txBody>
          <a:bodyPr wrap="square" rtlCol="0">
            <a:spAutoFit/>
          </a:bodyPr>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CHS-DRG</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分组方案（</a:t>
            </a:r>
            <a:r>
              <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409</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个核心分组，</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634</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个细分组</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：S01.001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头皮裂伤</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：86.5902</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头皮裂伤清创缝合术</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7425"/>
            <a:ext cx="1765935" cy="4006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007110" y="3260090"/>
            <a:ext cx="7886065" cy="976630"/>
          </a:xfrm>
          <a:prstGeom prst="rect">
            <a:avLst/>
          </a:prstGeom>
        </p:spPr>
        <p:txBody>
          <a:bodyPr wrap="square">
            <a:no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S01.001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头皮裂伤</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MDCD</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86.5902</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头皮裂伤清创缝合术</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MDCD</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版该问题依然存在，建议调整主诊断为T14.101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皮肤裂伤，入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JD2</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465830"/>
            <a:ext cx="449580" cy="449580"/>
          </a:xfrm>
          <a:prstGeom prst="rect">
            <a:avLst/>
          </a:prstGeom>
        </p:spPr>
      </p:pic>
      <p:cxnSp>
        <p:nvCxnSpPr>
          <p:cNvPr id="18" name="肘形连接符 17"/>
          <p:cNvCxnSpPr>
            <a:stCxn id="2" idx="2"/>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要</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：I48.900x003</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心房扑动</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：99.6201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心律电复律</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7425"/>
            <a:ext cx="1765935" cy="4006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FU2</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007110" y="3260090"/>
            <a:ext cx="7886065" cy="976630"/>
          </a:xfrm>
          <a:prstGeom prst="rect">
            <a:avLst/>
          </a:prstGeom>
        </p:spPr>
        <p:txBody>
          <a:bodyPr wrap="square">
            <a:no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按照主诊断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I48.900x003</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心房扑动</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MDCF</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版本中，</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99.6201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心律电复律</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MDCF</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ADRG</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组包含的手术操作中，入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FQY</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99.6201</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心律电复律</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纳入不作为分组的手术操作列表</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，按主诊断入</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FU2</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a:t>
            </a:r>
            <a:endPar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1655" y="3465830"/>
            <a:ext cx="449580" cy="449580"/>
          </a:xfrm>
          <a:prstGeom prst="rect">
            <a:avLst/>
          </a:prstGeom>
        </p:spPr>
      </p:pic>
      <p:cxnSp>
        <p:nvCxnSpPr>
          <p:cNvPr id="18" name="肘形连接符 17"/>
          <p:cNvCxnSpPr>
            <a:stCxn id="2" idx="2"/>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主要诊断</a:t>
            </a:r>
            <a:r>
              <a:rPr 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D25.900子宫平滑肌瘤</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主要操作</a:t>
            </a:r>
            <a:r>
              <a:rPr 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高强度聚焦超声治疗（00.0901）或高强度聚焦超声治疗（HIFU）（99.8500x004）</a:t>
            </a:r>
            <a:endPar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NZ1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NZ1</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529715" y="3218815"/>
            <a:ext cx="6749415" cy="337185"/>
          </a:xfrm>
          <a:prstGeom prst="rect">
            <a:avLst/>
          </a:prstGeom>
        </p:spPr>
        <p:txBody>
          <a:bodyPr wrap="square">
            <a:spAutoFit/>
          </a:bodyPr>
          <a:p>
            <a:pPr indent="0" algn="l" defTabSz="266700" fontAlgn="auto">
              <a:spcAft>
                <a:spcPct val="0"/>
              </a:spcAft>
            </a:pP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版本仍进内科组。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2355" y="3143250"/>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1547495" y="3688080"/>
            <a:ext cx="6936105" cy="583565"/>
          </a:xfrm>
          <a:prstGeom prst="rect">
            <a:avLst/>
          </a:prstGeom>
          <a:noFill/>
        </p:spPr>
        <p:txBody>
          <a:bodyPr wrap="square" rtlCol="0" anchor="t">
            <a:spAutoFit/>
          </a:bodyPr>
          <a:p>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高强度聚焦超声治疗（00.0901）或高强度聚</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超声治疗（HIFU）（99.8500x004）</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纳入不作为分组的手术操作</a:t>
            </a:r>
            <a:r>
              <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列表。</a:t>
            </a:r>
            <a:endParaRPr 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主诊断：</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D18.000X001血管瘤</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主要手术操作：99.2904血管瘤硬化剂注射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入组：QY组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FZ19</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1547495" y="3615690"/>
            <a:ext cx="6406515" cy="583565"/>
          </a:xfrm>
          <a:prstGeom prst="rect">
            <a:avLst/>
          </a:prstGeom>
        </p:spPr>
        <p:txBody>
          <a:bodyPr wrap="square">
            <a:spAutoFit/>
          </a:bodyPr>
          <a:p>
            <a:pPr indent="0" algn="l" defTabSz="266700" fontAlgn="auto">
              <a:spcAft>
                <a:spcPct val="0"/>
              </a:spcAft>
            </a:pP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99.2904血管瘤硬化剂注射例</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入主要手术操作排除表，作为常规小操作被排除。</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1255" y="3682365"/>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4"/>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2"/>
          <p:cNvSpPr/>
          <p:nvPr>
            <p:custDataLst>
              <p:tags r:id="rId1"/>
            </p:custDataLst>
          </p:nvPr>
        </p:nvSpPr>
        <p:spPr>
          <a:xfrm>
            <a:off x="164211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分组问题说明</a:t>
            </a:r>
            <a:endParaRPr lang="zh-CN" b="1" dirty="0">
              <a:solidFill>
                <a:schemeClr val="bg1"/>
              </a:solidFill>
              <a:latin typeface="微软雅黑" panose="020B0503020204020204" pitchFamily="34" charset="-122"/>
              <a:ea typeface="微软雅黑" panose="020B0503020204020204" pitchFamily="34" charset="-122"/>
            </a:endParaRPr>
          </a:p>
        </p:txBody>
      </p:sp>
      <p:sp>
        <p:nvSpPr>
          <p:cNvPr id="2" name="矩形: 圆角 2"/>
          <p:cNvSpPr/>
          <p:nvPr>
            <p:custDataLst>
              <p:tags r:id="rId2"/>
            </p:custDataLst>
          </p:nvPr>
        </p:nvSpPr>
        <p:spPr>
          <a:xfrm>
            <a:off x="479425" y="825500"/>
            <a:ext cx="8397240" cy="761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pPr algn="ct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主诊断：</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Z50.100 x001物理治疗</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0" name="圆角矩形 59"/>
          <p:cNvSpPr/>
          <p:nvPr>
            <p:custDataLst>
              <p:tags r:id="rId3"/>
            </p:custDataLst>
          </p:nvPr>
        </p:nvSpPr>
        <p:spPr>
          <a:xfrm>
            <a:off x="160591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14630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XR1</a:t>
            </a:r>
            <a:endPar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custDataLst>
              <p:tags r:id="rId4"/>
            </p:custDataLst>
          </p:nvPr>
        </p:nvGrpSpPr>
        <p:grpSpPr>
          <a:xfrm rot="0">
            <a:off x="4447540" y="2122170"/>
            <a:ext cx="596265" cy="608330"/>
            <a:chOff x="6240" y="3426"/>
            <a:chExt cx="632" cy="632"/>
          </a:xfrm>
        </p:grpSpPr>
        <p:sp>
          <p:nvSpPr>
            <p:cNvPr id="38" name="任意多边形: 形状 9"/>
            <p:cNvSpPr/>
            <p:nvPr>
              <p:custDataLst>
                <p:tags r:id="rId5"/>
              </p:custDataLst>
            </p:nvPr>
          </p:nvSpPr>
          <p:spPr>
            <a:xfrm>
              <a:off x="6240" y="3426"/>
              <a:ext cx="633" cy="633"/>
            </a:xfrm>
            <a:custGeom>
              <a:avLst/>
              <a:gdLst>
                <a:gd name="connsiteX0" fmla="*/ 1370158 w 1370158"/>
                <a:gd name="connsiteY0" fmla="*/ 685079 h 1370158"/>
                <a:gd name="connsiteX1" fmla="*/ 685079 w 1370158"/>
                <a:gd name="connsiteY1" fmla="*/ 1370158 h 1370158"/>
                <a:gd name="connsiteX2" fmla="*/ 0 w 1370158"/>
                <a:gd name="connsiteY2" fmla="*/ 685079 h 1370158"/>
                <a:gd name="connsiteX3" fmla="*/ 685079 w 1370158"/>
                <a:gd name="connsiteY3" fmla="*/ 0 h 1370158"/>
                <a:gd name="connsiteX4" fmla="*/ 1370158 w 1370158"/>
                <a:gd name="connsiteY4" fmla="*/ 685079 h 137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158" h="1370158">
                  <a:moveTo>
                    <a:pt x="1370158" y="685079"/>
                  </a:moveTo>
                  <a:cubicBezTo>
                    <a:pt x="1370158" y="1063438"/>
                    <a:pt x="1063438" y="1370158"/>
                    <a:pt x="685079" y="1370158"/>
                  </a:cubicBezTo>
                  <a:cubicBezTo>
                    <a:pt x="306720" y="1370158"/>
                    <a:pt x="0" y="1063438"/>
                    <a:pt x="0" y="685079"/>
                  </a:cubicBezTo>
                  <a:cubicBezTo>
                    <a:pt x="0" y="306720"/>
                    <a:pt x="306720" y="0"/>
                    <a:pt x="685079" y="0"/>
                  </a:cubicBezTo>
                  <a:cubicBezTo>
                    <a:pt x="1063438" y="0"/>
                    <a:pt x="1370158" y="306720"/>
                    <a:pt x="1370158" y="685079"/>
                  </a:cubicBezTo>
                  <a:close/>
                </a:path>
              </a:pathLst>
            </a:custGeom>
            <a:solidFill>
              <a:srgbClr val="FFFFFF"/>
            </a:solidFill>
            <a:ln w="16502" cap="flat">
              <a:noFill/>
              <a:prstDash val="solid"/>
              <a:miter/>
            </a:ln>
          </p:spPr>
          <p:txBody>
            <a:bodyPr rtlCol="0" anchor="ctr"/>
            <a:p>
              <a:endParaRPr lang="zh-CN" altLang="en-US" sz="1615"/>
            </a:p>
          </p:txBody>
        </p:sp>
        <p:sp>
          <p:nvSpPr>
            <p:cNvPr id="39" name="任意多边形: 形状 10"/>
            <p:cNvSpPr/>
            <p:nvPr>
              <p:custDataLst>
                <p:tags r:id="rId6"/>
              </p:custDataLst>
            </p:nvPr>
          </p:nvSpPr>
          <p:spPr>
            <a:xfrm>
              <a:off x="6295" y="3482"/>
              <a:ext cx="525" cy="525"/>
            </a:xfrm>
            <a:custGeom>
              <a:avLst/>
              <a:gdLst>
                <a:gd name="connsiteX0" fmla="*/ 1135085 w 1135085"/>
                <a:gd name="connsiteY0" fmla="*/ 567543 h 1135085"/>
                <a:gd name="connsiteX1" fmla="*/ 567543 w 1135085"/>
                <a:gd name="connsiteY1" fmla="*/ 1135085 h 1135085"/>
                <a:gd name="connsiteX2" fmla="*/ 0 w 1135085"/>
                <a:gd name="connsiteY2" fmla="*/ 567543 h 1135085"/>
                <a:gd name="connsiteX3" fmla="*/ 567543 w 1135085"/>
                <a:gd name="connsiteY3" fmla="*/ 0 h 1135085"/>
                <a:gd name="connsiteX4" fmla="*/ 1135085 w 1135085"/>
                <a:gd name="connsiteY4" fmla="*/ 567543 h 1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85" h="1135085">
                  <a:moveTo>
                    <a:pt x="1135085" y="567543"/>
                  </a:moveTo>
                  <a:cubicBezTo>
                    <a:pt x="1135085" y="880988"/>
                    <a:pt x="880988" y="1135085"/>
                    <a:pt x="567543" y="1135085"/>
                  </a:cubicBezTo>
                  <a:cubicBezTo>
                    <a:pt x="254097" y="1135085"/>
                    <a:pt x="0" y="880988"/>
                    <a:pt x="0" y="567543"/>
                  </a:cubicBezTo>
                  <a:cubicBezTo>
                    <a:pt x="0" y="254098"/>
                    <a:pt x="254097" y="0"/>
                    <a:pt x="567543" y="0"/>
                  </a:cubicBezTo>
                  <a:cubicBezTo>
                    <a:pt x="880988" y="0"/>
                    <a:pt x="1135085" y="254098"/>
                    <a:pt x="1135085" y="567543"/>
                  </a:cubicBezTo>
                  <a:close/>
                </a:path>
              </a:pathLst>
            </a:custGeom>
            <a:solidFill>
              <a:srgbClr val="F84949">
                <a:alpha val="80000"/>
              </a:srgbClr>
            </a:solidFill>
            <a:ln w="16502" cap="flat">
              <a:noFill/>
              <a:prstDash val="solid"/>
              <a:miter/>
            </a:ln>
          </p:spPr>
          <p:txBody>
            <a:bodyPr rtlCol="0" anchor="ctr"/>
            <a:p>
              <a:endParaRPr lang="zh-CN" altLang="en-US" sz="1615" dirty="0"/>
            </a:p>
          </p:txBody>
        </p:sp>
        <p:grpSp>
          <p:nvGrpSpPr>
            <p:cNvPr id="42" name="图形 16"/>
            <p:cNvGrpSpPr/>
            <p:nvPr>
              <p:custDataLst>
                <p:tags r:id="rId7"/>
              </p:custDataLst>
            </p:nvPr>
          </p:nvGrpSpPr>
          <p:grpSpPr>
            <a:xfrm>
              <a:off x="6396" y="3614"/>
              <a:ext cx="320" cy="258"/>
              <a:chOff x="5672846" y="3531711"/>
              <a:chExt cx="843659" cy="679243"/>
            </a:xfrm>
            <a:solidFill>
              <a:srgbClr val="FFFFFF"/>
            </a:solidFill>
          </p:grpSpPr>
          <p:sp>
            <p:nvSpPr>
              <p:cNvPr id="43" name="任意多边形: 形状 18"/>
              <p:cNvSpPr/>
              <p:nvPr>
                <p:custDataLst>
                  <p:tags r:id="rId8"/>
                </p:custDataLst>
              </p:nvPr>
            </p:nvSpPr>
            <p:spPr>
              <a:xfrm>
                <a:off x="5672846" y="3545406"/>
                <a:ext cx="441759" cy="651916"/>
              </a:xfrm>
              <a:custGeom>
                <a:avLst/>
                <a:gdLst>
                  <a:gd name="connsiteX0" fmla="*/ 441760 w 441759"/>
                  <a:gd name="connsiteY0" fmla="*/ 0 h 651916"/>
                  <a:gd name="connsiteX1" fmla="*/ 355449 w 441759"/>
                  <a:gd name="connsiteY1" fmla="*/ 651916 h 651916"/>
                  <a:gd name="connsiteX2" fmla="*/ 97939 w 441759"/>
                  <a:gd name="connsiteY2" fmla="*/ 651916 h 651916"/>
                  <a:gd name="connsiteX3" fmla="*/ 0 w 441759"/>
                  <a:gd name="connsiteY3" fmla="*/ 0 h 651916"/>
                  <a:gd name="connsiteX4" fmla="*/ 178758 w 441759"/>
                  <a:gd name="connsiteY4" fmla="*/ 0 h 651916"/>
                  <a:gd name="connsiteX5" fmla="*/ 223270 w 441759"/>
                  <a:gd name="connsiteY5" fmla="*/ 455844 h 651916"/>
                  <a:gd name="connsiteX6" fmla="*/ 251179 w 441759"/>
                  <a:gd name="connsiteY6" fmla="*/ 121261 h 651916"/>
                  <a:gd name="connsiteX7" fmla="*/ 262937 w 441759"/>
                  <a:gd name="connsiteY7" fmla="*/ 0 h 651916"/>
                  <a:gd name="connsiteX8" fmla="*/ 441760 w 441759"/>
                  <a:gd name="connsiteY8" fmla="*/ 0 h 6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59" h="651916">
                    <a:moveTo>
                      <a:pt x="441760" y="0"/>
                    </a:moveTo>
                    <a:lnTo>
                      <a:pt x="355449" y="651916"/>
                    </a:lnTo>
                    <a:lnTo>
                      <a:pt x="97939" y="651916"/>
                    </a:lnTo>
                    <a:lnTo>
                      <a:pt x="0" y="0"/>
                    </a:lnTo>
                    <a:lnTo>
                      <a:pt x="178758" y="0"/>
                    </a:lnTo>
                    <a:cubicBezTo>
                      <a:pt x="199561" y="179598"/>
                      <a:pt x="214355" y="331546"/>
                      <a:pt x="223270" y="455844"/>
                    </a:cubicBezTo>
                    <a:cubicBezTo>
                      <a:pt x="232056" y="330190"/>
                      <a:pt x="241295" y="218684"/>
                      <a:pt x="251179" y="121261"/>
                    </a:cubicBezTo>
                    <a:lnTo>
                      <a:pt x="262937" y="0"/>
                    </a:lnTo>
                    <a:lnTo>
                      <a:pt x="441760" y="0"/>
                    </a:lnTo>
                    <a:close/>
                  </a:path>
                </a:pathLst>
              </a:custGeom>
              <a:grpFill/>
              <a:ln w="6398" cap="flat">
                <a:noFill/>
                <a:prstDash val="solid"/>
                <a:miter/>
              </a:ln>
            </p:spPr>
            <p:txBody>
              <a:bodyPr rtlCol="0" anchor="ctr"/>
              <a:p>
                <a:endParaRPr lang="zh-CN" altLang="en-US" sz="1615">
                  <a:solidFill>
                    <a:srgbClr val="FFFFFF"/>
                  </a:solidFill>
                </a:endParaRPr>
              </a:p>
            </p:txBody>
          </p:sp>
          <p:sp>
            <p:nvSpPr>
              <p:cNvPr id="44" name="任意多边形: 形状 19"/>
              <p:cNvSpPr/>
              <p:nvPr>
                <p:custDataLst>
                  <p:tags r:id="rId9"/>
                </p:custDataLst>
              </p:nvPr>
            </p:nvSpPr>
            <p:spPr>
              <a:xfrm>
                <a:off x="6129141" y="3531711"/>
                <a:ext cx="387363" cy="679243"/>
              </a:xfrm>
              <a:custGeom>
                <a:avLst/>
                <a:gdLst>
                  <a:gd name="connsiteX0" fmla="*/ 373215 w 387363"/>
                  <a:gd name="connsiteY0" fmla="*/ 210996 h 679243"/>
                  <a:gd name="connsiteX1" fmla="*/ 215776 w 387363"/>
                  <a:gd name="connsiteY1" fmla="*/ 210996 h 679243"/>
                  <a:gd name="connsiteX2" fmla="*/ 215776 w 387363"/>
                  <a:gd name="connsiteY2" fmla="*/ 162672 h 679243"/>
                  <a:gd name="connsiteX3" fmla="*/ 209768 w 387363"/>
                  <a:gd name="connsiteY3" fmla="*/ 119581 h 679243"/>
                  <a:gd name="connsiteX4" fmla="*/ 189612 w 387363"/>
                  <a:gd name="connsiteY4" fmla="*/ 110343 h 679243"/>
                  <a:gd name="connsiteX5" fmla="*/ 166484 w 387363"/>
                  <a:gd name="connsiteY5" fmla="*/ 122812 h 679243"/>
                  <a:gd name="connsiteX6" fmla="*/ 158602 w 387363"/>
                  <a:gd name="connsiteY6" fmla="*/ 160669 h 679243"/>
                  <a:gd name="connsiteX7" fmla="*/ 167453 w 387363"/>
                  <a:gd name="connsiteY7" fmla="*/ 209833 h 679243"/>
                  <a:gd name="connsiteX8" fmla="*/ 215389 w 387363"/>
                  <a:gd name="connsiteY8" fmla="*/ 249693 h 679243"/>
                  <a:gd name="connsiteX9" fmla="*/ 357969 w 387363"/>
                  <a:gd name="connsiteY9" fmla="*/ 359972 h 679243"/>
                  <a:gd name="connsiteX10" fmla="*/ 387364 w 387363"/>
                  <a:gd name="connsiteY10" fmla="*/ 498870 h 679243"/>
                  <a:gd name="connsiteX11" fmla="*/ 371084 w 387363"/>
                  <a:gd name="connsiteY11" fmla="*/ 601525 h 679243"/>
                  <a:gd name="connsiteX12" fmla="*/ 308095 w 387363"/>
                  <a:gd name="connsiteY12" fmla="*/ 656891 h 679243"/>
                  <a:gd name="connsiteX13" fmla="*/ 199367 w 387363"/>
                  <a:gd name="connsiteY13" fmla="*/ 679243 h 679243"/>
                  <a:gd name="connsiteX14" fmla="*/ 83210 w 387363"/>
                  <a:gd name="connsiteY14" fmla="*/ 653467 h 679243"/>
                  <a:gd name="connsiteX15" fmla="*/ 20221 w 387363"/>
                  <a:gd name="connsiteY15" fmla="*/ 587829 h 679243"/>
                  <a:gd name="connsiteX16" fmla="*/ 5297 w 387363"/>
                  <a:gd name="connsiteY16" fmla="*/ 474708 h 679243"/>
                  <a:gd name="connsiteX17" fmla="*/ 5297 w 387363"/>
                  <a:gd name="connsiteY17" fmla="*/ 432005 h 679243"/>
                  <a:gd name="connsiteX18" fmla="*/ 162607 w 387363"/>
                  <a:gd name="connsiteY18" fmla="*/ 432005 h 679243"/>
                  <a:gd name="connsiteX19" fmla="*/ 162607 w 387363"/>
                  <a:gd name="connsiteY19" fmla="*/ 511338 h 679243"/>
                  <a:gd name="connsiteX20" fmla="*/ 169262 w 387363"/>
                  <a:gd name="connsiteY20" fmla="*/ 558435 h 679243"/>
                  <a:gd name="connsiteX21" fmla="*/ 192842 w 387363"/>
                  <a:gd name="connsiteY21" fmla="*/ 568900 h 679243"/>
                  <a:gd name="connsiteX22" fmla="*/ 218037 w 387363"/>
                  <a:gd name="connsiteY22" fmla="*/ 555592 h 679243"/>
                  <a:gd name="connsiteX23" fmla="*/ 226307 w 387363"/>
                  <a:gd name="connsiteY23" fmla="*/ 516119 h 679243"/>
                  <a:gd name="connsiteX24" fmla="*/ 210608 w 387363"/>
                  <a:gd name="connsiteY24" fmla="*/ 440791 h 679243"/>
                  <a:gd name="connsiteX25" fmla="*/ 131275 w 387363"/>
                  <a:gd name="connsiteY25" fmla="*/ 381614 h 679243"/>
                  <a:gd name="connsiteX26" fmla="*/ 47548 w 387363"/>
                  <a:gd name="connsiteY26" fmla="*/ 320822 h 679243"/>
                  <a:gd name="connsiteX27" fmla="*/ 13502 w 387363"/>
                  <a:gd name="connsiteY27" fmla="*/ 268493 h 679243"/>
                  <a:gd name="connsiteX28" fmla="*/ 0 w 387363"/>
                  <a:gd name="connsiteY28" fmla="*/ 183152 h 679243"/>
                  <a:gd name="connsiteX29" fmla="*/ 19123 w 387363"/>
                  <a:gd name="connsiteY29" fmla="*/ 73648 h 679243"/>
                  <a:gd name="connsiteX30" fmla="*/ 80948 w 387363"/>
                  <a:gd name="connsiteY30" fmla="*/ 19510 h 679243"/>
                  <a:gd name="connsiteX31" fmla="*/ 183991 w 387363"/>
                  <a:gd name="connsiteY31" fmla="*/ 0 h 679243"/>
                  <a:gd name="connsiteX32" fmla="*/ 296531 w 387363"/>
                  <a:gd name="connsiteY32" fmla="*/ 21319 h 679243"/>
                  <a:gd name="connsiteX33" fmla="*/ 358163 w 387363"/>
                  <a:gd name="connsiteY33" fmla="*/ 75070 h 679243"/>
                  <a:gd name="connsiteX34" fmla="*/ 373280 w 387363"/>
                  <a:gd name="connsiteY34" fmla="*/ 185219 h 679243"/>
                  <a:gd name="connsiteX35" fmla="*/ 373280 w 387363"/>
                  <a:gd name="connsiteY35" fmla="*/ 210996 h 6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363" h="679243">
                    <a:moveTo>
                      <a:pt x="373215" y="210996"/>
                    </a:moveTo>
                    <a:lnTo>
                      <a:pt x="215776" y="210996"/>
                    </a:lnTo>
                    <a:lnTo>
                      <a:pt x="215776" y="162672"/>
                    </a:lnTo>
                    <a:cubicBezTo>
                      <a:pt x="215776" y="140125"/>
                      <a:pt x="213774" y="125783"/>
                      <a:pt x="209768" y="119581"/>
                    </a:cubicBezTo>
                    <a:cubicBezTo>
                      <a:pt x="205763" y="113380"/>
                      <a:pt x="199044" y="110343"/>
                      <a:pt x="189612" y="110343"/>
                    </a:cubicBezTo>
                    <a:cubicBezTo>
                      <a:pt x="179404" y="110343"/>
                      <a:pt x="171717" y="114478"/>
                      <a:pt x="166484" y="122812"/>
                    </a:cubicBezTo>
                    <a:cubicBezTo>
                      <a:pt x="161251" y="131146"/>
                      <a:pt x="158602" y="143743"/>
                      <a:pt x="158602" y="160669"/>
                    </a:cubicBezTo>
                    <a:cubicBezTo>
                      <a:pt x="158602" y="182441"/>
                      <a:pt x="161574" y="198786"/>
                      <a:pt x="167453" y="209833"/>
                    </a:cubicBezTo>
                    <a:cubicBezTo>
                      <a:pt x="173073" y="220880"/>
                      <a:pt x="189030" y="234124"/>
                      <a:pt x="215389" y="249693"/>
                    </a:cubicBezTo>
                    <a:cubicBezTo>
                      <a:pt x="290846" y="294464"/>
                      <a:pt x="338394" y="331223"/>
                      <a:pt x="357969" y="359972"/>
                    </a:cubicBezTo>
                    <a:cubicBezTo>
                      <a:pt x="377544" y="388721"/>
                      <a:pt x="387364" y="434977"/>
                      <a:pt x="387364" y="498870"/>
                    </a:cubicBezTo>
                    <a:cubicBezTo>
                      <a:pt x="387364" y="545320"/>
                      <a:pt x="381937" y="579560"/>
                      <a:pt x="371084" y="601525"/>
                    </a:cubicBezTo>
                    <a:cubicBezTo>
                      <a:pt x="360230" y="623555"/>
                      <a:pt x="339234" y="641967"/>
                      <a:pt x="308095" y="656891"/>
                    </a:cubicBezTo>
                    <a:cubicBezTo>
                      <a:pt x="276956" y="671814"/>
                      <a:pt x="240713" y="679243"/>
                      <a:pt x="199367" y="679243"/>
                    </a:cubicBezTo>
                    <a:cubicBezTo>
                      <a:pt x="154015" y="679243"/>
                      <a:pt x="115253" y="670651"/>
                      <a:pt x="83210" y="653467"/>
                    </a:cubicBezTo>
                    <a:cubicBezTo>
                      <a:pt x="51102" y="636282"/>
                      <a:pt x="30105" y="614381"/>
                      <a:pt x="20221" y="587829"/>
                    </a:cubicBezTo>
                    <a:cubicBezTo>
                      <a:pt x="10272" y="561277"/>
                      <a:pt x="5297" y="523549"/>
                      <a:pt x="5297" y="474708"/>
                    </a:cubicBezTo>
                    <a:lnTo>
                      <a:pt x="5297" y="432005"/>
                    </a:lnTo>
                    <a:lnTo>
                      <a:pt x="162607" y="432005"/>
                    </a:lnTo>
                    <a:lnTo>
                      <a:pt x="162607" y="511338"/>
                    </a:lnTo>
                    <a:cubicBezTo>
                      <a:pt x="162607" y="535759"/>
                      <a:pt x="164804" y="551457"/>
                      <a:pt x="169262" y="558435"/>
                    </a:cubicBezTo>
                    <a:cubicBezTo>
                      <a:pt x="173719" y="565412"/>
                      <a:pt x="181536" y="568900"/>
                      <a:pt x="192842" y="568900"/>
                    </a:cubicBezTo>
                    <a:cubicBezTo>
                      <a:pt x="204148" y="568900"/>
                      <a:pt x="212481" y="564443"/>
                      <a:pt x="218037" y="555592"/>
                    </a:cubicBezTo>
                    <a:cubicBezTo>
                      <a:pt x="223529" y="546741"/>
                      <a:pt x="226307" y="533562"/>
                      <a:pt x="226307" y="516119"/>
                    </a:cubicBezTo>
                    <a:cubicBezTo>
                      <a:pt x="226307" y="477744"/>
                      <a:pt x="221074" y="452614"/>
                      <a:pt x="210608" y="440791"/>
                    </a:cubicBezTo>
                    <a:cubicBezTo>
                      <a:pt x="199884" y="428969"/>
                      <a:pt x="173396" y="409265"/>
                      <a:pt x="131275" y="381614"/>
                    </a:cubicBezTo>
                    <a:cubicBezTo>
                      <a:pt x="89153" y="353705"/>
                      <a:pt x="61180" y="333420"/>
                      <a:pt x="47548" y="320822"/>
                    </a:cubicBezTo>
                    <a:cubicBezTo>
                      <a:pt x="33852" y="308224"/>
                      <a:pt x="22482" y="290781"/>
                      <a:pt x="13502" y="268493"/>
                    </a:cubicBezTo>
                    <a:cubicBezTo>
                      <a:pt x="4522" y="246205"/>
                      <a:pt x="0" y="217779"/>
                      <a:pt x="0" y="183152"/>
                    </a:cubicBezTo>
                    <a:cubicBezTo>
                      <a:pt x="0" y="133213"/>
                      <a:pt x="6396" y="96712"/>
                      <a:pt x="19123" y="73648"/>
                    </a:cubicBezTo>
                    <a:cubicBezTo>
                      <a:pt x="31850" y="50585"/>
                      <a:pt x="52458" y="32496"/>
                      <a:pt x="80948" y="19510"/>
                    </a:cubicBezTo>
                    <a:cubicBezTo>
                      <a:pt x="109309" y="6525"/>
                      <a:pt x="143679" y="0"/>
                      <a:pt x="183991" y="0"/>
                    </a:cubicBezTo>
                    <a:cubicBezTo>
                      <a:pt x="227986" y="0"/>
                      <a:pt x="265521" y="7106"/>
                      <a:pt x="296531" y="21319"/>
                    </a:cubicBezTo>
                    <a:cubicBezTo>
                      <a:pt x="327541" y="35532"/>
                      <a:pt x="348085" y="53492"/>
                      <a:pt x="358163" y="75070"/>
                    </a:cubicBezTo>
                    <a:cubicBezTo>
                      <a:pt x="368241" y="96712"/>
                      <a:pt x="373280" y="133407"/>
                      <a:pt x="373280" y="185219"/>
                    </a:cubicBezTo>
                    <a:lnTo>
                      <a:pt x="373280" y="210996"/>
                    </a:lnTo>
                    <a:close/>
                  </a:path>
                </a:pathLst>
              </a:custGeom>
              <a:grpFill/>
              <a:ln w="6398" cap="flat">
                <a:noFill/>
                <a:prstDash val="solid"/>
                <a:miter/>
              </a:ln>
            </p:spPr>
            <p:txBody>
              <a:bodyPr rtlCol="0" anchor="ctr"/>
              <a:p>
                <a:endParaRPr lang="zh-CN" altLang="en-US" sz="1615">
                  <a:solidFill>
                    <a:srgbClr val="FFFFFF"/>
                  </a:solidFill>
                </a:endParaRPr>
              </a:p>
            </p:txBody>
          </p:sp>
        </p:grpSp>
      </p:grpSp>
      <p:sp>
        <p:nvSpPr>
          <p:cNvPr id="15" name="矩形: 圆角 2"/>
          <p:cNvSpPr/>
          <p:nvPr>
            <p:custDataLst>
              <p:tags r:id="rId10"/>
            </p:custDataLst>
          </p:nvPr>
        </p:nvSpPr>
        <p:spPr>
          <a:xfrm>
            <a:off x="5656580" y="2070100"/>
            <a:ext cx="2146935" cy="69278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9680" tIns="34840" rIns="69680" bIns="34840" rtlCol="0" anchor="ctr"/>
          <a:p>
            <a:endParaRPr lang="zh-CN" altLang="en-US" sz="1220">
              <a:solidFill>
                <a:schemeClr val="bg1"/>
              </a:solidFill>
              <a:latin typeface="+mj-ea"/>
              <a:ea typeface="+mj-ea"/>
            </a:endParaRPr>
          </a:p>
        </p:txBody>
      </p:sp>
      <p:sp>
        <p:nvSpPr>
          <p:cNvPr id="16" name="圆角矩形 15"/>
          <p:cNvSpPr/>
          <p:nvPr>
            <p:custDataLst>
              <p:tags r:id="rId11"/>
            </p:custDataLst>
          </p:nvPr>
        </p:nvSpPr>
        <p:spPr>
          <a:xfrm>
            <a:off x="5620385" y="2073275"/>
            <a:ext cx="525145" cy="689610"/>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6160770" y="2251075"/>
            <a:ext cx="1656080" cy="387985"/>
          </a:xfrm>
          <a:prstGeom prst="rect">
            <a:avLst/>
          </a:prstGeom>
          <a:noFill/>
        </p:spPr>
        <p:txBody>
          <a:bodyPr wrap="square" rtlCol="0" anchor="t">
            <a:no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入组：</a:t>
            </a:r>
            <a:r>
              <a:rPr 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XR2</a:t>
            </a:r>
            <a:endParaRPr 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5" name="图片 24" descr="扬声器"/>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9500" y="4191000"/>
            <a:ext cx="449580" cy="449580"/>
          </a:xfrm>
          <a:prstGeom prst="rect">
            <a:avLst/>
          </a:prstGeom>
        </p:spPr>
      </p:pic>
      <p:cxnSp>
        <p:nvCxnSpPr>
          <p:cNvPr id="18" name="肘形连接符 17"/>
          <p:cNvCxnSpPr>
            <a:stCxn id="2" idx="2"/>
            <a:endCxn id="13" idx="0"/>
          </p:cNvCxnSpPr>
          <p:nvPr/>
        </p:nvCxnSpPr>
        <p:spPr>
          <a:xfrm rot="5400000">
            <a:off x="3455670" y="847090"/>
            <a:ext cx="483235" cy="196215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2" idx="2"/>
            <a:endCxn id="15" idx="0"/>
          </p:cNvCxnSpPr>
          <p:nvPr/>
        </p:nvCxnSpPr>
        <p:spPr>
          <a:xfrm rot="5400000" flipV="1">
            <a:off x="5462905" y="802005"/>
            <a:ext cx="483235" cy="205232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nvPicPr>
        <p:blipFill>
          <a:blip r:embed="rId14"/>
          <a:stretch>
            <a:fillRect/>
          </a:stretch>
        </p:blipFill>
        <p:spPr>
          <a:xfrm>
            <a:off x="1605915" y="2820035"/>
            <a:ext cx="2182495" cy="542290"/>
          </a:xfrm>
          <a:prstGeom prst="rect">
            <a:avLst/>
          </a:prstGeom>
        </p:spPr>
      </p:pic>
      <p:pic>
        <p:nvPicPr>
          <p:cNvPr id="5" name="图片 4"/>
          <p:cNvPicPr>
            <a:picLocks noChangeAspect="1"/>
          </p:cNvPicPr>
          <p:nvPr/>
        </p:nvPicPr>
        <p:blipFill>
          <a:blip r:embed="rId15"/>
          <a:stretch>
            <a:fillRect/>
          </a:stretch>
        </p:blipFill>
        <p:spPr>
          <a:xfrm>
            <a:off x="1605915" y="3328670"/>
            <a:ext cx="2196465" cy="685165"/>
          </a:xfrm>
          <a:prstGeom prst="rect">
            <a:avLst/>
          </a:prstGeom>
        </p:spPr>
      </p:pic>
      <p:pic>
        <p:nvPicPr>
          <p:cNvPr id="6" name="图片 5"/>
          <p:cNvPicPr>
            <a:picLocks noChangeAspect="1"/>
          </p:cNvPicPr>
          <p:nvPr/>
        </p:nvPicPr>
        <p:blipFill>
          <a:blip r:embed="rId16"/>
          <a:stretch>
            <a:fillRect/>
          </a:stretch>
        </p:blipFill>
        <p:spPr>
          <a:xfrm>
            <a:off x="5652135" y="2788285"/>
            <a:ext cx="2151380" cy="542925"/>
          </a:xfrm>
          <a:prstGeom prst="rect">
            <a:avLst/>
          </a:prstGeom>
        </p:spPr>
      </p:pic>
      <p:pic>
        <p:nvPicPr>
          <p:cNvPr id="7" name="图片 6"/>
          <p:cNvPicPr>
            <a:picLocks noChangeAspect="1"/>
          </p:cNvPicPr>
          <p:nvPr/>
        </p:nvPicPr>
        <p:blipFill>
          <a:blip r:embed="rId17"/>
          <a:stretch>
            <a:fillRect/>
          </a:stretch>
        </p:blipFill>
        <p:spPr>
          <a:xfrm>
            <a:off x="5652135" y="3293110"/>
            <a:ext cx="2151380" cy="699135"/>
          </a:xfrm>
          <a:prstGeom prst="rect">
            <a:avLst/>
          </a:prstGeom>
        </p:spPr>
      </p:pic>
      <p:sp>
        <p:nvSpPr>
          <p:cNvPr id="8" name="文本框 7"/>
          <p:cNvSpPr txBox="1"/>
          <p:nvPr/>
        </p:nvSpPr>
        <p:spPr>
          <a:xfrm>
            <a:off x="1587500" y="4111625"/>
            <a:ext cx="6200140" cy="645160"/>
          </a:xfrm>
          <a:prstGeom prst="rect">
            <a:avLst/>
          </a:prstGeom>
          <a:noFill/>
        </p:spPr>
        <p:txBody>
          <a:bodyPr wrap="square" rtlCol="0">
            <a:spAutoFit/>
          </a:bodyPr>
          <a:p>
            <a:r>
              <a:rPr lang="zh-CN" altLang="en-US">
                <a:solidFill>
                  <a:schemeClr val="bg1"/>
                </a:solidFill>
              </a:rPr>
              <a:t>在</a:t>
            </a:r>
            <a:r>
              <a:rPr lang="en-US" altLang="zh-CN">
                <a:solidFill>
                  <a:schemeClr val="bg1"/>
                </a:solidFill>
              </a:rPr>
              <a:t>CHS-DRG2.0</a:t>
            </a:r>
            <a:r>
              <a:rPr lang="zh-CN" altLang="en-US">
                <a:solidFill>
                  <a:schemeClr val="bg1"/>
                </a:solidFill>
              </a:rPr>
              <a:t>分组规范中，物理治疗纳入了</a:t>
            </a:r>
            <a:r>
              <a:rPr lang="en-US" altLang="zh-CN">
                <a:solidFill>
                  <a:schemeClr val="bg1"/>
                </a:solidFill>
              </a:rPr>
              <a:t>XR2 </a:t>
            </a:r>
            <a:r>
              <a:rPr lang="zh-CN" altLang="en-US">
                <a:solidFill>
                  <a:schemeClr val="bg1"/>
                </a:solidFill>
              </a:rPr>
              <a:t>神经、骨骼和肌肉康复</a:t>
            </a:r>
            <a:r>
              <a:rPr lang="en-US" altLang="zh-CN">
                <a:solidFill>
                  <a:schemeClr val="bg1"/>
                </a:solidFill>
              </a:rPr>
              <a:t>ADRG</a:t>
            </a:r>
            <a:r>
              <a:rPr lang="zh-CN" altLang="en-US">
                <a:solidFill>
                  <a:schemeClr val="bg1"/>
                </a:solidFill>
              </a:rPr>
              <a:t>组</a:t>
            </a:r>
            <a:r>
              <a:rPr lang="zh-CN" altLang="en-US">
                <a:solidFill>
                  <a:schemeClr val="bg1"/>
                </a:solidFill>
              </a:rPr>
              <a:t>更合理。</a:t>
            </a:r>
            <a:endParaRPr lang="zh-CN" altLang="en-US">
              <a:solidFill>
                <a:schemeClr val="bg1"/>
              </a:solidFill>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56170" y="1198664"/>
            <a:ext cx="5555933" cy="248935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1719917" y="1436789"/>
            <a:ext cx="269487" cy="201358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3059430" y="1960245"/>
            <a:ext cx="3048000" cy="1014730"/>
          </a:xfrm>
          <a:prstGeom prst="rect">
            <a:avLst/>
          </a:prstGeom>
          <a:noFill/>
        </p:spPr>
        <p:txBody>
          <a:bodyPr wrap="square" rtlCol="0">
            <a:spAutoFit/>
          </a:bodyPr>
          <a:p>
            <a:pPr algn="ctr"/>
            <a:r>
              <a:rPr lang="zh-CN" altLang="en-US" sz="6000">
                <a:solidFill>
                  <a:schemeClr val="bg1"/>
                </a:solidFill>
                <a:latin typeface="微软雅黑" panose="020B0503020204020204" pitchFamily="34" charset="-122"/>
                <a:ea typeface="微软雅黑" panose="020B0503020204020204" pitchFamily="34" charset="-122"/>
              </a:rPr>
              <a:t>谢谢</a:t>
            </a:r>
            <a:endParaRPr lang="zh-CN" altLang="en-US" sz="600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RG2.0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版发布</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7" name="Round Same Side Corner Rectangle 66"/>
          <p:cNvSpPr/>
          <p:nvPr/>
        </p:nvSpPr>
        <p:spPr bwMode="auto">
          <a:xfrm rot="5400000">
            <a:off x="4805045" y="-1274445"/>
            <a:ext cx="1199515" cy="6291580"/>
          </a:xfrm>
          <a:prstGeom prst="round2SameRect">
            <a:avLst>
              <a:gd name="adj1" fmla="val 9180"/>
              <a:gd name="adj2" fmla="val 0"/>
            </a:avLst>
          </a:prstGeom>
          <a:solidFill>
            <a:srgbClr val="0297AE"/>
          </a:solidFill>
          <a:ln w="9525">
            <a:noFill/>
            <a:round/>
          </a:ln>
        </p:spPr>
        <p:txBody>
          <a:bodyPr vert="horz" wrap="square" lIns="91435" tIns="45717" rIns="91435" bIns="45717" numCol="1" rtlCol="0" anchor="t" anchorCtr="0" compatLnSpc="1"/>
          <a:p>
            <a:pPr algn="ctr"/>
            <a:endParaRPr lang="en-US" sz="128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65" name="Round Same Side Corner Rectangle 64"/>
          <p:cNvSpPr/>
          <p:nvPr/>
        </p:nvSpPr>
        <p:spPr bwMode="auto">
          <a:xfrm rot="5400000">
            <a:off x="4829175" y="-1261745"/>
            <a:ext cx="1066800" cy="6253480"/>
          </a:xfrm>
          <a:prstGeom prst="round2SameRect">
            <a:avLst>
              <a:gd name="adj1" fmla="val 9180"/>
              <a:gd name="adj2" fmla="val 0"/>
            </a:avLst>
          </a:prstGeom>
          <a:solidFill>
            <a:schemeClr val="bg1">
              <a:lumMod val="95000"/>
            </a:schemeClr>
          </a:solidFill>
          <a:ln w="9525">
            <a:noFill/>
            <a:round/>
          </a:ln>
        </p:spPr>
        <p:txBody>
          <a:bodyPr vert="horz" wrap="square" lIns="91435" tIns="45717" rIns="91435" bIns="45717" numCol="1" rtlCol="0" anchor="t" anchorCtr="0" compatLnSpc="1"/>
          <a:p>
            <a:pPr algn="ctr"/>
            <a:endParaRPr lang="en-US" sz="128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6" name="Footer Text"/>
          <p:cNvSpPr txBox="1"/>
          <p:nvPr/>
        </p:nvSpPr>
        <p:spPr>
          <a:xfrm>
            <a:off x="2411730" y="1391920"/>
            <a:ext cx="5930265" cy="923925"/>
          </a:xfrm>
          <a:prstGeom prst="rect">
            <a:avLst/>
          </a:prstGeom>
          <a:noFill/>
        </p:spPr>
        <p:txBody>
          <a:bodyPr wrap="square" lIns="0" tIns="0" rIns="0" bIns="0" rtlCol="0" anchor="ctr" anchorCtr="0">
            <a:noAutofit/>
          </a:bodyPr>
          <a:p>
            <a:pPr algn="l">
              <a:lnSpc>
                <a:spcPct val="150000"/>
              </a:lnSpc>
              <a:buClrTx/>
              <a:buSzTx/>
              <a:buFontTx/>
            </a:pPr>
            <a:r>
              <a:rPr lang="zh-CN" altLang="en-US" sz="1200" dirty="0">
                <a:solidFill>
                  <a:schemeClr val="tx1">
                    <a:lumMod val="75000"/>
                    <a:lumOff val="25000"/>
                  </a:schemeClr>
                </a:solidFill>
                <a:latin typeface="Arial" panose="020B0604020202020204"/>
                <a:ea typeface="微软雅黑" panose="020B0503020204020204" pitchFamily="34" charset="-122"/>
                <a:sym typeface="+mn-ea"/>
              </a:rPr>
              <a:t>2024年07月23日，国家医疗保障局办公室发布《关于印发按病组和病种分值付费2.0版分组方案并深入推进相关工作的通知》（医保办发〔2024〕9号）</a:t>
            </a:r>
            <a:endParaRPr lang="zh-CN" altLang="en-US" sz="1200" dirty="0">
              <a:solidFill>
                <a:schemeClr val="tx1">
                  <a:lumMod val="75000"/>
                  <a:lumOff val="25000"/>
                </a:schemeClr>
              </a:solidFill>
              <a:latin typeface="Arial" panose="020B0604020202020204"/>
              <a:ea typeface="微软雅黑" panose="020B0503020204020204" pitchFamily="34" charset="-122"/>
              <a:sym typeface="+mn-ea"/>
            </a:endParaRPr>
          </a:p>
        </p:txBody>
      </p:sp>
      <p:grpSp>
        <p:nvGrpSpPr>
          <p:cNvPr id="4" name="Group 69"/>
          <p:cNvGrpSpPr/>
          <p:nvPr/>
        </p:nvGrpSpPr>
        <p:grpSpPr>
          <a:xfrm>
            <a:off x="719455" y="1271905"/>
            <a:ext cx="1539875" cy="1378800"/>
            <a:chOff x="721468" y="1123950"/>
            <a:chExt cx="1540213" cy="1524000"/>
          </a:xfrm>
          <a:solidFill>
            <a:srgbClr val="0297AE"/>
          </a:solidFill>
        </p:grpSpPr>
        <p:sp>
          <p:nvSpPr>
            <p:cNvPr id="12" name="Isosceles Triangle 11"/>
            <p:cNvSpPr/>
            <p:nvPr/>
          </p:nvSpPr>
          <p:spPr>
            <a:xfrm flipV="1">
              <a:off x="1301074" y="2343150"/>
              <a:ext cx="381000" cy="304800"/>
            </a:xfrm>
            <a:prstGeom prst="triangl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280"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grpSp>
          <p:nvGrpSpPr>
            <p:cNvPr id="5" name="Group 23"/>
            <p:cNvGrpSpPr/>
            <p:nvPr/>
          </p:nvGrpSpPr>
          <p:grpSpPr>
            <a:xfrm>
              <a:off x="721468" y="1123950"/>
              <a:ext cx="1540213" cy="1327509"/>
              <a:chOff x="2905413" y="1285292"/>
              <a:chExt cx="784417" cy="1675617"/>
            </a:xfrm>
            <a:grpFill/>
          </p:grpSpPr>
          <p:sp>
            <p:nvSpPr>
              <p:cNvPr id="14" name="Rectangle 13"/>
              <p:cNvSpPr/>
              <p:nvPr/>
            </p:nvSpPr>
            <p:spPr>
              <a:xfrm>
                <a:off x="2905413" y="1392073"/>
                <a:ext cx="784417" cy="156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15" name="Rectangle 14"/>
              <p:cNvSpPr/>
              <p:nvPr/>
            </p:nvSpPr>
            <p:spPr>
              <a:xfrm>
                <a:off x="2905413" y="1285292"/>
                <a:ext cx="784417" cy="1568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grpSp>
      </p:grpSp>
      <p:sp>
        <p:nvSpPr>
          <p:cNvPr id="16" name="Freeform 5"/>
          <p:cNvSpPr>
            <a:spLocks noEditPoints="1"/>
          </p:cNvSpPr>
          <p:nvPr/>
        </p:nvSpPr>
        <p:spPr bwMode="auto">
          <a:xfrm>
            <a:off x="1187596" y="1523093"/>
            <a:ext cx="609567" cy="591743"/>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bg1"/>
          </a:solidFill>
          <a:ln w="9525">
            <a:noFill/>
            <a:round/>
          </a:ln>
        </p:spPr>
        <p:txBody>
          <a:bodyPr vert="horz" wrap="square" lIns="91435" tIns="45717" rIns="91435" bIns="45717" numCol="1" anchor="t" anchorCtr="0" compatLnSpc="1"/>
          <a:p>
            <a:endParaRPr lang="en-US" sz="128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10" name="矩形 9"/>
          <p:cNvSpPr/>
          <p:nvPr/>
        </p:nvSpPr>
        <p:spPr>
          <a:xfrm>
            <a:off x="562610" y="3184525"/>
            <a:ext cx="1078865" cy="880110"/>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659890" y="3184525"/>
            <a:ext cx="2862580" cy="880110"/>
          </a:xfrm>
          <a:prstGeom prst="rect">
            <a:avLst/>
          </a:prstGeom>
          <a:solidFill>
            <a:srgbClr val="00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Rectangle 24"/>
          <p:cNvSpPr>
            <a:spLocks noChangeArrowheads="1"/>
          </p:cNvSpPr>
          <p:nvPr/>
        </p:nvSpPr>
        <p:spPr bwMode="auto">
          <a:xfrm>
            <a:off x="1804005" y="3284746"/>
            <a:ext cx="2574727" cy="54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a:lnSpc>
                <a:spcPct val="100000"/>
              </a:lnSpc>
              <a:buClrTx/>
              <a:buSzTx/>
              <a:buFontTx/>
            </a:pPr>
            <a:r>
              <a:rPr lang="zh-CN" altLang="en-US" sz="1200" dirty="0">
                <a:solidFill>
                  <a:schemeClr val="bg1"/>
                </a:solidFill>
                <a:latin typeface="微软雅黑" panose="020B0503020204020204" pitchFamily="34" charset="-122"/>
                <a:ea typeface="微软雅黑" panose="020B0503020204020204" pitchFamily="34" charset="-122"/>
              </a:rPr>
              <a:t>2024年7月23日上午</a:t>
            </a:r>
            <a:endParaRPr lang="zh-CN" altLang="en-US"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bg1">
                    <a:lumMod val="85000"/>
                  </a:schemeClr>
                </a:solidFill>
                <a:latin typeface="微软雅黑" panose="020B0503020204020204" pitchFamily="34" charset="-122"/>
                <a:ea typeface="微软雅黑" panose="020B0503020204020204" pitchFamily="34" charset="-122"/>
              </a:rPr>
              <a:t>国家医保局举行按病组（DRG）和病种分值（DIP）付费2.0版分组方案新闻发布会。</a:t>
            </a:r>
            <a:endParaRPr lang="zh-CN" altLang="en-US" sz="9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700905" y="3184525"/>
            <a:ext cx="1078865" cy="880110"/>
          </a:xfrm>
          <a:prstGeom prst="rect">
            <a:avLst/>
          </a:prstGeom>
          <a:solidFill>
            <a:srgbClr val="02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5798185" y="3184525"/>
            <a:ext cx="2862580" cy="880110"/>
          </a:xfrm>
          <a:prstGeom prst="rect">
            <a:avLst/>
          </a:prstGeom>
          <a:solidFill>
            <a:srgbClr val="036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Rectangle 24"/>
          <p:cNvSpPr>
            <a:spLocks noChangeArrowheads="1"/>
          </p:cNvSpPr>
          <p:nvPr/>
        </p:nvSpPr>
        <p:spPr bwMode="auto">
          <a:xfrm>
            <a:off x="5942300" y="3284235"/>
            <a:ext cx="2574727"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a:lnSpc>
                <a:spcPct val="100000"/>
              </a:lnSpc>
              <a:buClrTx/>
              <a:buSzTx/>
              <a:buFontTx/>
            </a:pPr>
            <a:r>
              <a:rPr lang="zh-CN" altLang="en-US" sz="1200" dirty="0">
                <a:solidFill>
                  <a:schemeClr val="bg1"/>
                </a:solidFill>
                <a:latin typeface="微软雅黑" panose="020B0503020204020204" pitchFamily="34" charset="-122"/>
                <a:ea typeface="微软雅黑" panose="020B0503020204020204" pitchFamily="34" charset="-122"/>
              </a:rPr>
              <a:t>2024年8月3日</a:t>
            </a:r>
            <a:endParaRPr lang="zh-CN" altLang="en-US" sz="1200" dirty="0">
              <a:solidFill>
                <a:schemeClr val="bg1"/>
              </a:solidFill>
              <a:latin typeface="微软雅黑" panose="020B0503020204020204" pitchFamily="34" charset="-122"/>
              <a:ea typeface="微软雅黑" panose="020B0503020204020204" pitchFamily="34" charset="-122"/>
            </a:endParaRPr>
          </a:p>
          <a:p>
            <a:pPr algn="l">
              <a:lnSpc>
                <a:spcPct val="100000"/>
              </a:lnSpc>
              <a:buClrTx/>
              <a:buSzTx/>
              <a:buFontTx/>
            </a:pPr>
            <a:endParaRPr lang="zh-CN" altLang="en-US" sz="900" dirty="0">
              <a:solidFill>
                <a:schemeClr val="bg1">
                  <a:lumMod val="85000"/>
                </a:schemeClr>
              </a:solidFill>
              <a:latin typeface="微软雅黑" panose="020B0503020204020204" pitchFamily="34" charset="-122"/>
              <a:ea typeface="微软雅黑" panose="020B0503020204020204" pitchFamily="34" charset="-122"/>
            </a:endParaRPr>
          </a:p>
          <a:p>
            <a:pPr algn="l">
              <a:lnSpc>
                <a:spcPct val="100000"/>
              </a:lnSpc>
              <a:buClrTx/>
              <a:buSzTx/>
              <a:buFontTx/>
            </a:pPr>
            <a:r>
              <a:rPr lang="zh-CN" altLang="en-US" sz="900" dirty="0">
                <a:solidFill>
                  <a:schemeClr val="bg1">
                    <a:lumMod val="85000"/>
                  </a:schemeClr>
                </a:solidFill>
                <a:latin typeface="微软雅黑" panose="020B0503020204020204" pitchFamily="34" charset="-122"/>
                <a:ea typeface="微软雅黑" panose="020B0503020204020204" pitchFamily="34" charset="-122"/>
              </a:rPr>
              <a:t>国家医保局组织医保医疗协同改革座谈。</a:t>
            </a:r>
            <a:endParaRPr lang="zh-CN" altLang="en-US" sz="9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3" name="Freeform 14"/>
          <p:cNvSpPr>
            <a:spLocks noEditPoints="1"/>
          </p:cNvSpPr>
          <p:nvPr/>
        </p:nvSpPr>
        <p:spPr bwMode="auto">
          <a:xfrm>
            <a:off x="991038" y="3519679"/>
            <a:ext cx="221171" cy="267346"/>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19"/>
          <p:cNvSpPr>
            <a:spLocks noEditPoints="1"/>
          </p:cNvSpPr>
          <p:nvPr/>
        </p:nvSpPr>
        <p:spPr bwMode="auto">
          <a:xfrm>
            <a:off x="5106732" y="3517957"/>
            <a:ext cx="267181"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1983740" y="254000"/>
            <a:ext cx="6990715" cy="368300"/>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政策背景</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RG</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DIP2.0</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版发布</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24440" y="735965"/>
            <a:ext cx="2768600" cy="3909060"/>
          </a:xfrm>
          <a:prstGeom prst="rect">
            <a:avLst/>
          </a:prstGeom>
        </p:spPr>
      </p:pic>
      <p:pic>
        <p:nvPicPr>
          <p:cNvPr id="3" name="图片 2"/>
          <p:cNvPicPr>
            <a:picLocks noChangeAspect="1"/>
          </p:cNvPicPr>
          <p:nvPr/>
        </p:nvPicPr>
        <p:blipFill>
          <a:blip r:embed="rId2"/>
          <a:stretch>
            <a:fillRect/>
          </a:stretch>
        </p:blipFill>
        <p:spPr>
          <a:xfrm>
            <a:off x="3138170" y="735965"/>
            <a:ext cx="2768600" cy="3909060"/>
          </a:xfrm>
          <a:prstGeom prst="rect">
            <a:avLst/>
          </a:prstGeom>
        </p:spPr>
      </p:pic>
      <p:pic>
        <p:nvPicPr>
          <p:cNvPr id="7" name="图片 6"/>
          <p:cNvPicPr>
            <a:picLocks noChangeAspect="1"/>
          </p:cNvPicPr>
          <p:nvPr/>
        </p:nvPicPr>
        <p:blipFill>
          <a:blip r:embed="rId3"/>
          <a:stretch>
            <a:fillRect/>
          </a:stretch>
        </p:blipFill>
        <p:spPr>
          <a:xfrm>
            <a:off x="5946775" y="735965"/>
            <a:ext cx="2768600" cy="3909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Tm="0">
        <p:random/>
      </p:transition>
    </mc:Choice>
    <mc:Fallback>
      <p:transition spd="med" advTm="0">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KSO_WM_DIAGRAM_VIRTUALLY_FRAME" val="{&quot;height&quot;:215.45,&quot;left&quot;:33.95,&quot;top&quot;:80.65,&quot;width&quot;:619.9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1686_4*l_h_i*1_4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4"/>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686_4*l_h_a*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31686_4*l_h_i*1_5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5"/>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686_4*l_h_a*1_5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diagram20231686_4*l_h_i*1_6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6"/>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686_4*l_h_a*1_6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4*l_h_i*1_3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4*l_h_i*1_4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4*l_h_i*1_5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5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4*l_h_i*1_6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6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11.xml><?xml version="1.0" encoding="utf-8"?>
<p:tagLst xmlns:p="http://schemas.openxmlformats.org/presentationml/2006/main">
  <p:tag name="KSO_WM_DIAGRAM_VIRTUALLY_FRAME" val="{&quot;height&quot;:215.45,&quot;left&quot;:33.95,&quot;top&quot;:80.65,&quot;width&quot;:619.95}"/>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31686_4*l_h_i*1_5_1"/>
  <p:tag name="KSO_WM_TEMPLATE_CATEGORY" val="diagram"/>
  <p:tag name="KSO_WM_TEMPLATE_INDEX" val="20231686"/>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5"/>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686_4*l_h_a*1_5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diagram20231686_4*l_h_i*1_6_1"/>
  <p:tag name="KSO_WM_TEMPLATE_CATEGORY" val="diagram"/>
  <p:tag name="KSO_WM_TEMPLATE_INDEX" val="20231686"/>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6"/>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686_4*l_h_a*1_6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86_4*l_h_i*1_5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5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115.xml><?xml version="1.0" encoding="utf-8"?>
<p:tagLst xmlns:p="http://schemas.openxmlformats.org/presentationml/2006/main">
  <p:tag name="RESOURCE_RECORD_KEY" val="{&quot;13&quot;:[20242003,4716332],&quot;29&quot;:[50000031,50000072,50000077,50000047,50000135,50000283,50000051],&quot;70&quot;:[3327011,3319358]}"/>
  <p:tag name="KSO_WM_SLIDE_ITEM_CNT" val="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431_1*l_h_i*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44999998807907104,&quot;transparency&quot;:0},{&quot;brightness&quot;:0,&quot;colorType&quot;:1,&quot;foreColorIndex&quot;:5,&quot;pos&quot;:0,&quot;transparency&quot;:1}],&quot;type&quot;:3},&quot;glow&quot;:{&quot;colorType&quot;:0},&quot;line&quot;:{&quot;gradient&quot;:[{&quot;brightness&quot;:-0.25,&quot;colorType&quot;:1,&quot;foreColorIndex&quot;:5,&quot;pos&quot;:0.4699999988079071,&quot;transparency&quot;:0},{&quot;brightness&quot;:0,&quot;colorType&quot;:1,&quot;foreColorIndex&quot;:14,&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431_1*l_h_i*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5600000023841858,&quot;transparency&quot;:0},{&quot;brightness&quot;:-0.05000000074505806,&quot;colorType&quot;:1,&quot;foreColorIndex&quot;:5,&quot;pos&quot;:1,&quot;transparency&quot;:1}],&quot;type&quot;:3},&quot;glow&quot;:{&quot;colorType&quot;:0},&quot;line&quot;:{&quot;gradient&quot;:[{&quot;brightness&quot;:-0.25,&quot;colorType&quot;:1,&quot;foreColorIndex&quot;:5,&quot;pos&quot;:0.569999992847442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18.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xml><?xml version="1.0" encoding="utf-8"?>
<p:tagLst xmlns:p="http://schemas.openxmlformats.org/presentationml/2006/main">
  <p:tag name="KSO_WM_DIAGRAM_VIRTUALLY_FRAME" val="{&quot;height&quot;:215.45,&quot;left&quot;:33.95,&quot;top&quot;:80.65,&quot;width&quot;:619.95}"/>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431_1*l_h_i*1_1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431_1*l_h_i*1_2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26.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31_1*l_h_x*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27.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31_1*l_h_x*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4*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3.xml><?xml version="1.0" encoding="utf-8"?>
<p:tagLst xmlns:p="http://schemas.openxmlformats.org/presentationml/2006/main">
  <p:tag name="KSO_WM_DIAGRAM_VIRTUALLY_FRAME" val="{&quot;height&quot;:215.45,&quot;left&quot;:33.95,&quot;top&quot;:80.65,&quot;width&quot;:619.95}"/>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4*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686_4*l_h_a*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32.xml><?xml version="1.0" encoding="utf-8"?>
<p:tagLst xmlns:p="http://schemas.openxmlformats.org/presentationml/2006/main">
  <p:tag name="RESOURCE_RECORD_KEY" val="{&quot;13&quot;:[20242003,4716332],&quot;29&quot;:[50000031,50000072,50000077,50000047,50000135,50000283,50000051],&quot;70&quot;:[3327011,3319358]}"/>
  <p:tag name="KSO_WM_SLIDE_ITEM_CNT" val="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431_1*l_h_i*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44999998807907104,&quot;transparency&quot;:0},{&quot;brightness&quot;:0,&quot;colorType&quot;:1,&quot;foreColorIndex&quot;:5,&quot;pos&quot;:0,&quot;transparency&quot;:1}],&quot;type&quot;:3},&quot;glow&quot;:{&quot;colorType&quot;:0},&quot;line&quot;:{&quot;gradient&quot;:[{&quot;brightness&quot;:-0.25,&quot;colorType&quot;:1,&quot;foreColorIndex&quot;:5,&quot;pos&quot;:0.4699999988079071,&quot;transparency&quot;:0},{&quot;brightness&quot;:0,&quot;colorType&quot;:1,&quot;foreColorIndex&quot;:14,&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431_1*l_h_i*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5600000023841858,&quot;transparency&quot;:0},{&quot;brightness&quot;:-0.05000000074505806,&quot;colorType&quot;:1,&quot;foreColorIndex&quot;:5,&quot;pos&quot;:1,&quot;transparency&quot;:1}],&quot;type&quot;:3},&quot;glow&quot;:{&quot;colorType&quot;:0},&quot;line&quot;:{&quot;gradient&quot;:[{&quot;brightness&quot;:-0.25,&quot;colorType&quot;:1,&quot;foreColorIndex&quot;:5,&quot;pos&quot;:0.569999992847442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35.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p="http://schemas.openxmlformats.org/presentationml/2006/main">
  <p:tag name="KSO_WM_DIAGRAM_VIRTUALLY_FRAME" val="{&quot;height&quot;:215.45,&quot;left&quot;:33.95,&quot;top&quot;:80.65,&quot;width&quot;:619.95}"/>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431_1*l_h_i*1_1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431_1*l_h_i*1_2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3.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31_1*l_h_x*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44.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31_1*l_h_x*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119.4106299212598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4*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119.4106299212598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4*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119.4106299212598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686_4*l_h_a*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119.4106299212598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49.xml><?xml version="1.0" encoding="utf-8"?>
<p:tagLst xmlns:p="http://schemas.openxmlformats.org/presentationml/2006/main">
  <p:tag name="RESOURCE_RECORD_KEY" val="{&quot;29&quot;:[50000031,50000072,50000077,50000047,50000135,50000283,50000051],&quot;70&quot;:[3319358,3327011]}"/>
</p:tagLst>
</file>

<file path=ppt/tags/tag15.xml><?xml version="1.0" encoding="utf-8"?>
<p:tagLst xmlns:p="http://schemas.openxmlformats.org/presentationml/2006/main">
  <p:tag name="KSO_WM_DIAGRAM_VIRTUALLY_FRAME" val="{&quot;height&quot;:215.45,&quot;left&quot;:33.95,&quot;top&quot;:80.65,&quot;width&quot;:619.95}"/>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431_1*l_h_i*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44999998807907104,&quot;transparency&quot;:0},{&quot;brightness&quot;:0,&quot;colorType&quot;:1,&quot;foreColorIndex&quot;:5,&quot;pos&quot;:0,&quot;transparency&quot;:1}],&quot;type&quot;:3},&quot;glow&quot;:{&quot;colorType&quot;:0},&quot;line&quot;:{&quot;gradient&quot;:[{&quot;brightness&quot;:-0.25,&quot;colorType&quot;:1,&quot;foreColorIndex&quot;:5,&quot;pos&quot;:0.4699999988079071,&quot;transparency&quot;:0},{&quot;brightness&quot;:0,&quot;colorType&quot;:1,&quot;foreColorIndex&quot;:14,&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431_1*l_h_i*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5600000023841858,&quot;transparency&quot;:0},{&quot;brightness&quot;:-0.05000000074505806,&quot;colorType&quot;:1,&quot;foreColorIndex&quot;:5,&quot;pos&quot;:1,&quot;transparency&quot;:1}],&quot;type&quot;:3},&quot;glow&quot;:{&quot;colorType&quot;:0},&quot;line&quot;:{&quot;gradient&quot;:[{&quot;brightness&quot;:-0.25,&quot;colorType&quot;:1,&quot;foreColorIndex&quot;:5,&quot;pos&quot;:0.569999992847442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52.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431_1*l_h_i*1_1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431_1*l_h_i*1_2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6.xml><?xml version="1.0" encoding="utf-8"?>
<p:tagLst xmlns:p="http://schemas.openxmlformats.org/presentationml/2006/main">
  <p:tag name="KSO_WM_DIAGRAM_VIRTUALLY_FRAME" val="{&quot;height&quot;:215.45,&quot;left&quot;:33.95,&quot;top&quot;:80.65,&quot;width&quot;:619.95}"/>
</p:tagLst>
</file>

<file path=ppt/tags/tag160.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31_1*l_h_x*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61.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31_1*l_h_x*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quot;top&quot;:81.62928614338551,&quot;width&quot;:322.43960629921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4*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quot;top&quot;:81.62928614338551,&quot;width&quot;:322.43960629921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6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4*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quot;top&quot;:81.62928614338551,&quot;width&quot;:322.43960629921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6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686_4*l_h_a*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quot;top&quot;:81.62928614338551,&quot;width&quot;:322.43960629921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66.xml><?xml version="1.0" encoding="utf-8"?>
<p:tagLst xmlns:p="http://schemas.openxmlformats.org/presentationml/2006/main">
  <p:tag name="RESOURCE_RECORD_KEY" val="{&quot;29&quot;:[50000031,50000072,50000077,50000047,50000135,50000283,50000051],&quot;70&quot;:[3319358,3327011]}"/>
</p:tagLst>
</file>

<file path=ppt/tags/tag167.xml><?xml version="1.0" encoding="utf-8"?>
<p:tagLst xmlns:p="http://schemas.openxmlformats.org/presentationml/2006/main">
  <p:tag name="TABLE_ENDDRAG_ORIGIN_RECT" val="594*295"/>
  <p:tag name="TABLE_ENDDRAG_RECT" val="71*70*594*295"/>
</p:tagLst>
</file>

<file path=ppt/tags/tag168.xml><?xml version="1.0" encoding="utf-8"?>
<p:tagLst xmlns:p="http://schemas.openxmlformats.org/presentationml/2006/main">
  <p:tag name="TABLE_ENDDRAG_ORIGIN_RECT" val="594*296"/>
  <p:tag name="TABLE_ENDDRAG_RECT" val="71*70*594*296"/>
</p:tagLst>
</file>

<file path=ppt/tags/tag169.xml><?xml version="1.0" encoding="utf-8"?>
<p:tagLst xmlns:p="http://schemas.openxmlformats.org/presentationml/2006/main">
  <p:tag name="TABLE_ENDDRAG_ORIGIN_RECT" val="275*187"/>
  <p:tag name="TABLE_ENDDRAG_RECT" val="64*179*275*187"/>
</p:tagLst>
</file>

<file path=ppt/tags/tag17.xml><?xml version="1.0" encoding="utf-8"?>
<p:tagLst xmlns:p="http://schemas.openxmlformats.org/presentationml/2006/main">
  <p:tag name="KSO_WM_DIAGRAM_VIRTUALLY_FRAME" val="{&quot;height&quot;:215.45,&quot;left&quot;:33.95,&quot;top&quot;:80.65,&quot;width&quot;:619.95}"/>
</p:tagLst>
</file>

<file path=ppt/tags/tag170.xml><?xml version="1.0" encoding="utf-8"?>
<p:tagLst xmlns:p="http://schemas.openxmlformats.org/presentationml/2006/main">
  <p:tag name="TABLE_ENDDRAG_ORIGIN_RECT" val="298*215"/>
  <p:tag name="TABLE_ENDDRAG_RECT" val="280*194*298*215"/>
</p:tagLst>
</file>

<file path=ppt/tags/tag171.xml><?xml version="1.0" encoding="utf-8"?>
<p:tagLst xmlns:p="http://schemas.openxmlformats.org/presentationml/2006/main">
  <p:tag name="TABLE_ENDDRAG_ORIGIN_RECT" val="295*188"/>
  <p:tag name="TABLE_ENDDRAG_RECT" val="64*179*295*188"/>
</p:tagLst>
</file>

<file path=ppt/tags/tag172.xml><?xml version="1.0" encoding="utf-8"?>
<p:tagLst xmlns:p="http://schemas.openxmlformats.org/presentationml/2006/main">
  <p:tag name="TABLE_ENDDRAG_ORIGIN_RECT" val="278*187"/>
  <p:tag name="TABLE_ENDDRAG_RECT" val="360*179*278*187"/>
</p:tagLst>
</file>

<file path=ppt/tags/tag173.xml><?xml version="1.0" encoding="utf-8"?>
<p:tagLst xmlns:p="http://schemas.openxmlformats.org/presentationml/2006/main">
  <p:tag name="KSO_WM_DIAGRAM_VIRTUALLY_FRAME" val="{&quot;height&quot;:134.11968994140634,&quot;left&quot;:97.13107140248212,&quot;top&quot;:233.28220227339133,&quot;width&quot;:502.27557373046875}"/>
  <p:tag name="KSO_WM_UNIT_HIGHLIGHT" val="0"/>
  <p:tag name="KSO_WM_UNIT_COMPATIBLE" val="0"/>
  <p:tag name="KSO_WM_UNIT_DIAGRAM_ISNUMVISUAL" val="0"/>
  <p:tag name="KSO_WM_UNIT_DIAGRAM_ISREFERUNIT" val="0"/>
  <p:tag name="KSO_WM_UNIT_ID" val="diagram20234403_1*l_h_i*1_1_2"/>
  <p:tag name="KSO_WM_TEMPLATE_CATEGORY" val="diagram"/>
  <p:tag name="KSO_WM_TEMPLATE_INDEX" val="20234403"/>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gradient&quot;:[{&quot;brightness&quot;:0.6000000238418579,&quot;colorType&quot;:1,&quot;foreColorIndex&quot;:5,&quot;pos&quot;:1,&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4.xml><?xml version="1.0" encoding="utf-8"?>
<p:tagLst xmlns:p="http://schemas.openxmlformats.org/presentationml/2006/main">
  <p:tag name="KSO_WM_DIAGRAM_VIRTUALLY_FRAME" val="{&quot;height&quot;:134.11968994140634,&quot;left&quot;:97.13107140248212,&quot;top&quot;:233.28220227339133,&quot;width&quot;:502.27557373046875}"/>
  <p:tag name="KSO_WM_UNIT_HIGHLIGHT" val="0"/>
  <p:tag name="KSO_WM_UNIT_COMPATIBLE" val="0"/>
  <p:tag name="KSO_WM_UNIT_DIAGRAM_ISNUMVISUAL" val="0"/>
  <p:tag name="KSO_WM_UNIT_DIAGRAM_ISREFERUNIT" val="0"/>
  <p:tag name="KSO_WM_UNIT_ID" val="diagram20234403_1*l_h_i*1_1_4"/>
  <p:tag name="KSO_WM_TEMPLATE_CATEGORY" val="diagram"/>
  <p:tag name="KSO_WM_TEMPLATE_INDEX" val="20234403"/>
  <p:tag name="KSO_WM_UNIT_LAYERLEVEL" val="1_1_1"/>
  <p:tag name="KSO_WM_TAG_VERSION" val="3.0"/>
  <p:tag name="KSO_WM_BEAUTIFY_FLAG" val="#wm#"/>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gradient&quot;:[{&quot;brightness&quot;:0,&quot;colorType&quot;:1,&quot;foreColorIndex&quot;:5,&quot;pos&quot;:0.3799999952316284,&quot;transparency&quot;:1},{&quot;brightness&quot;:0,&quot;colorType&quot;:1,&quot;foreColorIndex&quot;:5,&quot;pos&quot;:1,&quot;transparency&quot;:0.819999992847442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75.xml><?xml version="1.0" encoding="utf-8"?>
<p:tagLst xmlns:p="http://schemas.openxmlformats.org/presentationml/2006/main">
  <p:tag name="KSO_WM_DIAGRAM_VIRTUALLY_FRAME" val="{&quot;height&quot;:134.11968994140634,&quot;left&quot;:97.13107140248212,&quot;top&quot;:233.28220227339133,&quot;width&quot;:502.27557373046875}"/>
  <p:tag name="KSO_WM_UNIT_HIGHLIGHT" val="0"/>
  <p:tag name="KSO_WM_UNIT_COMPATIBLE" val="0"/>
  <p:tag name="KSO_WM_UNIT_DIAGRAM_ISNUMVISUAL" val="0"/>
  <p:tag name="KSO_WM_UNIT_DIAGRAM_ISREFERUNIT" val="0"/>
  <p:tag name="KSO_WM_UNIT_ID" val="diagram20234403_1*l_h_i*1_1_5"/>
  <p:tag name="KSO_WM_TEMPLATE_CATEGORY" val="diagram"/>
  <p:tag name="KSO_WM_TEMPLATE_INDEX" val="20234403"/>
  <p:tag name="KSO_WM_UNIT_LAYERLEVEL" val="1_1_1"/>
  <p:tag name="KSO_WM_TAG_VERSION" val="3.0"/>
  <p:tag name="KSO_WM_BEAUTIFY_FLAG" val="#wm#"/>
  <p:tag name="KSO_WM_DIAGRAM_GROUP_CODE" val="l1-1"/>
  <p:tag name="KSO_WM_UNIT_TYPE" val="l_h_i"/>
  <p:tag name="KSO_WM_UNIT_INDEX" val="1_1_5"/>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6.xml><?xml version="1.0" encoding="utf-8"?>
<p:tagLst xmlns:p="http://schemas.openxmlformats.org/presentationml/2006/main">
  <p:tag name="KSO_WM_DIAGRAM_VIRTUALLY_FRAME" val="{&quot;height&quot;:134.11968994140634,&quot;left&quot;:97.13107140248212,&quot;top&quot;:233.28220227339133,&quot;width&quot;:502.27557373046875}"/>
  <p:tag name="KSO_WM_UNIT_HIGHLIGHT" val="0"/>
  <p:tag name="KSO_WM_UNIT_COMPATIBLE" val="0"/>
  <p:tag name="KSO_WM_UNIT_DIAGRAM_ISNUMVISUAL" val="0"/>
  <p:tag name="KSO_WM_UNIT_DIAGRAM_ISREFERUNIT" val="0"/>
  <p:tag name="KSO_WM_UNIT_ID" val="diagram20234403_1*l_h_i*1_1_6"/>
  <p:tag name="KSO_WM_TEMPLATE_CATEGORY" val="diagram"/>
  <p:tag name="KSO_WM_TEMPLATE_INDEX" val="20234403"/>
  <p:tag name="KSO_WM_UNIT_LAYERLEVEL" val="1_1_1"/>
  <p:tag name="KSO_WM_TAG_VERSION" val="3.0"/>
  <p:tag name="KSO_WM_BEAUTIFY_FLAG" val="#wm#"/>
  <p:tag name="KSO_WM_DIAGRAM_GROUP_CODE" val="l1-1"/>
  <p:tag name="KSO_WM_UNIT_TYPE" val="l_h_i"/>
  <p:tag name="KSO_WM_UNIT_INDEX" val="1_1_6"/>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7.xml><?xml version="1.0" encoding="utf-8"?>
<p:tagLst xmlns:p="http://schemas.openxmlformats.org/presentationml/2006/main">
  <p:tag name="KSO_WM_DIAGRAM_VIRTUALLY_FRAME" val="{&quot;height&quot;:134.11968994140634,&quot;left&quot;:97.13107140248212,&quot;top&quot;:233.28220227339133,&quot;width&quot;:502.27557373046875}"/>
  <p:tag name="KSO_WM_UNIT_HIGHLIGHT" val="0"/>
  <p:tag name="KSO_WM_UNIT_COMPATIBLE" val="0"/>
  <p:tag name="KSO_WM_UNIT_DIAGRAM_ISNUMVISUAL" val="0"/>
  <p:tag name="KSO_WM_UNIT_DIAGRAM_ISREFERUNIT" val="0"/>
  <p:tag name="KSO_WM_UNIT_ID" val="diagram20234403_1*l_h_i*1_1_7"/>
  <p:tag name="KSO_WM_TEMPLATE_CATEGORY" val="diagram"/>
  <p:tag name="KSO_WM_TEMPLATE_INDEX" val="20234403"/>
  <p:tag name="KSO_WM_UNIT_LAYERLEVEL" val="1_1_1"/>
  <p:tag name="KSO_WM_TAG_VERSION" val="3.0"/>
  <p:tag name="KSO_WM_BEAUTIFY_FLAG" val="#wm#"/>
  <p:tag name="KSO_WM_DIAGRAM_GROUP_CODE" val="l1-1"/>
  <p:tag name="KSO_WM_UNIT_TYPE" val="l_h_i"/>
  <p:tag name="KSO_WM_UNIT_INDEX" val="1_1_7"/>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8.xml><?xml version="1.0" encoding="utf-8"?>
<p:tagLst xmlns:p="http://schemas.openxmlformats.org/presentationml/2006/main">
  <p:tag name="RESOURCE_RECORD_KEY" val="{&quot;70&quot;:[3312102,3326985]}"/>
</p:tagLst>
</file>

<file path=ppt/tags/tag179.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18.xml><?xml version="1.0" encoding="utf-8"?>
<p:tagLst xmlns:p="http://schemas.openxmlformats.org/presentationml/2006/main">
  <p:tag name="KSO_WM_DIAGRAM_VIRTUALLY_FRAME" val="{&quot;height&quot;:127.3,&quot;left&quot;:230.35,&quot;top&quot;:238.2,&quot;width&quot;:479.1000000000002}"/>
</p:tagLst>
</file>

<file path=ppt/tags/tag180.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81.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182.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322.410629921259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32.54063511645705,&quot;left&quot;:38.92897637795274,&quot;top&quot;:81.62928614338551,&quot;width&quot;:322.410629921259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85.xml><?xml version="1.0" encoding="utf-8"?>
<p:tagLst xmlns:p="http://schemas.openxmlformats.org/presentationml/2006/main">
  <p:tag name="RESOURCE_RECORD_KEY" val="{&quot;70&quot;:[3312102]}"/>
</p:tagLst>
</file>

<file path=ppt/tags/tag18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18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8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18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xml><?xml version="1.0" encoding="utf-8"?>
<p:tagLst xmlns:p="http://schemas.openxmlformats.org/presentationml/2006/main">
  <p:tag name="KSO_WM_DIAGRAM_VIRTUALLY_FRAME" val="{&quot;height&quot;:127.3,&quot;left&quot;:230.35,&quot;top&quot;:238.2,&quot;width&quot;:479.1000000000002}"/>
</p:tagLst>
</file>

<file path=ppt/tags/tag19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19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19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19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19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19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19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0.xml><?xml version="1.0" encoding="utf-8"?>
<p:tagLst xmlns:p="http://schemas.openxmlformats.org/presentationml/2006/main">
  <p:tag name="KSO_WM_DIAGRAM_VIRTUALLY_FRAME" val="{&quot;height&quot;:127.3,&quot;left&quot;:230.35,&quot;top&quot;:238.2,&quot;width&quot;:479.1000000000002}"/>
</p:tagLst>
</file>

<file path=ppt/tags/tag20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0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02.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931_2*l_h_i*1_1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3.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931_2*l_h_i*1_1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4.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4931_2*l_h_i*1_1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5.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4931_2*l_h_i*1_1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6.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4931_2*l_h_i*1_1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7.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34931_2*l_h_i*1_1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8.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34931_2*l_h_i*1_1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9.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34931_2*l_h_i*1_1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xml><?xml version="1.0" encoding="utf-8"?>
<p:tagLst xmlns:p="http://schemas.openxmlformats.org/presentationml/2006/main">
  <p:tag name="KSO_WM_DIAGRAM_VIRTUALLY_FRAME" val="{&quot;height&quot;:127.3,&quot;left&quot;:230.35,&quot;top&quot;:238.2,&quot;width&quot;:479.1000000000002}"/>
</p:tagLst>
</file>

<file path=ppt/tags/tag210.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931_2*l_h_i*1_2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1.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931_2*l_h_i*1_2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2.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4931_2*l_h_i*1_2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3.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4931_2*l_h_i*1_2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4.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4931_2*l_h_i*1_2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5.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34931_2*l_h_i*1_2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6.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34931_2*l_h_i*1_2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8ab82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7.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34931_2*l_h_i*1_2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8"/>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8.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4931_2*l_h_i*1_3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9.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4931_2*l_h_i*1_3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xml><?xml version="1.0" encoding="utf-8"?>
<p:tagLst xmlns:p="http://schemas.openxmlformats.org/presentationml/2006/main">
  <p:tag name="KSO_WM_DIAGRAM_VIRTUALLY_FRAME" val="{&quot;height&quot;:127.3,&quot;left&quot;:230.35,&quot;top&quot;:238.2,&quot;width&quot;:479.1000000000002}"/>
</p:tagLst>
</file>

<file path=ppt/tags/tag220.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931_2*l_h_i*1_3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1.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4931_2*l_h_i*1_3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2.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4931_2*l_h_i*1_3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3.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34931_2*l_h_i*1_3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4.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34931_2*l_h_i*1_3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5.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34931_2*l_h_i*1_3_9"/>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6.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34931_2*l_h_i*1_3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7.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4931_2*l_h_i*1_4_1"/>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8.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4931_2*l_h_i*1_4_3"/>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fffbf2&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29.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4931_2*l_h_i*1_4_2"/>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xml><?xml version="1.0" encoding="utf-8"?>
<p:tagLst xmlns:p="http://schemas.openxmlformats.org/presentationml/2006/main">
  <p:tag name="KSO_WM_DIAGRAM_VIRTUALLY_FRAME" val="{&quot;height&quot;:127.3,&quot;left&quot;:230.35,&quot;top&quot;:238.2,&quot;width&quot;:479.1000000000002}"/>
</p:tagLst>
</file>

<file path=ppt/tags/tag230.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4931_2*l_h_i*1_4_4"/>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1.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34931_2*l_h_i*1_4_5"/>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7"/>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2.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6"/>
  <p:tag name="KSO_WM_UNIT_ID" val="diagram20234931_2*l_h_i*1_4_6"/>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9"/>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3.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7"/>
  <p:tag name="KSO_WM_UNIT_ID" val="diagram20234931_2*l_h_i*1_4_7"/>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solid&quot;:{&quot;brightness&quot;:0,&quot;colorType&quot;:2,&quot;rgb&quot;:&quot;#8ab82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4.xml><?xml version="1.0" encoding="utf-8"?>
<p:tagLst xmlns:p="http://schemas.openxmlformats.org/presentationml/2006/main">
  <p:tag name="KSO_WM_DIAGRAM_VIRTUALLY_FRAME" val="{&quot;height&quot;:200.07342438659725,&quot;left&quot;:47.58240815210465,&quot;top&quot;:163.66543307086613,&quot;width&quot;:648.8805541992188}"/>
  <p:tag name="KSO_WM_UNIT_HIGHLIGHT" val="0"/>
  <p:tag name="KSO_WM_UNIT_COMPATIBLE" val="0"/>
  <p:tag name="KSO_WM_UNIT_DIAGRAM_ISNUMVISUAL" val="0"/>
  <p:tag name="KSO_WM_UNIT_DIAGRAM_ISREFERUNIT" val="0"/>
  <p:tag name="KSO_WM_DIAGRAM_GROUP_CODE" val="l1-1"/>
  <p:tag name="KSO_WM_UNIT_TYPE" val="l_h_i"/>
  <p:tag name="KSO_WM_UNIT_INDEX" val="1_4_8"/>
  <p:tag name="KSO_WM_UNIT_ID" val="diagram20234931_2*l_h_i*1_4_8"/>
  <p:tag name="KSO_WM_TEMPLATE_CATEGORY" val="diagram"/>
  <p:tag name="KSO_WM_TEMPLATE_INDEX" val="20234931"/>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8"/>
  <p:tag name="KSO_WM_UNIT_FILL_FORE_SCHEMECOLOR_INDEX_BRIGHTNESS" val="0.4"/>
  <p:tag name="KSO_WM_DIAGRAM_MAX_ITEMCNT" val="5"/>
  <p:tag name="KSO_WM_DIAGRAM_MIN_ITEMCNT" val="3"/>
  <p:tag name="KSO_WM_DIAGRAM_COLOR_MATCH_VALUE" val="{&quot;shape&quot;:{&quot;fill&quot;:{&quot;solid&quot;:{&quot;brightness&quot;:0.400000005960464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931_2*l_h_a*1_1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23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931_2*l_h_f*1_1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简明扼要地阐述您的内容观点。根据需要可增减正文内容"/>
  <p:tag name="KSO_WM_DIAGRAM_USE_COLOR_VALUE" val="{&quot;color_scheme&quot;:1,&quot;color_type&quot;:1,&quot;theme_color_indexes&quot;:[5,6,5,6,5,6]}"/>
</p:tagLst>
</file>

<file path=ppt/tags/tag2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931_2*l_h_a*1_2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23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931_2*l_h_f*1_2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简明扼要地阐述您的内容观点。根据需要可增减正文内容"/>
  <p:tag name="KSO_WM_DIAGRAM_USE_COLOR_VALUE" val="{&quot;color_scheme&quot;:1,&quot;color_type&quot;:1,&quot;theme_color_indexes&quot;:[5,6,5,6,5,6]}"/>
</p:tagLst>
</file>

<file path=ppt/tags/tag23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931_2*l_h_a*1_3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24.xml><?xml version="1.0" encoding="utf-8"?>
<p:tagLst xmlns:p="http://schemas.openxmlformats.org/presentationml/2006/main">
  <p:tag name="KSO_WM_DIAGRAM_VIRTUALLY_FRAME" val="{&quot;height&quot;:127.3,&quot;left&quot;:230.35,&quot;top&quot;:238.2,&quot;width&quot;:479.1000000000002}"/>
</p:tagLst>
</file>

<file path=ppt/tags/tag2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931_2*l_h_f*1_3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简明扼要地阐述您的内容观点。根据需要可增减正文内容"/>
  <p:tag name="KSO_WM_DIAGRAM_USE_COLOR_VALUE" val="{&quot;color_scheme&quot;:1,&quot;color_type&quot;:1,&quot;theme_color_indexes&quot;:[5,6,5,6,5,6]}"/>
</p:tagLst>
</file>

<file path=ppt/tags/tag24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4931_2*l_h_a*1_4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2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4931_2*l_h_f*1_4_1"/>
  <p:tag name="KSO_WM_TEMPLATE_CATEGORY" val="diagram"/>
  <p:tag name="KSO_WM_TEMPLATE_INDEX" val="20234931"/>
  <p:tag name="KSO_WM_UNIT_LAYERLEVEL" val="1_1_1"/>
  <p:tag name="KSO_WM_TAG_VERSION" val="3.0"/>
  <p:tag name="KSO_WM_DIAGRAM_MAX_ITEMCNT" val="5"/>
  <p:tag name="KSO_WM_DIAGRAM_MIN_ITEMCNT" val="3"/>
  <p:tag name="KSO_WM_DIAGRAM_VIRTUALLY_FRAME" val="{&quot;height&quot;:200.07342438659725,&quot;left&quot;:47.58240815210465,&quot;top&quot;:163.66543307086613,&quot;width&quot;:648.88055419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12121&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6"/>
  <p:tag name="KSO_WM_UNIT_TEXT_FILL_TYPE" val="1"/>
  <p:tag name="KSO_WM_BEAUTIFY_FLAG" val="#wm#"/>
  <p:tag name="KSO_WM_DIAGRAM_VERSION" val="3"/>
  <p:tag name="KSO_WM_DIAGRAM_COLOR_TRICK" val="1"/>
  <p:tag name="KSO_WM_DIAGRAM_COLOR_TEXT_CAN_REMOVE" val="n"/>
  <p:tag name="KSO_WM_UNIT_PRESET_TEXT" val="单击此处添加文本，简明扼要地阐述您的内容观点。根据需要可增减正文内容"/>
  <p:tag name="KSO_WM_DIAGRAM_USE_COLOR_VALUE" val="{&quot;color_scheme&quot;:1,&quot;color_type&quot;:1,&quot;theme_color_indexes&quot;:[5,6,5,6,5,6]}"/>
</p:tagLst>
</file>

<file path=ppt/tags/tag243.xml><?xml version="1.0" encoding="utf-8"?>
<p:tagLst xmlns:p="http://schemas.openxmlformats.org/presentationml/2006/main">
  <p:tag name="RESOURCE_RECORD_KEY" val="{&quot;70&quot;:[3331588]}"/>
</p:tagLst>
</file>

<file path=ppt/tags/tag24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4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4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4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48.xml><?xml version="1.0" encoding="utf-8"?>
<p:tagLst xmlns:p="http://schemas.openxmlformats.org/presentationml/2006/main">
  <p:tag name="RESOURCE_RECORD_KEY" val="{&quot;70&quot;:[3331588]}"/>
</p:tagLst>
</file>

<file path=ppt/tags/tag24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5.xml><?xml version="1.0" encoding="utf-8"?>
<p:tagLst xmlns:p="http://schemas.openxmlformats.org/presentationml/2006/main">
  <p:tag name="KSO_WM_DIAGRAM_VIRTUALLY_FRAME" val="{&quot;height&quot;:127.3,&quot;left&quot;:230.35,&quot;top&quot;:238.2,&quot;width&quot;:479.1000000000002}"/>
</p:tagLst>
</file>

<file path=ppt/tags/tag25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5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5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53.xml><?xml version="1.0" encoding="utf-8"?>
<p:tagLst xmlns:p="http://schemas.openxmlformats.org/presentationml/2006/main">
  <p:tag name="RESOURCE_RECORD_KEY" val="{&quot;70&quot;:[3331588]}"/>
</p:tagLst>
</file>

<file path=ppt/tags/tag254.xml><?xml version="1.0" encoding="utf-8"?>
<p:tagLst xmlns:p="http://schemas.openxmlformats.org/presentationml/2006/main">
  <p:tag name="RESOURCE_RECORD_KEY" val="{&quot;70&quot;:[3331588]}"/>
</p:tagLst>
</file>

<file path=ppt/tags/tag255.xml><?xml version="1.0" encoding="utf-8"?>
<p:tagLst xmlns:p="http://schemas.openxmlformats.org/presentationml/2006/main">
  <p:tag name="RESOURCE_RECORD_KEY" val="{&quot;70&quot;:[3331588]}"/>
</p:tagLst>
</file>

<file path=ppt/tags/tag25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5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5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5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6.xml><?xml version="1.0" encoding="utf-8"?>
<p:tagLst xmlns:p="http://schemas.openxmlformats.org/presentationml/2006/main">
  <p:tag name="KSO_WM_DIAGRAM_VIRTUALLY_FRAME" val="{&quot;height&quot;:127.3,&quot;left&quot;:230.35,&quot;top&quot;:238.2,&quot;width&quot;:479.1000000000002}"/>
</p:tagLst>
</file>

<file path=ppt/tags/tag260.xml><?xml version="1.0" encoding="utf-8"?>
<p:tagLst xmlns:p="http://schemas.openxmlformats.org/presentationml/2006/main">
  <p:tag name="RESOURCE_RECORD_KEY" val="{&quot;70&quot;:[3331588]}"/>
</p:tagLst>
</file>

<file path=ppt/tags/tag261.xml><?xml version="1.0" encoding="utf-8"?>
<p:tagLst xmlns:p="http://schemas.openxmlformats.org/presentationml/2006/main">
  <p:tag name="RESOURCE_RECORD_KEY" val="{&quot;70&quot;:[3331588]}"/>
</p:tagLst>
</file>

<file path=ppt/tags/tag262.xml><?xml version="1.0" encoding="utf-8"?>
<p:tagLst xmlns:p="http://schemas.openxmlformats.org/presentationml/2006/main">
  <p:tag name="RESOURCE_RECORD_KEY" val="{&quot;70&quot;:[3331588]}"/>
</p:tagLst>
</file>

<file path=ppt/tags/tag26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6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6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6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67.xml><?xml version="1.0" encoding="utf-8"?>
<p:tagLst xmlns:p="http://schemas.openxmlformats.org/presentationml/2006/main">
  <p:tag name="RESOURCE_RECORD_KEY" val="{&quot;70&quot;:[3331588]}"/>
</p:tagLst>
</file>

<file path=ppt/tags/tag268.xml><?xml version="1.0" encoding="utf-8"?>
<p:tagLst xmlns:p="http://schemas.openxmlformats.org/presentationml/2006/main">
  <p:tag name="RESOURCE_RECORD_KEY" val="{&quot;70&quot;:[3331588]}"/>
</p:tagLst>
</file>

<file path=ppt/tags/tag269.xml><?xml version="1.0" encoding="utf-8"?>
<p:tagLst xmlns:p="http://schemas.openxmlformats.org/presentationml/2006/main">
  <p:tag name="RESOURCE_RECORD_KEY" val="{&quot;70&quot;:[3331588]}"/>
</p:tagLst>
</file>

<file path=ppt/tags/tag27.xml><?xml version="1.0" encoding="utf-8"?>
<p:tagLst xmlns:p="http://schemas.openxmlformats.org/presentationml/2006/main">
  <p:tag name="KSO_WM_DIAGRAM_VIRTUALLY_FRAME" val="{&quot;height&quot;:127.3,&quot;left&quot;:230.35,&quot;top&quot;:238.2,&quot;width&quot;:479.1000000000002}"/>
</p:tagLst>
</file>

<file path=ppt/tags/tag27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7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7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7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74.xml><?xml version="1.0" encoding="utf-8"?>
<p:tagLst xmlns:p="http://schemas.openxmlformats.org/presentationml/2006/main">
  <p:tag name="RESOURCE_RECORD_KEY" val="{&quot;70&quot;:[3331588]}"/>
</p:tagLst>
</file>

<file path=ppt/tags/tag275.xml><?xml version="1.0" encoding="utf-8"?>
<p:tagLst xmlns:p="http://schemas.openxmlformats.org/presentationml/2006/main">
  <p:tag name="RESOURCE_RECORD_KEY" val="{&quot;29&quot;:[50000047,50000283,50000051],&quot;70&quot;:[3314370]}"/>
</p:tagLst>
</file>

<file path=ppt/tags/tag276.xml><?xml version="1.0" encoding="utf-8"?>
<p:tagLst xmlns:p="http://schemas.openxmlformats.org/presentationml/2006/main">
  <p:tag name="RESOURCE_RECORD_KEY" val="{&quot;29&quot;:[50000047,50000283,50000051],&quot;70&quot;:[3314370]}"/>
</p:tagLst>
</file>

<file path=ppt/tags/tag277.xml><?xml version="1.0" encoding="utf-8"?>
<p:tagLst xmlns:p="http://schemas.openxmlformats.org/presentationml/2006/main">
  <p:tag name="KSO_WM_DIAGRAM_VIRTUALLY_FRAME" val="{&quot;height&quot;:124.8,&quot;left&quot;:45,&quot;top&quot;:77.75,&quot;width&quot;:575.75}"/>
</p:tagLst>
</file>

<file path=ppt/tags/tag278.xml><?xml version="1.0" encoding="utf-8"?>
<p:tagLst xmlns:p="http://schemas.openxmlformats.org/presentationml/2006/main">
  <p:tag name="KSO_WM_DIAGRAM_VIRTUALLY_FRAME" val="{&quot;height&quot;:124.8,&quot;left&quot;:45,&quot;top&quot;:77.75,&quot;width&quot;:575.75}"/>
</p:tagLst>
</file>

<file path=ppt/tags/tag27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8.xml><?xml version="1.0" encoding="utf-8"?>
<p:tagLst xmlns:p="http://schemas.openxmlformats.org/presentationml/2006/main">
  <p:tag name="KSO_WM_DIAGRAM_VIRTUALLY_FRAME" val="{&quot;height&quot;:127.3,&quot;left&quot;:230.35,&quot;top&quot;:238.2,&quot;width&quot;:479.1000000000002}"/>
</p:tagLst>
</file>

<file path=ppt/tags/tag28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8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8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83.xml><?xml version="1.0" encoding="utf-8"?>
<p:tagLst xmlns:p="http://schemas.openxmlformats.org/presentationml/2006/main">
  <p:tag name="KSO_WM_DIAGRAM_VIRTUALLY_FRAME" val="{&quot;height&quot;:124.8,&quot;left&quot;:45,&quot;top&quot;:77.75,&quot;width&quot;:575.75}"/>
</p:tagLst>
</file>

<file path=ppt/tags/tag284.xml><?xml version="1.0" encoding="utf-8"?>
<p:tagLst xmlns:p="http://schemas.openxmlformats.org/presentationml/2006/main">
  <p:tag name="KSO_WM_DIAGRAM_VIRTUALLY_FRAME" val="{&quot;height&quot;:124.8,&quot;left&quot;:45,&quot;top&quot;:77.75,&quot;width&quot;:575.75}"/>
</p:tagLst>
</file>

<file path=ppt/tags/tag285.xml><?xml version="1.0" encoding="utf-8"?>
<p:tagLst xmlns:p="http://schemas.openxmlformats.org/presentationml/2006/main">
  <p:tag name="KSO_WM_DIAGRAM_VIRTUALLY_FRAME" val="{&quot;height&quot;:124.8,&quot;left&quot;:45,&quot;top&quot;:77.75,&quot;width&quot;:575.75}"/>
</p:tagLst>
</file>

<file path=ppt/tags/tag286.xml><?xml version="1.0" encoding="utf-8"?>
<p:tagLst xmlns:p="http://schemas.openxmlformats.org/presentationml/2006/main">
  <p:tag name="RESOURCE_RECORD_KEY" val="{&quot;70&quot;:[3331588]}"/>
</p:tagLst>
</file>

<file path=ppt/tags/tag287.xml><?xml version="1.0" encoding="utf-8"?>
<p:tagLst xmlns:p="http://schemas.openxmlformats.org/presentationml/2006/main">
  <p:tag name="RESOURCE_RECORD_KEY" val="{&quot;29&quot;:[50000047,50000283,50000051],&quot;70&quot;:[3314370]}"/>
</p:tagLst>
</file>

<file path=ppt/tags/tag288.xml><?xml version="1.0" encoding="utf-8"?>
<p:tagLst xmlns:p="http://schemas.openxmlformats.org/presentationml/2006/main">
  <p:tag name="KSO_WM_DIAGRAM_VIRTUALLY_FRAME" val="{&quot;height&quot;:124.8,&quot;left&quot;:45,&quot;top&quot;:77.75,&quot;width&quot;:575.75}"/>
</p:tagLst>
</file>

<file path=ppt/tags/tag289.xml><?xml version="1.0" encoding="utf-8"?>
<p:tagLst xmlns:p="http://schemas.openxmlformats.org/presentationml/2006/main">
  <p:tag name="KSO_WM_DIAGRAM_VIRTUALLY_FRAME" val="{&quot;height&quot;:124.8,&quot;left&quot;:45,&quot;top&quot;:77.75,&quot;width&quot;:575.75}"/>
</p:tagLst>
</file>

<file path=ppt/tags/tag29.xml><?xml version="1.0" encoding="utf-8"?>
<p:tagLst xmlns:p="http://schemas.openxmlformats.org/presentationml/2006/main">
  <p:tag name="KSO_WM_DIAGRAM_VIRTUALLY_FRAME" val="{&quot;height&quot;:127.3,&quot;left&quot;:230.35,&quot;top&quot;:238.2,&quot;width&quot;:479.1000000000002}"/>
</p:tagLst>
</file>

<file path=ppt/tags/tag29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29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9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29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294.xml><?xml version="1.0" encoding="utf-8"?>
<p:tagLst xmlns:p="http://schemas.openxmlformats.org/presentationml/2006/main">
  <p:tag name="KSO_WM_DIAGRAM_VIRTUALLY_FRAME" val="{&quot;height&quot;:124.8,&quot;left&quot;:45,&quot;top&quot;:77.75,&quot;width&quot;:575.75}"/>
</p:tagLst>
</file>

<file path=ppt/tags/tag295.xml><?xml version="1.0" encoding="utf-8"?>
<p:tagLst xmlns:p="http://schemas.openxmlformats.org/presentationml/2006/main">
  <p:tag name="KSO_WM_DIAGRAM_VIRTUALLY_FRAME" val="{&quot;height&quot;:124.8,&quot;left&quot;:45,&quot;top&quot;:77.75,&quot;width&quot;:575.75}"/>
</p:tagLst>
</file>

<file path=ppt/tags/tag296.xml><?xml version="1.0" encoding="utf-8"?>
<p:tagLst xmlns:p="http://schemas.openxmlformats.org/presentationml/2006/main">
  <p:tag name="KSO_WM_DIAGRAM_VIRTUALLY_FRAME" val="{&quot;height&quot;:124.8,&quot;left&quot;:45,&quot;top&quot;:77.75,&quot;width&quot;:575.75}"/>
</p:tagLst>
</file>

<file path=ppt/tags/tag297.xml><?xml version="1.0" encoding="utf-8"?>
<p:tagLst xmlns:p="http://schemas.openxmlformats.org/presentationml/2006/main">
  <p:tag name="KSO_WM_DIAGRAM_VIRTUALLY_FRAME" val="{&quot;height&quot;:124.8,&quot;left&quot;:45,&quot;top&quot;:77.75,&quot;width&quot;:575.75}"/>
</p:tagLst>
</file>

<file path=ppt/tags/tag298.xml><?xml version="1.0" encoding="utf-8"?>
<p:tagLst xmlns:p="http://schemas.openxmlformats.org/presentationml/2006/main">
  <p:tag name="RESOURCE_RECORD_KEY" val="{&quot;70&quot;:[3331588]}"/>
</p:tagLst>
</file>

<file path=ppt/tags/tag299.xml><?xml version="1.0" encoding="utf-8"?>
<p:tagLst xmlns:p="http://schemas.openxmlformats.org/presentationml/2006/main">
  <p:tag name="KSO_WM_DIAGRAM_VIRTUALLY_FRAME" val="{&quot;height&quot;:124.8,&quot;left&quot;:45,&quot;top&quot;:77.75,&quot;width&quot;:575.75}"/>
</p:tagLst>
</file>

<file path=ppt/tags/tag3.xml><?xml version="1.0" encoding="utf-8"?>
<p:tagLst xmlns:p="http://schemas.openxmlformats.org/presentationml/2006/main">
  <p:tag name="KSO_WM_DIAGRAM_VIRTUALLY_FRAME" val="{&quot;height&quot;:215.45,&quot;left&quot;:33.95,&quot;top&quot;:80.65,&quot;width&quot;:619.95}"/>
</p:tagLst>
</file>

<file path=ppt/tags/tag30.xml><?xml version="1.0" encoding="utf-8"?>
<p:tagLst xmlns:p="http://schemas.openxmlformats.org/presentationml/2006/main">
  <p:tag name="KSO_WM_DIAGRAM_VIRTUALLY_FRAME" val="{&quot;height&quot;:127.3,&quot;left&quot;:230.35,&quot;top&quot;:238.2,&quot;width&quot;:479.1000000000002}"/>
</p:tagLst>
</file>

<file path=ppt/tags/tag300.xml><?xml version="1.0" encoding="utf-8"?>
<p:tagLst xmlns:p="http://schemas.openxmlformats.org/presentationml/2006/main">
  <p:tag name="RESOURCE_RECORD_KEY" val="{&quot;70&quot;:[3331588]}"/>
</p:tagLst>
</file>

<file path=ppt/tags/tag301.xml><?xml version="1.0" encoding="utf-8"?>
<p:tagLst xmlns:p="http://schemas.openxmlformats.org/presentationml/2006/main">
  <p:tag name="RESOURCE_RECORD_KEY" val="{&quot;70&quot;:[3331588]}"/>
</p:tagLst>
</file>

<file path=ppt/tags/tag302.xml><?xml version="1.0" encoding="utf-8"?>
<p:tagLst xmlns:p="http://schemas.openxmlformats.org/presentationml/2006/main">
  <p:tag name="KSO_WM_DIAGRAM_VIRTUALLY_FRAME" val="{&quot;height&quot;:124.8,&quot;left&quot;:45,&quot;top&quot;:77.75,&quot;width&quot;:575.75}"/>
</p:tagLst>
</file>

<file path=ppt/tags/tag30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30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0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30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124.8,&quot;left&quot;:45,&quot;top&quot;:77.75,&quot;width&quot;:575.75}"/>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07.xml><?xml version="1.0" encoding="utf-8"?>
<p:tagLst xmlns:p="http://schemas.openxmlformats.org/presentationml/2006/main">
  <p:tag name="KSO_WM_DIAGRAM_VIRTUALLY_FRAME" val="{&quot;height&quot;:124.8,&quot;left&quot;:45,&quot;top&quot;:77.75,&quot;width&quot;:575.75}"/>
</p:tagLst>
</file>

<file path=ppt/tags/tag308.xml><?xml version="1.0" encoding="utf-8"?>
<p:tagLst xmlns:p="http://schemas.openxmlformats.org/presentationml/2006/main">
  <p:tag name="KSO_WM_DIAGRAM_VIRTUALLY_FRAME" val="{&quot;height&quot;:124.8,&quot;left&quot;:45,&quot;top&quot;:77.75,&quot;width&quot;:575.75}"/>
</p:tagLst>
</file>

<file path=ppt/tags/tag309.xml><?xml version="1.0" encoding="utf-8"?>
<p:tagLst xmlns:p="http://schemas.openxmlformats.org/presentationml/2006/main">
  <p:tag name="KSO_WM_DIAGRAM_VIRTUALLY_FRAME" val="{&quot;height&quot;:124.8,&quot;left&quot;:45,&quot;top&quot;:77.75,&quot;width&quot;:575.75}"/>
</p:tagLst>
</file>

<file path=ppt/tags/tag31.xml><?xml version="1.0" encoding="utf-8"?>
<p:tagLst xmlns:p="http://schemas.openxmlformats.org/presentationml/2006/main">
  <p:tag name="KSO_WM_DIAGRAM_VIRTUALLY_FRAME" val="{&quot;height&quot;:127.3,&quot;left&quot;:230.35,&quot;top&quot;:238.2,&quot;width&quot;:479.1000000000002}"/>
</p:tagLst>
</file>

<file path=ppt/tags/tag310.xml><?xml version="1.0" encoding="utf-8"?>
<p:tagLst xmlns:p="http://schemas.openxmlformats.org/presentationml/2006/main">
  <p:tag name="KSO_WM_DIAGRAM_VIRTUALLY_FRAME" val="{&quot;height&quot;:124.8,&quot;left&quot;:45,&quot;top&quot;:77.75,&quot;width&quot;:575.75}"/>
</p:tagLst>
</file>

<file path=ppt/tags/tag311.xml><?xml version="1.0" encoding="utf-8"?>
<p:tagLst xmlns:p="http://schemas.openxmlformats.org/presentationml/2006/main">
  <p:tag name="KSO_WM_DIAGRAM_VIRTUALLY_FRAME" val="{&quot;height&quot;:124.8,&quot;left&quot;:45,&quot;top&quot;:77.75,&quot;width&quot;:575.75}"/>
</p:tagLst>
</file>

<file path=ppt/tags/tag312.xml><?xml version="1.0" encoding="utf-8"?>
<p:tagLst xmlns:p="http://schemas.openxmlformats.org/presentationml/2006/main">
  <p:tag name="KSO_WM_DIAGRAM_VIRTUALLY_FRAME" val="{&quot;height&quot;:124.8,&quot;left&quot;:45,&quot;top&quot;:77.75,&quot;width&quot;:575.75}"/>
</p:tagLst>
</file>

<file path=ppt/tags/tag313.xml><?xml version="1.0" encoding="utf-8"?>
<p:tagLst xmlns:p="http://schemas.openxmlformats.org/presentationml/2006/main">
  <p:tag name="KSO_WM_DIAGRAM_VIRTUALLY_FRAME" val="{&quot;height&quot;:124.8,&quot;left&quot;:45,&quot;top&quot;:77.75,&quot;width&quot;:575.75}"/>
</p:tagLst>
</file>

<file path=ppt/tags/tag314.xml><?xml version="1.0" encoding="utf-8"?>
<p:tagLst xmlns:p="http://schemas.openxmlformats.org/presentationml/2006/main">
  <p:tag name="KSO_WM_DIAGRAM_VIRTUALLY_FRAME" val="{&quot;height&quot;:124.8,&quot;left&quot;:45,&quot;top&quot;:77.75,&quot;width&quot;:575.75}"/>
</p:tagLst>
</file>

<file path=ppt/tags/tag315.xml><?xml version="1.0" encoding="utf-8"?>
<p:tagLst xmlns:p="http://schemas.openxmlformats.org/presentationml/2006/main">
  <p:tag name="KSO_WM_DIAGRAM_VIRTUALLY_FRAME" val="{&quot;height&quot;:124.8,&quot;left&quot;:45,&quot;top&quot;:77.75,&quot;width&quot;:575.75}"/>
</p:tagLst>
</file>

<file path=ppt/tags/tag316.xml><?xml version="1.0" encoding="utf-8"?>
<p:tagLst xmlns:p="http://schemas.openxmlformats.org/presentationml/2006/main">
  <p:tag name="KSO_WM_DIAGRAM_VIRTUALLY_FRAME" val="{&quot;height&quot;:124.8,&quot;left&quot;:45,&quot;top&quot;:77.75,&quot;width&quot;:575.75}"/>
</p:tagLst>
</file>

<file path=ppt/tags/tag317.xml><?xml version="1.0" encoding="utf-8"?>
<p:tagLst xmlns:p="http://schemas.openxmlformats.org/presentationml/2006/main">
  <p:tag name="KSO_WM_DIAGRAM_VIRTUALLY_FRAME" val="{&quot;height&quot;:124.8,&quot;left&quot;:45,&quot;top&quot;:77.75,&quot;width&quot;:575.75}"/>
</p:tagLst>
</file>

<file path=ppt/tags/tag318.xml><?xml version="1.0" encoding="utf-8"?>
<p:tagLst xmlns:p="http://schemas.openxmlformats.org/presentationml/2006/main">
  <p:tag name="RESOURCE_RECORD_KEY" val="{&quot;70&quot;:[3331588]}"/>
</p:tagLst>
</file>

<file path=ppt/tags/tag319.xml><?xml version="1.0" encoding="utf-8"?>
<p:tagLst xmlns:p="http://schemas.openxmlformats.org/presentationml/2006/main">
  <p:tag name="RESOURCE_RECORD_KEY" val="{&quot;29&quot;:[50000047,50000283,50000051],&quot;70&quot;:[3314370]}"/>
</p:tagLst>
</file>

<file path=ppt/tags/tag32.xml><?xml version="1.0" encoding="utf-8"?>
<p:tagLst xmlns:p="http://schemas.openxmlformats.org/presentationml/2006/main">
  <p:tag name="KSO_WM_DIAGRAM_VIRTUALLY_FRAME" val="{&quot;height&quot;:127.3,&quot;left&quot;:230.35,&quot;top&quot;:238.2,&quot;width&quot;:479.1000000000002}"/>
</p:tagLst>
</file>

<file path=ppt/tags/tag320.xml><?xml version="1.0" encoding="utf-8"?>
<p:tagLst xmlns:p="http://schemas.openxmlformats.org/presentationml/2006/main">
  <p:tag name="KSO_WM_UNIT_PLACING_PICTURE_USER_VIEWPORT" val="{&quot;height&quot;:2820,&quot;width&quot;:4390}"/>
</p:tagLst>
</file>

<file path=ppt/tags/tag321.xml><?xml version="1.0" encoding="utf-8"?>
<p:tagLst xmlns:p="http://schemas.openxmlformats.org/presentationml/2006/main">
  <p:tag name="RESOURCE_RECORD_KEY" val="{&quot;29&quot;:[50000047,50000283,50000051],&quot;70&quot;:[3314370]}"/>
</p:tagLst>
</file>

<file path=ppt/tags/tag3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LINE_FORE_SCHEMECOLOR_INDEX" val="5"/>
  <p:tag name="KSO_WM_DIAGRAM_USE_COLOR_VALUE" val="{&quot;color_scheme&quot;:1,&quot;color_type&quot;:1,&quot;theme_color_indexes&quot;:[]}"/>
</p:tagLst>
</file>

<file path=ppt/tags/tag32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2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LINE_FORE_SCHEMECOLOR_INDEX" val="8"/>
  <p:tag name="KSO_WM_DIAGRAM_USE_COLOR_VALUE" val="{&quot;color_scheme&quot;:1,&quot;color_type&quot;:1,&quot;theme_color_indexes&quot;:[]}"/>
</p:tagLst>
</file>

<file path=ppt/tags/tag32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DIAGRAM_MAX_ITEMCNT" val="6"/>
  <p:tag name="KSO_WM_DIAGRAM_MIN_ITEMCNT" val="2"/>
  <p:tag name="KSO_WM_DIAGRAM_VIRTUALLY_FRAME" val="{&quot;height&quot;:50,&quot;left&quot;:147.48827992356664,&quot;top&quot;:122.5,&quot;width&quot;:275.16172007643337}"/>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26.xml><?xml version="1.0" encoding="utf-8"?>
<p:tagLst xmlns:p="http://schemas.openxmlformats.org/presentationml/2006/main">
  <p:tag name="RESOURCE_RECORD_KEY" val="{&quot;29&quot;:[50000047,50000283,50000051],&quot;70&quot;:[3314370]}"/>
</p:tagLst>
</file>

<file path=ppt/tags/tag327.xml><?xml version="1.0" encoding="utf-8"?>
<p:tagLst xmlns:p="http://schemas.openxmlformats.org/presentationml/2006/main">
  <p:tag name="RESOURCE_RECORD_KEY" val="{&quot;70&quot;:[3331588]}"/>
</p:tagLst>
</file>

<file path=ppt/tags/tag32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2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3.xml><?xml version="1.0" encoding="utf-8"?>
<p:tagLst xmlns:p="http://schemas.openxmlformats.org/presentationml/2006/main">
  <p:tag name="KSO_WM_DIAGRAM_VIRTUALLY_FRAME" val="{&quot;height&quot;:127.3,&quot;left&quot;:230.35,&quot;top&quot;:238.2,&quot;width&quot;:479.1000000000002}"/>
</p:tagLst>
</file>

<file path=ppt/tags/tag33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31.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39.xml><?xml version="1.0" encoding="utf-8"?>
<p:tagLst xmlns:p="http://schemas.openxmlformats.org/presentationml/2006/main">
  <p:tag name="RESOURCE_RECORD_KEY" val="{&quot;70&quot;:[3331588]}"/>
  <p:tag name="resource_record_key" val="{&quot;70&quot;:[3331588,3321478]}"/>
</p:tagLst>
</file>

<file path=ppt/tags/tag34.xml><?xml version="1.0" encoding="utf-8"?>
<p:tagLst xmlns:p="http://schemas.openxmlformats.org/presentationml/2006/main">
  <p:tag name="KSO_WM_DIAGRAM_VIRTUALLY_FRAME" val="{&quot;height&quot;:127.3,&quot;left&quot;:230.35,&quot;top&quot;:238.2,&quot;width&quot;:479.1000000000002}"/>
</p:tagLst>
</file>

<file path=ppt/tags/tag3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4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4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43.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5.xml><?xml version="1.0" encoding="utf-8"?>
<p:tagLst xmlns:p="http://schemas.openxmlformats.org/presentationml/2006/main">
  <p:tag name="KSO_WM_DIAGRAM_VIRTUALLY_FRAME" val="{&quot;height&quot;:127.3,&quot;left&quot;:230.35,&quot;top&quot;:238.2,&quot;width&quot;:479.1000000000002}"/>
</p:tagLst>
</file>

<file path=ppt/tags/tag35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1.xml><?xml version="1.0" encoding="utf-8"?>
<p:tagLst xmlns:p="http://schemas.openxmlformats.org/presentationml/2006/main">
  <p:tag name="RESOURCE_RECORD_KEY" val="{&quot;70&quot;:[3331588]}"/>
  <p:tag name="resource_record_key" val="{&quot;70&quot;:[3331588,3321478]}"/>
</p:tagLst>
</file>

<file path=ppt/tags/tag35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5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5.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6.xml><?xml version="1.0" encoding="utf-8"?>
<p:tagLst xmlns:p="http://schemas.openxmlformats.org/presentationml/2006/main">
  <p:tag name="RESOURCE_RECORD_KEY" val="{&quot;70&quot;:[3326188]}"/>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6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6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63.xml><?xml version="1.0" encoding="utf-8"?>
<p:tagLst xmlns:p="http://schemas.openxmlformats.org/presentationml/2006/main">
  <p:tag name="RESOURCE_RECORD_KEY" val="{&quot;70&quot;:[3331588]}"/>
  <p:tag name="resource_record_key" val="{&quot;70&quot;:[3331588,3321478]}"/>
</p:tagLst>
</file>

<file path=ppt/tags/tag36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6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67.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2"/>
  <p:tag name="KSO_WM_TEMPLATE_CATEGORY" val="diagram"/>
  <p:tag name="KSO_WM_TEMPLATE_INDEX" val="20234406"/>
  <p:tag name="KSO_WM_UNIT_LAYERLEVEL" val="1_1_1"/>
  <p:tag name="KSO_WM_TAG_VERSION" val="3.0"/>
  <p:tag name="KSO_WM_BEAUTIFY_FLAG" val="#wm#"/>
  <p:tag name="KSO_WM_UNIT_TYPE" val="m_h_i"/>
  <p:tag name="KSO_WM_UNIT_INDEX" val="1_1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7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75.xml><?xml version="1.0" encoding="utf-8"?>
<p:tagLst xmlns:p="http://schemas.openxmlformats.org/presentationml/2006/main">
  <p:tag name="RESOURCE_RECORD_KEY" val="{&quot;70&quot;:[3331588]}"/>
  <p:tag name="resource_record_key" val="{&quot;70&quot;:[3331588,3321478]}"/>
</p:tagLst>
</file>

<file path=ppt/tags/tag37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7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7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79.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3"/>
  <p:tag name="KSO_WM_TEMPLATE_CATEGORY" val="diagram"/>
  <p:tag name="KSO_WM_TEMPLATE_INDEX" val="20234406"/>
  <p:tag name="KSO_WM_UNIT_LAYERLEVEL" val="1_1_1"/>
  <p:tag name="KSO_WM_TAG_VERSION" val="3.0"/>
  <p:tag name="KSO_WM_BEAUTIFY_FLAG" val="#wm#"/>
  <p:tag name="KSO_WM_UNIT_TYPE" val="m_h_i"/>
  <p:tag name="KSO_WM_UNIT_INDEX" val="1_1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8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87.xml><?xml version="1.0" encoding="utf-8"?>
<p:tagLst xmlns:p="http://schemas.openxmlformats.org/presentationml/2006/main">
  <p:tag name="RESOURCE_RECORD_KEY" val="{&quot;70&quot;:[3331588]}"/>
  <p:tag name="resource_record_key" val="{&quot;70&quot;:[3331588,3321478]}"/>
</p:tagLst>
</file>

<file path=ppt/tags/tag3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2"/>
  <p:tag name="KSO_WM_TEMPLATE_CATEGORY" val="diagram"/>
  <p:tag name="KSO_WM_TEMPLATE_INDEX" val="20234406"/>
  <p:tag name="KSO_WM_UNIT_LAYERLEVEL" val="1_1_1"/>
  <p:tag name="KSO_WM_TAG_VERSION" val="3.0"/>
  <p:tag name="KSO_WM_BEAUTIFY_FLAG" val="#wm#"/>
  <p:tag name="KSO_WM_UNIT_TYPE" val="m_h_i"/>
  <p:tag name="KSO_WM_UNIT_INDEX" val="1_2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91.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9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9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99.xml><?xml version="1.0" encoding="utf-8"?>
<p:tagLst xmlns:p="http://schemas.openxmlformats.org/presentationml/2006/main">
  <p:tag name="RESOURCE_RECORD_KEY" val="{&quot;70&quot;:[3331588]}"/>
  <p:tag name="resource_record_key" val="{&quot;70&quot;:[3331588,3321478]}"/>
</p:tagLst>
</file>

<file path=ppt/tags/tag4.xml><?xml version="1.0" encoding="utf-8"?>
<p:tagLst xmlns:p="http://schemas.openxmlformats.org/presentationml/2006/main">
  <p:tag name="KSO_WM_DIAGRAM_VIRTUALLY_FRAME" val="{&quot;height&quot;:215.45,&quot;left&quot;:33.95,&quot;top&quot;:80.65,&quot;width&quot;:619.95}"/>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3"/>
  <p:tag name="KSO_WM_TEMPLATE_CATEGORY" val="diagram"/>
  <p:tag name="KSO_WM_TEMPLATE_INDEX" val="20234406"/>
  <p:tag name="KSO_WM_UNIT_LAYERLEVEL" val="1_1_1"/>
  <p:tag name="KSO_WM_TAG_VERSION" val="3.0"/>
  <p:tag name="KSO_WM_BEAUTIFY_FLAG" val="#wm#"/>
  <p:tag name="KSO_WM_UNIT_TYPE" val="m_h_i"/>
  <p:tag name="KSO_WM_UNIT_INDEX" val="1_2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0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0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03.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0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2"/>
  <p:tag name="KSO_WM_TEMPLATE_CATEGORY" val="diagram"/>
  <p:tag name="KSO_WM_TEMPLATE_INDEX" val="20234406"/>
  <p:tag name="KSO_WM_UNIT_LAYERLEVEL" val="1_1_1"/>
  <p:tag name="KSO_WM_TAG_VERSION" val="3.0"/>
  <p:tag name="KSO_WM_BEAUTIFY_FLAG" val="#wm#"/>
  <p:tag name="KSO_WM_UNIT_TYPE" val="m_h_i"/>
  <p:tag name="KSO_WM_UNIT_INDEX" val="1_3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1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11.xml><?xml version="1.0" encoding="utf-8"?>
<p:tagLst xmlns:p="http://schemas.openxmlformats.org/presentationml/2006/main">
  <p:tag name="RESOURCE_RECORD_KEY" val="{&quot;70&quot;:[3331588]}"/>
  <p:tag name="resource_record_key" val="{&quot;70&quot;:[3331588,3321478]}"/>
</p:tagLst>
</file>

<file path=ppt/tags/tag41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1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1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15.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3"/>
  <p:tag name="KSO_WM_TEMPLATE_CATEGORY" val="diagram"/>
  <p:tag name="KSO_WM_TEMPLATE_INDEX" val="20234406"/>
  <p:tag name="KSO_WM_UNIT_LAYERLEVEL" val="1_1_1"/>
  <p:tag name="KSO_WM_TAG_VERSION" val="3.0"/>
  <p:tag name="KSO_WM_BEAUTIFY_FLAG" val="#wm#"/>
  <p:tag name="KSO_WM_UNIT_TYPE" val="m_h_i"/>
  <p:tag name="KSO_WM_UNIT_INDEX" val="1_3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2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23.xml><?xml version="1.0" encoding="utf-8"?>
<p:tagLst xmlns:p="http://schemas.openxmlformats.org/presentationml/2006/main">
  <p:tag name="RESOURCE_RECORD_KEY" val="{&quot;70&quot;:[3331588]}"/>
  <p:tag name="resource_record_key" val="{&quot;70&quot;:[3331588,3321478]}"/>
</p:tagLst>
</file>

<file path=ppt/tags/tag42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2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2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27.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6"/>
  <p:tag name="KSO_WM_TEMPLATE_CATEGORY" val="diagram"/>
  <p:tag name="KSO_WM_TEMPLATE_INDEX" val="20234406"/>
  <p:tag name="KSO_WM_UNIT_LAYERLEVEL" val="1_1_1"/>
  <p:tag name="KSO_WM_TAG_VERSION" val="3.0"/>
  <p:tag name="KSO_WM_BEAUTIFY_FLAG" val="#wm#"/>
  <p:tag name="KSO_WM_UNIT_TYPE" val="m_h_i"/>
  <p:tag name="KSO_WM_UNIT_INDEX" val="1_2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5,6,5,6,5,6]}"/>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3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35.xml><?xml version="1.0" encoding="utf-8"?>
<p:tagLst xmlns:p="http://schemas.openxmlformats.org/presentationml/2006/main">
  <p:tag name="RESOURCE_RECORD_KEY" val="{&quot;70&quot;:[3331588]}"/>
  <p:tag name="resource_record_key" val="{&quot;70&quot;:[3331588,3321478]}"/>
</p:tagLst>
</file>

<file path=ppt/tags/tag4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39.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6"/>
  <p:tag name="KSO_WM_TEMPLATE_CATEGORY" val="diagram"/>
  <p:tag name="KSO_WM_TEMPLATE_INDEX" val="20234406"/>
  <p:tag name="KSO_WM_UNIT_LAYERLEVEL" val="1_1_1"/>
  <p:tag name="KSO_WM_TAG_VERSION" val="3.0"/>
  <p:tag name="KSO_WM_BEAUTIFY_FLAG" val="#wm#"/>
  <p:tag name="KSO_WM_UNIT_TYPE" val="m_h_i"/>
  <p:tag name="KSO_WM_UNIT_INDEX" val="1_3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5,6,5,6,5,6]}"/>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405.15,&quot;left&quot;:33.3673744117556,&quot;top&quot;:65,&quot;width&quot;:674.1326255882444}"/>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4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161.85,&quot;left&quot;:33.3673744117556,&quot;top&quot;:65,&quot;width&quot;:674.1326255882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47.xml><?xml version="1.0" encoding="utf-8"?>
<p:tagLst xmlns:p="http://schemas.openxmlformats.org/presentationml/2006/main">
  <p:tag name="RESOURCE_RECORD_KEY" val="{&quot;70&quot;:[3331588]}"/>
  <p:tag name="resource_record_key" val="{&quot;70&quot;:[3331588,3321478]}"/>
</p:tagLst>
</file>

<file path=ppt/tags/tag448.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49.xml><?xml version="1.0" encoding="utf-8"?>
<p:tagLst xmlns:p="http://schemas.openxmlformats.org/presentationml/2006/main">
  <p:tag name="KSO_WPP_MARK_KEY" val="0bfdf217-9593-49e9-b47f-72a5f8600c48"/>
  <p:tag name="COMMONDATA" val="eyJoZGlkIjoiYTM4YmU1YWUxNDdkOTNjMTU2M2UyZWI3YzkwMzI3NzQifQ=="/>
  <p:tag name="resource_record_key" val="{&quot;13&quot;:[20242003,4716332],&quot;29&quot;:[50000031,50000072,50000077,50000054,50049410,50000047,50000097,50000135,50000283,50000051],&quot;70&quot;:[3326188,3314558,3319358,3327011,3318455,3312102,3326985,3314370,3331588,3321478]}"/>
  <p:tag name="commondata" val="eyJoZGlkIjoiMTdhYzVmZTc1MDE2YzU4YTgxMzFmZTcyM2M0NGVmMWYifQ=="/>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i*1_1"/>
  <p:tag name="KSO_WM_TEMPLATE_CATEGORY" val="diagram"/>
  <p:tag name="KSO_WM_TEMPLATE_INDEX" val="20234406"/>
  <p:tag name="KSO_WM_UNIT_LAYERLEVEL" val="1_1"/>
  <p:tag name="KSO_WM_TAG_VERSION" val="3.0"/>
  <p:tag name="KSO_WM_BEAUTIFY_FLAG" val="#wm#"/>
  <p:tag name="KSO_WM_UNIT_TYPE" val="m_i"/>
  <p:tag name="KSO_WM_UNIT_INDEX" val="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6499999761581421,&quot;colorType&quot;:1,&quot;foreColorIndex&quot;:13,&quot;transparency&quot;:0.64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DIAGRAM_USE_COLOR_VALUE" val="{&quot;color_scheme&quot;:1,&quot;color_type&quot;:1,&quot;theme_color_indexes&quot;:[5,6,5,6,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6"/>
  <p:tag name="KSO_WM_TEMPLATE_CATEGORY" val="diagram"/>
  <p:tag name="KSO_WM_TEMPLATE_INDEX" val="20234406"/>
  <p:tag name="KSO_WM_UNIT_LAYERLEVEL" val="1_1_1"/>
  <p:tag name="KSO_WM_TAG_VERSION" val="3.0"/>
  <p:tag name="KSO_WM_BEAUTIFY_FLAG" val="#wm#"/>
  <p:tag name="KSO_WM_UNIT_TYPE" val="m_h_i"/>
  <p:tag name="KSO_WM_UNIT_INDEX" val="1_1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5,6,5,6,5,6]}"/>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1_1"/>
  <p:tag name="KSO_WM_TEMPLATE_CATEGORY" val="diagram"/>
  <p:tag name="KSO_WM_TEMPLATE_INDEX" val="20234406"/>
  <p:tag name="KSO_WM_UNIT_LAYERLEVEL" val="1_1_1"/>
  <p:tag name="KSO_WM_TAG_VERSION" val="3.0"/>
  <p:tag name="KSO_WM_BEAUTIFY_FLAG" val="#wm#"/>
  <p:tag name="KSO_WM_UNIT_VALUE" val="127*144"/>
  <p:tag name="KSO_WM_UNIT_TYPE" val="m_h_x"/>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2_1"/>
  <p:tag name="KSO_WM_TEMPLATE_CATEGORY" val="diagram"/>
  <p:tag name="KSO_WM_TEMPLATE_INDEX" val="20234406"/>
  <p:tag name="KSO_WM_UNIT_LAYERLEVEL" val="1_1_1"/>
  <p:tag name="KSO_WM_TAG_VERSION" val="3.0"/>
  <p:tag name="KSO_WM_BEAUTIFY_FLAG" val="#wm#"/>
  <p:tag name="KSO_WM_UNIT_VALUE" val="132*129"/>
  <p:tag name="KSO_WM_UNIT_TYPE" val="m_h_x"/>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3_1"/>
  <p:tag name="KSO_WM_TEMPLATE_CATEGORY" val="diagram"/>
  <p:tag name="KSO_WM_TEMPLATE_INDEX" val="20234406"/>
  <p:tag name="KSO_WM_UNIT_LAYERLEVEL" val="1_1_1"/>
  <p:tag name="KSO_WM_TAG_VERSION" val="3.0"/>
  <p:tag name="KSO_WM_BEAUTIFY_FLAG" val="#wm#"/>
  <p:tag name="KSO_WM_UNIT_VALUE" val="107*144"/>
  <p:tag name="KSO_WM_UNIT_TYPE" val="m_h_x"/>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5.xml><?xml version="1.0" encoding="utf-8"?>
<p:tagLst xmlns:p="http://schemas.openxmlformats.org/presentationml/2006/main">
  <p:tag name="KSO_WM_DIAGRAM_VIRTUALLY_FRAME" val="{&quot;height&quot;:215.45,&quot;left&quot;:33.95,&quot;top&quot;:80.65,&quot;width&quot;:619.9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1"/>
  <p:tag name="KSO_WM_TEMPLATE_CATEGORY" val="diagram"/>
  <p:tag name="KSO_WM_TEMPLATE_INDEX" val="20234406"/>
  <p:tag name="KSO_WM_UNIT_LAYERLEVEL" val="1_1_1"/>
  <p:tag name="KSO_WM_TAG_VERSION" val="3.0"/>
  <p:tag name="KSO_WM_BEAUTIFY_FLAG" val="#wm#"/>
  <p:tag name="KSO_WM_UNIT_SUBTYPE" val="nb"/>
  <p:tag name="KSO_WM_UNIT_TYPE" val="m_h_i"/>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20XX"/>
  <p:tag name="KSO_WM_UNIT_TEXT_FILL_FORE_SCHEMECOLOR_INDEX" val="1"/>
  <p:tag name="KSO_WM_UNIT_TEXT_FILL_TYPE" val="1"/>
  <p:tag name="KSO_WM_DIAGRAM_USE_COLOR_VALUE" val="{&quot;color_scheme&quot;:1,&quot;color_type&quot;:1,&quot;theme_color_indexes&quot;:[5,6,5,6,5,6]}"/>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1"/>
  <p:tag name="KSO_WM_TEMPLATE_CATEGORY" val="diagram"/>
  <p:tag name="KSO_WM_TEMPLATE_INDEX" val="20234406"/>
  <p:tag name="KSO_WM_UNIT_LAYERLEVEL" val="1_1_1"/>
  <p:tag name="KSO_WM_TAG_VERSION" val="3.0"/>
  <p:tag name="KSO_WM_BEAUTIFY_FLAG" val="#wm#"/>
  <p:tag name="KSO_WM_UNIT_SUBTYPE" val="nb"/>
  <p:tag name="KSO_WM_UNIT_TYPE" val="m_h_i"/>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20XX"/>
  <p:tag name="KSO_WM_UNIT_TEXT_FILL_FORE_SCHEMECOLOR_INDEX" val="1"/>
  <p:tag name="KSO_WM_UNIT_TEXT_FILL_TYPE" val="1"/>
  <p:tag name="KSO_WM_DIAGRAM_USE_COLOR_VALUE" val="{&quot;color_scheme&quot;:1,&quot;color_type&quot;:1,&quot;theme_color_indexes&quot;:[5,6,5,6,5,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4"/>
  <p:tag name="KSO_WM_TEMPLATE_CATEGORY" val="diagram"/>
  <p:tag name="KSO_WM_TEMPLATE_INDEX" val="20234406"/>
  <p:tag name="KSO_WM_UNIT_LAYERLEVEL" val="1_1_1"/>
  <p:tag name="KSO_WM_TAG_VERSION" val="3.0"/>
  <p:tag name="KSO_WM_BEAUTIFY_FLAG" val="#wm#"/>
  <p:tag name="KSO_WM_UNIT_TYPE" val="m_h_i"/>
  <p:tag name="KSO_WM_UNIT_INDEX" val="1_3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4"/>
  <p:tag name="KSO_WM_TEMPLATE_CATEGORY" val="diagram"/>
  <p:tag name="KSO_WM_TEMPLATE_INDEX" val="20234406"/>
  <p:tag name="KSO_WM_UNIT_LAYERLEVEL" val="1_1_1"/>
  <p:tag name="KSO_WM_TAG_VERSION" val="3.0"/>
  <p:tag name="KSO_WM_BEAUTIFY_FLAG" val="#wm#"/>
  <p:tag name="KSO_WM_UNIT_TYPE" val="m_h_i"/>
  <p:tag name="KSO_WM_UNIT_INDEX" val="1_2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4"/>
  <p:tag name="KSO_WM_TEMPLATE_CATEGORY" val="diagram"/>
  <p:tag name="KSO_WM_TEMPLATE_INDEX" val="20234406"/>
  <p:tag name="KSO_WM_UNIT_LAYERLEVEL" val="1_1_1"/>
  <p:tag name="KSO_WM_TAG_VERSION" val="3.0"/>
  <p:tag name="KSO_WM_BEAUTIFY_FLAG" val="#wm#"/>
  <p:tag name="KSO_WM_UNIT_TYPE" val="m_h_i"/>
  <p:tag name="KSO_WM_UNIT_INDEX" val="1_1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5"/>
  <p:tag name="KSO_WM_TEMPLATE_CATEGORY" val="diagram"/>
  <p:tag name="KSO_WM_TEMPLATE_INDEX" val="20234406"/>
  <p:tag name="KSO_WM_UNIT_LAYERLEVEL" val="1_1_1"/>
  <p:tag name="KSO_WM_TAG_VERSION" val="3.0"/>
  <p:tag name="KSO_WM_BEAUTIFY_FLAG" val="#wm#"/>
  <p:tag name="KSO_WM_UNIT_TYPE" val="m_h_i"/>
  <p:tag name="KSO_WM_UNIT_INDEX" val="1_3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5"/>
  <p:tag name="KSO_WM_TEMPLATE_CATEGORY" val="diagram"/>
  <p:tag name="KSO_WM_TEMPLATE_INDEX" val="20234406"/>
  <p:tag name="KSO_WM_UNIT_LAYERLEVEL" val="1_1_1"/>
  <p:tag name="KSO_WM_TAG_VERSION" val="3.0"/>
  <p:tag name="KSO_WM_BEAUTIFY_FLAG" val="#wm#"/>
  <p:tag name="KSO_WM_UNIT_TYPE" val="m_h_i"/>
  <p:tag name="KSO_WM_UNIT_INDEX" val="1_2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5"/>
  <p:tag name="KSO_WM_TEMPLATE_CATEGORY" val="diagram"/>
  <p:tag name="KSO_WM_TEMPLATE_INDEX" val="20234406"/>
  <p:tag name="KSO_WM_UNIT_LAYERLEVEL" val="1_1_1"/>
  <p:tag name="KSO_WM_TAG_VERSION" val="3.0"/>
  <p:tag name="KSO_WM_BEAUTIFY_FLAG" val="#wm#"/>
  <p:tag name="KSO_WM_UNIT_TYPE" val="m_h_i"/>
  <p:tag name="KSO_WM_UNIT_INDEX" val="1_1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1"/>
  <p:tag name="KSO_WM_TEMPLATE_CATEGORY" val="diagram"/>
  <p:tag name="KSO_WM_TEMPLATE_INDEX" val="20234406"/>
  <p:tag name="KSO_WM_UNIT_LAYERLEVEL" val="1_1_1"/>
  <p:tag name="KSO_WM_TAG_VERSION" val="3.0"/>
  <p:tag name="KSO_WM_UNIT_SUBTYPE" val="nb"/>
  <p:tag name="KSO_WM_UNIT_TYPE" val="m_h_i"/>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241.6140197753909,&quot;left&quot;:43.0623641847626,&quot;top&quot;:78.89058853750154,&quot;width&quot;:630.82487792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20XX"/>
  <p:tag name="KSO_WM_UNIT_TEXT_FILL_FORE_SCHEMECOLOR_INDEX" val="1"/>
  <p:tag name="KSO_WM_UNIT_TEXT_FILL_TYPE" val="1"/>
  <p:tag name="KSO_WM_DIAGRAM_USE_COLOR_VALUE" val="{&quot;color_scheme&quot;:1,&quot;color_type&quot;:1,&quot;theme_color_indexes&quot;:[5,6,5,6,5,6]}"/>
</p:tagLst>
</file>

<file path=ppt/tags/tag59.xml><?xml version="1.0" encoding="utf-8"?>
<p:tagLst xmlns:p="http://schemas.openxmlformats.org/presentationml/2006/main">
  <p:tag name="RESOURCE_RECORD_KEY" val="{&quot;70&quot;:[3326188]}"/>
</p:tagLst>
</file>

<file path=ppt/tags/tag6.xml><?xml version="1.0" encoding="utf-8"?>
<p:tagLst xmlns:p="http://schemas.openxmlformats.org/presentationml/2006/main">
  <p:tag name="KSO_WM_DIAGRAM_VIRTUALLY_FRAME" val="{&quot;height&quot;:215.45,&quot;left&quot;:33.95,&quot;top&quot;:80.65,&quot;width&quot;:619.95}"/>
</p:tagLst>
</file>

<file path=ppt/tags/tag60.xml><?xml version="1.0" encoding="utf-8"?>
<p:tagLst xmlns:p="http://schemas.openxmlformats.org/presentationml/2006/main">
  <p:tag name="RESOURCE_RECORD_KEY" val="{&quot;70&quot;:[3326188]}"/>
</p:tagLst>
</file>

<file path=ppt/tags/tag61.xml><?xml version="1.0" encoding="utf-8"?>
<p:tagLst xmlns:p="http://schemas.openxmlformats.org/presentationml/2006/main">
  <p:tag name="RESOURCE_RECORD_KEY" val="{&quot;70&quot;:[3326188]}"/>
</p:tagLst>
</file>

<file path=ppt/tags/tag62.xml><?xml version="1.0" encoding="utf-8"?>
<p:tagLst xmlns:p="http://schemas.openxmlformats.org/presentationml/2006/main">
  <p:tag name="RESOURCE_RECORD_KEY" val="{&quot;70&quot;:[3326188]}"/>
</p:tagLst>
</file>

<file path=ppt/tags/tag63.xml><?xml version="1.0" encoding="utf-8"?>
<p:tagLst xmlns:p="http://schemas.openxmlformats.org/presentationml/2006/main">
  <p:tag name="RESOURCE_RECORD_KEY" val="{&quot;70&quot;:[3326188]}"/>
</p:tagLst>
</file>

<file path=ppt/tags/tag64.xml><?xml version="1.0" encoding="utf-8"?>
<p:tagLst xmlns:p="http://schemas.openxmlformats.org/presentationml/2006/main">
  <p:tag name="RESOURCE_RECORD_KEY" val="{&quot;70&quot;:[3326188]}"/>
</p:tagLst>
</file>

<file path=ppt/tags/tag65.xml><?xml version="1.0" encoding="utf-8"?>
<p:tagLst xmlns:p="http://schemas.openxmlformats.org/presentationml/2006/main">
  <p:tag name="RESOURCE_RECORD_KEY" val="{&quot;70&quot;:[3326188]}"/>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2"/>
  <p:tag name="KSO_WM_UNIT_ID" val="diagram20231104_1*o_h_i*1_2_2"/>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solidLine&quot;:{&quot;brightness&quot;:0.349999994039535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1"/>
  <p:tag name="KSO_WM_UNIT_ID" val="diagram20231104_1*o_h_i*1_1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solidLine&quot;:{&quot;brightness&quot;:0.349999994039535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2"/>
  <p:tag name="KSO_WM_UNIT_ID" val="diagram20231104_1*o_h_i*1_3_2"/>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solidLine&quot;:{&quot;brightness&quot;:0.349999994039535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4_1*o_h_a*1_3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7.xml><?xml version="1.0" encoding="utf-8"?>
<p:tagLst xmlns:p="http://schemas.openxmlformats.org/presentationml/2006/main">
  <p:tag name="KSO_WM_DIAGRAM_VIRTUALLY_FRAME" val="{&quot;height&quot;:215.45,&quot;left&quot;:33.95,&quot;top&quot;:80.65,&quot;width&quot;:619.95}"/>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04_1*o_h_i*1_2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UNIT_TYPE" val="o_h_i"/>
  <p:tag name="KSO_WM_UNIT_INDEX" val="1_2_1"/>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25"/>
  <p:tag name="KSO_WM_DIAGRAM_USE_COLOR_VALUE" val="{&quot;color_scheme&quot;:1,&quot;color_type&quot;:1,&quot;theme_color_indexes&quot;:[]}"/>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04_1*o_h_i*1_3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UNIT_TYPE" val="o_h_i"/>
  <p:tag name="KSO_WM_UNIT_INDEX" val="1_3_1"/>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25"/>
  <p:tag name="KSO_WM_DIAGRAM_USE_COLOR_VALUE" val="{&quot;color_scheme&quot;:1,&quot;color_type&quot;:1,&quot;theme_color_indexes&quot;:[]}"/>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2"/>
  <p:tag name="KSO_WM_UNIT_ID" val="diagram20231104_1*o_h_i*1_1_2"/>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5,&quot;pos&quot;:0,&quot;transparency&quot;:0},{&quot;brightness&quot;:0,&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PRESET_TEXT" val="0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3"/>
  <p:tag name="KSO_WM_UNIT_ID" val="diagram20231104_1*o_h_i*1_3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7,&quot;pos&quot;:0,&quot;transparency&quot;:0},{&quot;brightness&quot;:0,&quot;colorType&quot;:1,&quot;foreColorIndex&quot;:7,&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PRESET_TEXT" val="0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3"/>
  <p:tag name="KSO_WM_UNIT_ID" val="diagram20231104_1*o_h_i*1_2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6,&quot;pos&quot;:0,&quot;transparency&quot;:0},{&quot;brightness&quot;:0,&quot;colorType&quot;:1,&quot;foreColorIndex&quot;:6,&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PRESET_TEXT" val="0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3"/>
  <p:tag name="KSO_WM_UNIT_ID" val="diagram20231104_1*o_h_i*1_1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5,&quot;pos&quot;:0,&quot;transparency&quot;:0},{&quot;brightness&quot;:0,&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4"/>
  <p:tag name="KSO_WM_UNIT_ID" val="diagram20231104_1*o_h_i*1_3_4"/>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7,&quot;pos&quot;:0,&quot;transparency&quot;:0},{&quot;brightness&quot;:0,&quot;colorType&quot;:1,&quot;foreColorIndex&quot;:7,&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4"/>
  <p:tag name="KSO_WM_UNIT_ID" val="diagram20231104_1*o_h_i*1_2_4"/>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gradient&quot;:[{&quot;brightness&quot;:0.4000000059604645,&quot;colorType&quot;:1,&quot;foreColorIndex&quot;:6,&quot;pos&quot;:0,&quot;transparency&quot;:0},{&quot;brightness&quot;:0,&quot;colorType&quot;:1,&quot;foreColorIndex&quot;:6,&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2_1"/>
  <p:tag name="KSO_WM_UNIT_ID" val="diagram20231104_1*o_h_a*1_2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4_1*o_h_a*1_1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DIAGRAM_MAX_ITEMCNT" val="6"/>
  <p:tag name="KSO_WM_DIAGRAM_MIN_ITEMCNT" val="3"/>
  <p:tag name="KSO_WM_DIAGRAM_VIRTUALLY_FRAME" val="{&quot;height&quot;:236.1495410012072,&quot;left&quot;:64.47383760591111,&quot;top&quot;:73.6115748031496,&quot;width&quot;:560.38052783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8.xml><?xml version="1.0" encoding="utf-8"?>
<p:tagLst xmlns:p="http://schemas.openxmlformats.org/presentationml/2006/main">
  <p:tag name="KSO_WM_DIAGRAM_VIRTUALLY_FRAME" val="{&quot;height&quot;:215.45,&quot;left&quot;:33.95,&quot;top&quot;:80.65,&quot;width&quot;:619.95}"/>
</p:tagLst>
</file>

<file path=ppt/tags/tag80.xml><?xml version="1.0" encoding="utf-8"?>
<p:tagLst xmlns:p="http://schemas.openxmlformats.org/presentationml/2006/main">
  <p:tag name="RESOURCE_RECORD_KEY" val="{&quot;29&quot;:[50000031,50000072,50000077,50049410,50000047,50000097,50000283,50000051],&quot;70&quot;:[3314558]}"/>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431_1*l_h_i*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44999998807907104,&quot;transparency&quot;:0},{&quot;brightness&quot;:0,&quot;colorType&quot;:1,&quot;foreColorIndex&quot;:5,&quot;pos&quot;:0,&quot;transparency&quot;:1}],&quot;type&quot;:3},&quot;glow&quot;:{&quot;colorType&quot;:0},&quot;line&quot;:{&quot;gradient&quot;:[{&quot;brightness&quot;:-0.25,&quot;colorType&quot;:1,&quot;foreColorIndex&quot;:5,&quot;pos&quot;:0.4699999988079071,&quot;transparency&quot;:0},{&quot;brightness&quot;:0,&quot;colorType&quot;:1,&quot;foreColorIndex&quot;:14,&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431_1*l_h_i*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gradient&quot;:[{&quot;brightness&quot;:0,&quot;colorType&quot;:1,&quot;foreColorIndex&quot;:5,&quot;pos&quot;:0.5600000023841858,&quot;transparency&quot;:0},{&quot;brightness&quot;:-0.05000000074505806,&quot;colorType&quot;:1,&quot;foreColorIndex&quot;:5,&quot;pos&quot;:1,&quot;transparency&quot;:1}],&quot;type&quot;:3},&quot;glow&quot;:{&quot;colorType&quot;:0},&quot;line&quot;:{&quot;gradient&quot;:[{&quot;brightness&quot;:-0.25,&quot;colorType&quot;:1,&quot;foreColorIndex&quot;:5,&quot;pos&quot;:0.569999992847442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3.xml><?xml version="1.0" encoding="utf-8"?>
<p:tagLst xmlns:p="http://schemas.openxmlformats.org/presentationml/2006/main">
  <p:tag name="KSO_WM_DIAGRAM_VIRTUALLY_FRAME" val="{&quot;height&quot;:64.84322509765639,&quot;left&quot;:121.81385400006153,&quot;top&quot;:164.70984414408525,&quot;width&quot;:504.070166015625}"/>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4431_1*l_i*1_1"/>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4431_1*l_i*1_2"/>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4431_1*l_i*1_5"/>
  <p:tag name="KSO_WM_TEMPLATE_CATEGORY" val="diagram"/>
  <p:tag name="KSO_WM_TEMPLATE_INDEX" val="20234431"/>
  <p:tag name="KSO_WM_UNIT_LAYERLEVEL" val="1_1"/>
  <p:tag name="KSO_WM_TAG_VERSION" val="3.0"/>
  <p:tag name="KSO_WM_BEAUTIFY_FLAG" val="#wm#"/>
  <p:tag name="KSO_WM_UNIT_DIAGRAM_CONTRAST_TITLE_CNT" val="0"/>
  <p:tag name="KSO_WM_UNIT_DIAGRAM_DIMENSION_TITLE_CNT" val="0"/>
  <p:tag name="KSO_WM_DIAGRAM_VERSION" val="3"/>
  <p:tag name="KSO_WM_DIAGRAM_COLOR_TRICK" val="1"/>
  <p:tag name="KSO_WM_DIAGRAM_COLOR_TEXT_CAN_REMOVE" val="n"/>
  <p:tag name="KSO_WM_DIAGRAM_VIRTUALLY_FRAME" val="{&quot;height&quot;:64.84322509765639,&quot;left&quot;:121.81385400006153,&quot;top&quot;:164.70984414408525,&quot;width&quot;:504.07016601562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4431_1*l_i*1_4"/>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4431_1*l_i*1_3"/>
  <p:tag name="KSO_WM_TEMPLATE_CATEGORY" val="diagram"/>
  <p:tag name="KSO_WM_TEMPLATE_INDEX" val="20234431"/>
  <p:tag name="KSO_WM_UNIT_LAYERLEVEL" val="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431_1*l_h_i*1_1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9.xml><?xml version="1.0" encoding="utf-8"?>
<p:tagLst xmlns:p="http://schemas.openxmlformats.org/presentationml/2006/main">
  <p:tag name="KSO_WM_DIAGRAM_VIRTUALLY_FRAME" val="{&quot;height&quot;:215.45,&quot;left&quot;:33.95,&quot;top&quot;:80.65,&quot;width&quot;:619.95}"/>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431_1*l_h_i*1_2_2"/>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91.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31_1*l_h_x*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2.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31_1*l_h_x*1_2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64.84322509765639,&quot;left&quot;:121.81385400006153,&quot;top&quot;:164.70984414408525,&quot;width&quot;:504.0701660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4*l_h_i*1_2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3"/>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ORE_SCHEMECOLOR_INDEX_BRIGHTNESS" val="0.6"/>
  <p:tag name="KSO_WM_UNIT_LINE_FILL_TYPE" val="2"/>
  <p:tag name="KSO_WM_UNIT_USESOURCEFORMAT_APPLY" val="1"/>
  <p:tag name="KSO_WM_DIAGRAM_USE_COLOR_VALUE" val="{&quot;color_scheme&quot;:1,&quot;color_type&quot;:1,&quot;theme_color_indexes&quot;:[]}"/>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686_4*l_h_i*1_1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4*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686_4*l_h_i*1_2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2"/>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4*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686_4*l_h_i*1_3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3"/>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4*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222.18255877662668,&quot;left&quot;:40.3,&quot;top&quot;:81.62928614338551,&quot;width&quot;:321.0396062992125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heme/theme1.xml><?xml version="1.0" encoding="utf-8"?>
<a:theme xmlns:a="http://schemas.openxmlformats.org/drawingml/2006/main" name="Office 主题">
  <a:themeElements>
    <a:clrScheme name="自定义 515">
      <a:dk1>
        <a:sysClr val="windowText" lastClr="000000"/>
      </a:dk1>
      <a:lt1>
        <a:sysClr val="window" lastClr="FFFFFF"/>
      </a:lt1>
      <a:dk2>
        <a:srgbClr val="1F497D"/>
      </a:dk2>
      <a:lt2>
        <a:srgbClr val="EEECE1"/>
      </a:lt2>
      <a:accent1>
        <a:srgbClr val="456A73"/>
      </a:accent1>
      <a:accent2>
        <a:srgbClr val="7DACA9"/>
      </a:accent2>
      <a:accent3>
        <a:srgbClr val="456A73"/>
      </a:accent3>
      <a:accent4>
        <a:srgbClr val="7DACA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15224</Words>
  <Application>WPS 演示</Application>
  <PresentationFormat>自定义</PresentationFormat>
  <Paragraphs>1891</Paragraphs>
  <Slides>75</Slides>
  <Notes>160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75</vt:i4>
      </vt:variant>
    </vt:vector>
  </HeadingPairs>
  <TitlesOfParts>
    <vt:vector size="98" baseType="lpstr">
      <vt:lpstr>Arial</vt:lpstr>
      <vt:lpstr>宋体</vt:lpstr>
      <vt:lpstr>Wingdings</vt:lpstr>
      <vt:lpstr>微软雅黑</vt:lpstr>
      <vt:lpstr>字魂36号-正文宋楷</vt:lpstr>
      <vt:lpstr>Lato Light</vt:lpstr>
      <vt:lpstr>Calibri Light</vt:lpstr>
      <vt:lpstr>Roboto</vt:lpstr>
      <vt:lpstr>Times New Roman</vt:lpstr>
      <vt:lpstr>Century Gothic</vt:lpstr>
      <vt:lpstr>Arial</vt:lpstr>
      <vt:lpstr>Lato</vt:lpstr>
      <vt:lpstr>Segoe Print</vt:lpstr>
      <vt:lpstr>Calibri</vt:lpstr>
      <vt:lpstr>Amasis MT Pro Black</vt:lpstr>
      <vt:lpstr>方正粗黑宋简体</vt:lpstr>
      <vt:lpstr>字魂35号-经典雅黑</vt:lpstr>
      <vt:lpstr>微软雅黑 Light</vt:lpstr>
      <vt:lpstr>Wingdings</vt:lpstr>
      <vt:lpstr>Arial Unicode MS</vt:lpstr>
      <vt:lpstr>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徐勇</cp:lastModifiedBy>
  <cp:revision>905</cp:revision>
  <dcterms:created xsi:type="dcterms:W3CDTF">2017-06-06T04:38:00Z</dcterms:created>
  <dcterms:modified xsi:type="dcterms:W3CDTF">2024-10-28T15:21:27Z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04728F3C807E47528530C37D9EBDBB05_13</vt:lpwstr>
  </property>
</Properties>
</file>